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2"/>
  </p:notesMasterIdLst>
  <p:sldIdLst>
    <p:sldId id="513" r:id="rId2"/>
    <p:sldId id="297" r:id="rId3"/>
    <p:sldId id="300" r:id="rId4"/>
    <p:sldId id="301" r:id="rId5"/>
    <p:sldId id="263" r:id="rId6"/>
    <p:sldId id="438" r:id="rId7"/>
    <p:sldId id="433" r:id="rId8"/>
    <p:sldId id="447" r:id="rId9"/>
    <p:sldId id="439" r:id="rId10"/>
    <p:sldId id="448" r:id="rId11"/>
    <p:sldId id="449" r:id="rId12"/>
    <p:sldId id="450" r:id="rId13"/>
    <p:sldId id="451" r:id="rId14"/>
    <p:sldId id="452" r:id="rId15"/>
    <p:sldId id="453" r:id="rId16"/>
    <p:sldId id="440" r:id="rId17"/>
    <p:sldId id="428" r:id="rId18"/>
    <p:sldId id="442" r:id="rId19"/>
    <p:sldId id="443" r:id="rId20"/>
    <p:sldId id="444" r:id="rId21"/>
    <p:sldId id="304" r:id="rId22"/>
    <p:sldId id="455" r:id="rId23"/>
    <p:sldId id="456" r:id="rId24"/>
    <p:sldId id="457" r:id="rId25"/>
    <p:sldId id="458" r:id="rId26"/>
    <p:sldId id="459" r:id="rId27"/>
    <p:sldId id="460" r:id="rId28"/>
    <p:sldId id="461" r:id="rId29"/>
    <p:sldId id="462" r:id="rId30"/>
    <p:sldId id="463" r:id="rId31"/>
    <p:sldId id="464" r:id="rId32"/>
    <p:sldId id="465" r:id="rId33"/>
    <p:sldId id="466" r:id="rId34"/>
    <p:sldId id="467" r:id="rId35"/>
    <p:sldId id="468" r:id="rId36"/>
    <p:sldId id="469" r:id="rId37"/>
    <p:sldId id="470" r:id="rId38"/>
    <p:sldId id="471" r:id="rId39"/>
    <p:sldId id="472" r:id="rId40"/>
    <p:sldId id="473" r:id="rId41"/>
    <p:sldId id="474" r:id="rId42"/>
    <p:sldId id="475" r:id="rId43"/>
    <p:sldId id="476" r:id="rId44"/>
    <p:sldId id="477" r:id="rId45"/>
    <p:sldId id="478" r:id="rId46"/>
    <p:sldId id="479" r:id="rId47"/>
    <p:sldId id="480" r:id="rId48"/>
    <p:sldId id="481" r:id="rId49"/>
    <p:sldId id="514" r:id="rId50"/>
    <p:sldId id="482" r:id="rId51"/>
    <p:sldId id="483" r:id="rId52"/>
    <p:sldId id="484" r:id="rId53"/>
    <p:sldId id="485" r:id="rId54"/>
    <p:sldId id="486" r:id="rId55"/>
    <p:sldId id="487" r:id="rId56"/>
    <p:sldId id="488" r:id="rId57"/>
    <p:sldId id="489" r:id="rId58"/>
    <p:sldId id="490" r:id="rId59"/>
    <p:sldId id="491" r:id="rId60"/>
    <p:sldId id="492" r:id="rId61"/>
    <p:sldId id="493" r:id="rId62"/>
    <p:sldId id="494" r:id="rId63"/>
    <p:sldId id="495" r:id="rId64"/>
    <p:sldId id="496" r:id="rId65"/>
    <p:sldId id="497" r:id="rId66"/>
    <p:sldId id="498" r:id="rId67"/>
    <p:sldId id="499" r:id="rId68"/>
    <p:sldId id="500" r:id="rId69"/>
    <p:sldId id="501" r:id="rId70"/>
    <p:sldId id="502" r:id="rId71"/>
    <p:sldId id="503" r:id="rId72"/>
    <p:sldId id="504" r:id="rId73"/>
    <p:sldId id="505" r:id="rId74"/>
    <p:sldId id="506" r:id="rId75"/>
    <p:sldId id="507" r:id="rId76"/>
    <p:sldId id="508" r:id="rId77"/>
    <p:sldId id="509" r:id="rId78"/>
    <p:sldId id="510" r:id="rId79"/>
    <p:sldId id="511" r:id="rId80"/>
    <p:sldId id="512" r:id="rId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B90000"/>
    <a:srgbClr val="6600FF"/>
    <a:srgbClr val="BF71FF"/>
    <a:srgbClr val="9B37FF"/>
    <a:srgbClr val="9CCB0D"/>
    <a:srgbClr val="A6D70E"/>
    <a:srgbClr val="8DD705"/>
    <a:srgbClr val="86CB07"/>
    <a:srgbClr val="73BF08"/>
    <a:srgbClr val="6DB3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106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EE118-157F-40EC-839F-8334167B73AB}" type="datetimeFigureOut">
              <a:rPr lang="en-US" smtClean="0"/>
              <a:t>5/8/2017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DAC0E8-3B03-41EA-864C-1366957DF614}" type="slidenum">
              <a:rPr lang="en-US" smtClean="0"/>
              <a:t>‹#›</a:t>
            </a:fld>
            <a:endParaRPr lang="en-US"/>
          </a:p>
        </p:txBody>
      </p:sp>
    </p:spTree>
    <p:extLst>
      <p:ext uri="{BB962C8B-B14F-4D97-AF65-F5344CB8AC3E}">
        <p14:creationId xmlns:p14="http://schemas.microsoft.com/office/powerpoint/2010/main" val="2150589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5</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14</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15</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16</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17</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18</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19</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20</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26</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27</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28</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6</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29</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30</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31</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32</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33</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34</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35</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37</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38</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39</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7</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40</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41</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42</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50</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51</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52</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53</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54</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55</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56</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8</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57</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58</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59</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60</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61</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62</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63</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64</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66</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67</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9</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68</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69</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70</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71</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72</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73</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75</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76</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77</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78</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10</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79</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11</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12</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13</a:t>
            </a:fld>
            <a:endParaRPr lang="en-US"/>
          </a:p>
        </p:txBody>
      </p:sp>
    </p:spTree>
    <p:extLst>
      <p:ext uri="{BB962C8B-B14F-4D97-AF65-F5344CB8AC3E}">
        <p14:creationId xmlns:p14="http://schemas.microsoft.com/office/powerpoint/2010/main" val="2236815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175200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265114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326355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62156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DF1B3-84ED-1A4A-A5E2-67B782020111}"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04476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CDF1B3-84ED-1A4A-A5E2-67B782020111}"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102285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CDF1B3-84ED-1A4A-A5E2-67B782020111}" type="datetimeFigureOut">
              <a:rPr lang="en-US" smtClean="0"/>
              <a:t>5/8/2017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4504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CDF1B3-84ED-1A4A-A5E2-67B782020111}" type="datetimeFigureOut">
              <a:rPr lang="en-US" smtClean="0"/>
              <a:t>5/8/2017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399968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DF1B3-84ED-1A4A-A5E2-67B782020111}" type="datetimeFigureOut">
              <a:rPr lang="en-US" smtClean="0"/>
              <a:t>5/8/2017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15185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63788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289132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DF1B3-84ED-1A4A-A5E2-67B782020111}" type="datetimeFigureOut">
              <a:rPr lang="en-US" smtClean="0"/>
              <a:t>5/8/2017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D8EA9-83C7-2A40-963C-9206A057D9F3}" type="slidenum">
              <a:rPr lang="en-US" smtClean="0"/>
              <a:t>‹#›</a:t>
            </a:fld>
            <a:endParaRPr lang="en-US"/>
          </a:p>
        </p:txBody>
      </p:sp>
    </p:spTree>
    <p:extLst>
      <p:ext uri="{BB962C8B-B14F-4D97-AF65-F5344CB8AC3E}">
        <p14:creationId xmlns:p14="http://schemas.microsoft.com/office/powerpoint/2010/main" val="79955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hyperlink" Target="https://connected.mcgraw-hill.com/media/repository/protected_content/COMPOUND/50000025/5/65/index.html?mghCourseID=KOSMFW99ZJ2NCX8MZLX1S3Y51O" TargetMode="Externa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en.wikipedia.org/wiki/Foucault_pendulu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7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https://www.youtube.com/watch?v=Qog18tiNnqg" TargetMode="External"/><Relationship Id="rId4" Type="http://schemas.openxmlformats.org/officeDocument/2006/relationships/image" Target="../media/image23.png"/></Relationships>
</file>

<file path=ppt/slides/_rels/slide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hyperlink" Target="https://www.youtube.com/watch?v=j1nVsCcKHwI" TargetMode="External"/><Relationship Id="rId4" Type="http://schemas.openxmlformats.org/officeDocument/2006/relationships/image" Target="../media/image25.png"/></Relationships>
</file>

<file path=ppt/slides/_rels/slide7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7862" y="1083192"/>
            <a:ext cx="8238938" cy="868271"/>
          </a:xfrm>
        </p:spPr>
        <p:txBody>
          <a:bodyPr lIns="0" tIns="0" bIns="0" anchor="t" anchorCtr="0">
            <a:noAutofit/>
          </a:bodyPr>
          <a:lstStyle/>
          <a:p>
            <a:r>
              <a:rPr lang="en-US" b="1" dirty="0" smtClean="0">
                <a:solidFill>
                  <a:srgbClr val="6600FF"/>
                </a:solidFill>
                <a:uFill>
                  <a:solidFill>
                    <a:schemeClr val="bg1">
                      <a:lumMod val="75000"/>
                    </a:schemeClr>
                  </a:solidFill>
                </a:uFill>
                <a:latin typeface="Helvetica"/>
                <a:cs typeface="Helvetica"/>
              </a:rPr>
              <a:t>Chapter 27</a:t>
            </a:r>
            <a:br>
              <a:rPr lang="en-US" b="1" dirty="0" smtClean="0">
                <a:solidFill>
                  <a:srgbClr val="6600FF"/>
                </a:solidFill>
                <a:uFill>
                  <a:solidFill>
                    <a:schemeClr val="bg1">
                      <a:lumMod val="75000"/>
                    </a:schemeClr>
                  </a:solidFill>
                </a:uFill>
                <a:latin typeface="Helvetica"/>
                <a:cs typeface="Helvetica"/>
              </a:rPr>
            </a:br>
            <a:r>
              <a:rPr lang="en-US" b="1" dirty="0" smtClean="0">
                <a:solidFill>
                  <a:srgbClr val="FF0000"/>
                </a:solidFill>
                <a:uFill>
                  <a:solidFill>
                    <a:schemeClr val="bg1">
                      <a:lumMod val="75000"/>
                    </a:schemeClr>
                  </a:solidFill>
                </a:uFill>
                <a:latin typeface="Helvetica"/>
                <a:cs typeface="Helvetica"/>
              </a:rPr>
              <a:t>The Sun-Earth-Moon System</a:t>
            </a:r>
            <a:endParaRPr lang="en-US" b="1" dirty="0">
              <a:solidFill>
                <a:srgbClr val="FF0000"/>
              </a:solidFill>
              <a:uFill>
                <a:solidFill>
                  <a:schemeClr val="bg1">
                    <a:lumMod val="75000"/>
                  </a:schemeClr>
                </a:solidFill>
              </a:uFill>
              <a:latin typeface="Helvetica"/>
              <a:cs typeface="Helvetica"/>
            </a:endParaRPr>
          </a:p>
        </p:txBody>
      </p:sp>
      <p:sp>
        <p:nvSpPr>
          <p:cNvPr id="3" name="Subtitle 2"/>
          <p:cNvSpPr>
            <a:spLocks noGrp="1"/>
          </p:cNvSpPr>
          <p:nvPr>
            <p:ph type="subTitle" idx="1"/>
          </p:nvPr>
        </p:nvSpPr>
        <p:spPr>
          <a:xfrm>
            <a:off x="447862" y="3438525"/>
            <a:ext cx="8238937" cy="2375812"/>
          </a:xfrm>
        </p:spPr>
        <p:txBody>
          <a:bodyPr lIns="0" tIns="0" rIns="0" bIns="0">
            <a:normAutofit/>
          </a:bodyPr>
          <a:lstStyle/>
          <a:p>
            <a:pPr algn="l"/>
            <a:r>
              <a:rPr lang="en-US" sz="2800" b="1" dirty="0" smtClean="0">
                <a:latin typeface="Helvetica"/>
                <a:cs typeface="Helvetica"/>
              </a:rPr>
              <a:t>Section 1:  </a:t>
            </a:r>
            <a:r>
              <a:rPr lang="en-US" sz="2800" dirty="0" smtClean="0">
                <a:solidFill>
                  <a:schemeClr val="tx1"/>
                </a:solidFill>
                <a:latin typeface="Helvetica"/>
                <a:cs typeface="Helvetica"/>
              </a:rPr>
              <a:t>Tools of Astronomy</a:t>
            </a:r>
          </a:p>
          <a:p>
            <a:pPr algn="l"/>
            <a:r>
              <a:rPr lang="en-US" sz="2800" b="1" dirty="0" smtClean="0">
                <a:latin typeface="Helvetica"/>
                <a:cs typeface="Helvetica"/>
              </a:rPr>
              <a:t>Section 2:  </a:t>
            </a:r>
            <a:r>
              <a:rPr lang="en-US" sz="2800" dirty="0" smtClean="0">
                <a:solidFill>
                  <a:srgbClr val="000000"/>
                </a:solidFill>
                <a:latin typeface="Helvetica"/>
                <a:cs typeface="Helvetica"/>
              </a:rPr>
              <a:t>The Moon</a:t>
            </a:r>
          </a:p>
          <a:p>
            <a:pPr algn="l"/>
            <a:r>
              <a:rPr lang="en-US" sz="2800" b="1" dirty="0" smtClean="0">
                <a:latin typeface="Helvetica"/>
                <a:cs typeface="Helvetica"/>
              </a:rPr>
              <a:t>Section 3:  </a:t>
            </a:r>
            <a:r>
              <a:rPr lang="en-US" sz="2800" dirty="0" smtClean="0">
                <a:solidFill>
                  <a:srgbClr val="000000"/>
                </a:solidFill>
                <a:latin typeface="Helvetica"/>
                <a:cs typeface="Helvetica"/>
              </a:rPr>
              <a:t>The Sun-Earth-Moon System</a:t>
            </a:r>
            <a:endParaRPr lang="en-US" sz="2800" dirty="0">
              <a:solidFill>
                <a:srgbClr val="000000"/>
              </a:solidFill>
              <a:latin typeface="Helvetica"/>
              <a:cs typeface="Helvetica"/>
            </a:endParaRPr>
          </a:p>
        </p:txBody>
      </p:sp>
      <p:pic>
        <p:nvPicPr>
          <p:cNvPr id="4" name="Picture 3" descr="MHE-red-rgb.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862" y="5833533"/>
            <a:ext cx="550334" cy="550334"/>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285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Tools of Astronomy</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Telescopes</a:t>
            </a:r>
          </a:p>
          <a:p>
            <a:pPr marL="0" indent="0">
              <a:spcBef>
                <a:spcPts val="0"/>
              </a:spcBef>
              <a:spcAft>
                <a:spcPts val="600"/>
              </a:spcAft>
              <a:buNone/>
            </a:pPr>
            <a:r>
              <a:rPr lang="en-US" sz="2200" b="1" dirty="0">
                <a:latin typeface="Helvetica"/>
                <a:cs typeface="Helvetica"/>
              </a:rPr>
              <a:t>Refracting and reflecting </a:t>
            </a:r>
            <a:r>
              <a:rPr lang="en-US" sz="2200" b="1" dirty="0" smtClean="0">
                <a:latin typeface="Helvetica"/>
                <a:cs typeface="Helvetica"/>
              </a:rPr>
              <a:t>telescopes</a:t>
            </a:r>
          </a:p>
          <a:p>
            <a:pPr>
              <a:spcBef>
                <a:spcPts val="0"/>
              </a:spcBef>
              <a:spcAft>
                <a:spcPts val="1200"/>
              </a:spcAft>
              <a:buClr>
                <a:schemeClr val="tx1"/>
              </a:buClr>
            </a:pPr>
            <a:r>
              <a:rPr lang="en-US" sz="1800" b="1" dirty="0">
                <a:latin typeface="Helvetica Light"/>
                <a:cs typeface="Helvetica Light"/>
              </a:rPr>
              <a:t>Refracting telescopes </a:t>
            </a:r>
            <a:r>
              <a:rPr lang="en-US" sz="1800" dirty="0">
                <a:latin typeface="Helvetica Light"/>
                <a:cs typeface="Helvetica Light"/>
              </a:rPr>
              <a:t>use lenses to focus visible light.</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2272" y="2838450"/>
            <a:ext cx="4957763" cy="2877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6681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Tools of Astronomy</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Telescopes</a:t>
            </a:r>
          </a:p>
          <a:p>
            <a:pPr marL="0" indent="0">
              <a:spcBef>
                <a:spcPts val="0"/>
              </a:spcBef>
              <a:spcAft>
                <a:spcPts val="600"/>
              </a:spcAft>
              <a:buNone/>
            </a:pPr>
            <a:r>
              <a:rPr lang="en-US" sz="2200" b="1" dirty="0">
                <a:latin typeface="Helvetica"/>
                <a:cs typeface="Helvetica"/>
              </a:rPr>
              <a:t>Refracting and reflecting </a:t>
            </a:r>
            <a:r>
              <a:rPr lang="en-US" sz="2200" b="1" dirty="0" smtClean="0">
                <a:latin typeface="Helvetica"/>
                <a:cs typeface="Helvetica"/>
              </a:rPr>
              <a:t>telescopes</a:t>
            </a:r>
          </a:p>
          <a:p>
            <a:pPr>
              <a:spcBef>
                <a:spcPts val="0"/>
              </a:spcBef>
              <a:spcAft>
                <a:spcPts val="1200"/>
              </a:spcAft>
              <a:buClr>
                <a:schemeClr val="tx1"/>
              </a:buClr>
            </a:pPr>
            <a:r>
              <a:rPr lang="en-US" sz="1800" b="1" dirty="0">
                <a:latin typeface="Helvetica Light"/>
                <a:cs typeface="Helvetica Light"/>
              </a:rPr>
              <a:t>Reflecting telescopes</a:t>
            </a:r>
            <a:r>
              <a:rPr lang="en-US" sz="1800" dirty="0">
                <a:solidFill>
                  <a:srgbClr val="C00000"/>
                </a:solidFill>
                <a:latin typeface="Helvetica Light"/>
                <a:cs typeface="Helvetica Light"/>
              </a:rPr>
              <a:t> </a:t>
            </a:r>
            <a:r>
              <a:rPr lang="en-US" sz="1800" dirty="0">
                <a:latin typeface="Helvetica Light"/>
                <a:cs typeface="Helvetica Light"/>
              </a:rPr>
              <a:t>use mirrors to focus visible light.</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918" y="2805045"/>
            <a:ext cx="3840163" cy="27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995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Tools of Astronomy</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Telescopes</a:t>
            </a:r>
          </a:p>
          <a:p>
            <a:pPr marL="0" indent="0">
              <a:spcBef>
                <a:spcPts val="0"/>
              </a:spcBef>
              <a:spcAft>
                <a:spcPts val="600"/>
              </a:spcAft>
              <a:buNone/>
            </a:pPr>
            <a:r>
              <a:rPr lang="en-US" sz="2200" b="1" dirty="0">
                <a:latin typeface="Helvetica"/>
                <a:cs typeface="Helvetica"/>
              </a:rPr>
              <a:t>Telescopes using non-visible wavelengths</a:t>
            </a:r>
          </a:p>
          <a:p>
            <a:pPr>
              <a:spcBef>
                <a:spcPts val="0"/>
              </a:spcBef>
              <a:spcAft>
                <a:spcPts val="1200"/>
              </a:spcAft>
              <a:buClr>
                <a:schemeClr val="tx1"/>
              </a:buClr>
            </a:pPr>
            <a:r>
              <a:rPr lang="en-US" sz="1800" dirty="0">
                <a:latin typeface="Helvetica Light"/>
                <a:cs typeface="Helvetica Light"/>
              </a:rPr>
              <a:t>For all telescopes, the goal is to bring as much electromagnetic radiation as possible into focus.</a:t>
            </a:r>
          </a:p>
          <a:p>
            <a:pPr>
              <a:spcBef>
                <a:spcPts val="0"/>
              </a:spcBef>
              <a:spcAft>
                <a:spcPts val="1200"/>
              </a:spcAft>
              <a:buClr>
                <a:schemeClr val="tx1"/>
              </a:buClr>
            </a:pPr>
            <a:r>
              <a:rPr lang="en-US" sz="1800" dirty="0">
                <a:latin typeface="Helvetica Light"/>
                <a:cs typeface="Helvetica Light"/>
              </a:rPr>
              <a:t>Infrared and ultraviolet radiation can be focused by mirrors in a way similar to that used for visible light.</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590258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Tools of Astronomy</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Telescopes</a:t>
            </a:r>
          </a:p>
          <a:p>
            <a:pPr marL="0" indent="0">
              <a:spcBef>
                <a:spcPts val="0"/>
              </a:spcBef>
              <a:spcAft>
                <a:spcPts val="600"/>
              </a:spcAft>
              <a:buNone/>
            </a:pPr>
            <a:r>
              <a:rPr lang="en-US" sz="2200" b="1" dirty="0">
                <a:latin typeface="Helvetica"/>
                <a:cs typeface="Helvetica"/>
              </a:rPr>
              <a:t>Telescopes using non-visible wavelengths</a:t>
            </a:r>
          </a:p>
          <a:p>
            <a:pPr>
              <a:spcBef>
                <a:spcPts val="0"/>
              </a:spcBef>
              <a:spcAft>
                <a:spcPts val="1200"/>
              </a:spcAft>
              <a:buClr>
                <a:schemeClr val="tx1"/>
              </a:buClr>
            </a:pPr>
            <a:r>
              <a:rPr lang="en-US" sz="1800" dirty="0">
                <a:latin typeface="Helvetica Light"/>
                <a:cs typeface="Helvetica Light"/>
              </a:rPr>
              <a:t>X rays cannot be focused by normal mirrors, and thus special designs must be used.</a:t>
            </a:r>
          </a:p>
          <a:p>
            <a:pPr>
              <a:spcBef>
                <a:spcPts val="0"/>
              </a:spcBef>
              <a:spcAft>
                <a:spcPts val="1200"/>
              </a:spcAft>
              <a:buClr>
                <a:schemeClr val="tx1"/>
              </a:buClr>
            </a:pPr>
            <a:r>
              <a:rPr lang="en-US" sz="1800" dirty="0">
                <a:latin typeface="Helvetica Light"/>
                <a:cs typeface="Helvetica Light"/>
              </a:rPr>
              <a:t>Gamma rays cannot be focused, so telescopes designed to detect this type of radiation can determine only the direction from which the rays come.</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869785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Tools of Astronomy</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Telescopes</a:t>
            </a:r>
          </a:p>
          <a:p>
            <a:pPr marL="0" indent="0">
              <a:spcBef>
                <a:spcPts val="0"/>
              </a:spcBef>
              <a:spcAft>
                <a:spcPts val="600"/>
              </a:spcAft>
              <a:buNone/>
            </a:pPr>
            <a:r>
              <a:rPr lang="en-US" sz="2200" b="1" dirty="0">
                <a:latin typeface="Helvetica"/>
                <a:cs typeface="Helvetica"/>
              </a:rPr>
              <a:t>Telescopes using non-visible wavelengths</a:t>
            </a:r>
          </a:p>
          <a:p>
            <a:pPr>
              <a:spcBef>
                <a:spcPts val="0"/>
              </a:spcBef>
              <a:spcAft>
                <a:spcPts val="1200"/>
              </a:spcAft>
              <a:buClr>
                <a:schemeClr val="tx1"/>
              </a:buClr>
            </a:pPr>
            <a:r>
              <a:rPr lang="en-US" sz="1800" dirty="0">
                <a:latin typeface="Helvetica Light"/>
                <a:cs typeface="Helvetica Light"/>
              </a:rPr>
              <a:t>A radio telescope collects the longer wavelengths of radio waves with a large dish antenna and reflects them to a point above the dish. There, a receiver converts the radio waves into electric signals that can be stored in a computer for analysis.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402382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Tools of Astronomy</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Telescopes</a:t>
            </a:r>
          </a:p>
          <a:p>
            <a:pPr marL="0" indent="0">
              <a:spcBef>
                <a:spcPts val="0"/>
              </a:spcBef>
              <a:spcAft>
                <a:spcPts val="600"/>
              </a:spcAft>
              <a:buNone/>
            </a:pPr>
            <a:r>
              <a:rPr lang="en-US" sz="2200" b="1" dirty="0">
                <a:latin typeface="Helvetica"/>
                <a:cs typeface="Helvetica"/>
              </a:rPr>
              <a:t>Telescopes using non-visible wavelengths</a:t>
            </a:r>
          </a:p>
          <a:p>
            <a:pPr>
              <a:spcBef>
                <a:spcPts val="0"/>
              </a:spcBef>
              <a:spcAft>
                <a:spcPts val="1200"/>
              </a:spcAft>
              <a:buClr>
                <a:schemeClr val="tx1"/>
              </a:buClr>
            </a:pPr>
            <a:r>
              <a:rPr lang="en-US" sz="1800" dirty="0">
                <a:latin typeface="Helvetica Light"/>
                <a:cs typeface="Helvetica Light"/>
              </a:rPr>
              <a:t>The data collected from radio telescopes are converted into visual images by a computer. The image resolution can be improved using </a:t>
            </a:r>
            <a:r>
              <a:rPr lang="en-US" sz="1800" b="1" dirty="0">
                <a:latin typeface="Helvetica Light"/>
                <a:cs typeface="Helvetica Light"/>
              </a:rPr>
              <a:t>interferometry</a:t>
            </a:r>
            <a:r>
              <a:rPr lang="en-US" sz="1800" dirty="0">
                <a:latin typeface="Helvetica Light"/>
                <a:cs typeface="Helvetica Light"/>
              </a:rPr>
              <a:t>, a process that links separate telescopes so they act as one telescope, producing more detailed images as the distance between the telescopes increases.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18689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Tools of Astronomy</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Space-Based Astronomy</a:t>
            </a:r>
          </a:p>
          <a:p>
            <a:pPr>
              <a:spcBef>
                <a:spcPts val="0"/>
              </a:spcBef>
              <a:spcAft>
                <a:spcPts val="1200"/>
              </a:spcAft>
            </a:pPr>
            <a:r>
              <a:rPr lang="en-US" sz="1800" dirty="0">
                <a:latin typeface="Helvetica Light"/>
                <a:cs typeface="Helvetica Light"/>
              </a:rPr>
              <a:t>Space-based telescopes allow astronomers to study radiation that would be blurred by our atmosphere.</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258136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Tools of Astronomy</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Space-Based Astronomy</a:t>
            </a:r>
          </a:p>
          <a:p>
            <a:pPr marL="0" indent="0">
              <a:spcBef>
                <a:spcPts val="0"/>
              </a:spcBef>
              <a:spcAft>
                <a:spcPts val="600"/>
              </a:spcAft>
              <a:buNone/>
            </a:pPr>
            <a:r>
              <a:rPr lang="en-US" sz="2200" b="1" i="1" dirty="0">
                <a:latin typeface="Helvetica"/>
                <a:cs typeface="Helvetica"/>
              </a:rPr>
              <a:t>Hubble Space Telescope</a:t>
            </a:r>
          </a:p>
          <a:p>
            <a:pPr>
              <a:spcBef>
                <a:spcPts val="0"/>
              </a:spcBef>
              <a:spcAft>
                <a:spcPts val="1200"/>
              </a:spcAft>
            </a:pPr>
            <a:r>
              <a:rPr lang="en-US" sz="1800" dirty="0">
                <a:latin typeface="Helvetica Light"/>
                <a:cs typeface="Helvetica Light"/>
              </a:rPr>
              <a:t>The </a:t>
            </a:r>
            <a:r>
              <a:rPr lang="en-US" sz="1800" i="1" dirty="0">
                <a:latin typeface="Helvetica Light"/>
                <a:cs typeface="Helvetica Light"/>
              </a:rPr>
              <a:t>Hubble Space Telescope </a:t>
            </a:r>
            <a:r>
              <a:rPr lang="en-US" sz="1800" dirty="0">
                <a:latin typeface="Helvetica Light"/>
                <a:cs typeface="Helvetica Light"/>
              </a:rPr>
              <a:t>was designed to obtain sharp visible-light images without atmospheric interference and to make observations in infrared and ultraviolet wavelengths.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603304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Tools of Astronomy</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Space-Based Astronomy</a:t>
            </a:r>
          </a:p>
          <a:p>
            <a:pPr marL="0" indent="0">
              <a:spcBef>
                <a:spcPts val="0"/>
              </a:spcBef>
              <a:spcAft>
                <a:spcPts val="600"/>
              </a:spcAft>
              <a:buNone/>
            </a:pPr>
            <a:r>
              <a:rPr lang="en-US" sz="2200" b="1" dirty="0" smtClean="0">
                <a:latin typeface="Helvetica"/>
                <a:cs typeface="Helvetica"/>
              </a:rPr>
              <a:t>Spacecraft</a:t>
            </a:r>
          </a:p>
          <a:p>
            <a:pPr>
              <a:spcBef>
                <a:spcPts val="0"/>
              </a:spcBef>
              <a:spcAft>
                <a:spcPts val="600"/>
              </a:spcAft>
            </a:pPr>
            <a:r>
              <a:rPr lang="en-US" sz="1800" dirty="0">
                <a:latin typeface="Helvetica Light"/>
                <a:cs typeface="Helvetica Light"/>
              </a:rPr>
              <a:t>Spacecraft make observations from above Earth’s atmosphere and can also be sent directly to the bodies being observed.</a:t>
            </a:r>
          </a:p>
          <a:p>
            <a:pPr>
              <a:spcBef>
                <a:spcPts val="0"/>
              </a:spcBef>
              <a:spcAft>
                <a:spcPts val="600"/>
              </a:spcAft>
            </a:pPr>
            <a:r>
              <a:rPr lang="en-US" sz="1800" dirty="0">
                <a:latin typeface="Helvetica Light"/>
                <a:cs typeface="Helvetica Light"/>
              </a:rPr>
              <a:t>Robotic probes are spacecraft that can make close-up observations and sometimes land to collect information directly.</a:t>
            </a: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981074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Tools of Astronomy</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Space-Based Astronomy</a:t>
            </a:r>
          </a:p>
          <a:p>
            <a:pPr marL="0" indent="0">
              <a:spcBef>
                <a:spcPts val="0"/>
              </a:spcBef>
              <a:spcAft>
                <a:spcPts val="600"/>
              </a:spcAft>
              <a:buNone/>
            </a:pPr>
            <a:r>
              <a:rPr lang="en-US" sz="2200" b="1" dirty="0">
                <a:latin typeface="Helvetica"/>
                <a:cs typeface="Helvetica"/>
              </a:rPr>
              <a:t>Human spaceflight</a:t>
            </a:r>
          </a:p>
          <a:p>
            <a:pPr>
              <a:spcBef>
                <a:spcPts val="0"/>
              </a:spcBef>
              <a:spcAft>
                <a:spcPts val="1200"/>
              </a:spcAft>
            </a:pPr>
            <a:r>
              <a:rPr lang="en-US" sz="1800" dirty="0">
                <a:latin typeface="Helvetica Light"/>
                <a:cs typeface="Helvetica Light"/>
              </a:rPr>
              <a:t>The most recent human studies have been accomplished with the space shuttle program between 1981 and 2011.</a:t>
            </a:r>
          </a:p>
          <a:p>
            <a:pPr>
              <a:spcBef>
                <a:spcPts val="0"/>
              </a:spcBef>
              <a:spcAft>
                <a:spcPts val="1200"/>
              </a:spcAft>
            </a:pPr>
            <a:r>
              <a:rPr lang="en-US" sz="1800" dirty="0">
                <a:latin typeface="Helvetica Light"/>
                <a:cs typeface="Helvetica Light"/>
              </a:rPr>
              <a:t>The space shuttle provides an environment for scientists to study the effects of weightlessness on humans, plants, the growth of crystals, and other phenomena. </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590500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6683"/>
            <a:ext cx="8229600" cy="4173157"/>
          </a:xfrm>
        </p:spPr>
        <p:txBody>
          <a:bodyPr lIns="0" tIns="0">
            <a:normAutofit/>
          </a:bodyPr>
          <a:lstStyle/>
          <a:p>
            <a:pPr marL="0" indent="0">
              <a:buNone/>
            </a:pPr>
            <a:r>
              <a:rPr lang="en-US" sz="2000" dirty="0">
                <a:latin typeface="Helvetica Light"/>
                <a:cs typeface="Helvetica Light"/>
              </a:rPr>
              <a:t>Radiation emitted or reflected by distant objects allows scientists to study the universe.</a:t>
            </a:r>
          </a:p>
        </p:txBody>
      </p:sp>
      <p:sp>
        <p:nvSpPr>
          <p:cNvPr id="2" name="Title 1"/>
          <p:cNvSpPr>
            <a:spLocks noGrp="1"/>
          </p:cNvSpPr>
          <p:nvPr>
            <p:ph type="title"/>
          </p:nvPr>
        </p:nvSpPr>
        <p:spPr>
          <a:xfrm>
            <a:off x="477520" y="1121219"/>
            <a:ext cx="8238938" cy="364205"/>
          </a:xfrm>
        </p:spPr>
        <p:txBody>
          <a:bodyPr lIns="0" tIns="0" rIns="0" bIns="0" anchor="t" anchorCtr="0">
            <a:noAutofit/>
          </a:bodyPr>
          <a:lstStyle/>
          <a:p>
            <a:pPr algn="l"/>
            <a:r>
              <a:rPr lang="en-US" sz="1800" b="1" dirty="0" smtClean="0">
                <a:solidFill>
                  <a:schemeClr val="tx1">
                    <a:lumMod val="50000"/>
                    <a:lumOff val="50000"/>
                  </a:schemeClr>
                </a:solidFill>
                <a:latin typeface="Helvetica"/>
                <a:cs typeface="Helvetica"/>
              </a:rPr>
              <a:t>Section 1:  </a:t>
            </a:r>
            <a:r>
              <a:rPr lang="en-US" sz="1800" dirty="0">
                <a:solidFill>
                  <a:schemeClr val="tx1">
                    <a:lumMod val="50000"/>
                    <a:lumOff val="50000"/>
                  </a:schemeClr>
                </a:solidFill>
                <a:latin typeface="Helvetica"/>
                <a:cs typeface="Helvetica"/>
              </a:rPr>
              <a:t>Tools of Astronomy</a:t>
            </a:r>
            <a:br>
              <a:rPr lang="en-US" sz="1800" dirty="0">
                <a:solidFill>
                  <a:schemeClr val="tx1">
                    <a:lumMod val="50000"/>
                    <a:lumOff val="50000"/>
                  </a:schemeClr>
                </a:solidFill>
                <a:latin typeface="Helvetica"/>
                <a:cs typeface="Helvetica"/>
              </a:rPr>
            </a:br>
            <a:r>
              <a:rPr lang="en-US" sz="1800" dirty="0">
                <a:solidFill>
                  <a:schemeClr val="tx1">
                    <a:lumMod val="50000"/>
                    <a:lumOff val="50000"/>
                  </a:schemeClr>
                </a:solidFill>
                <a:latin typeface="Helvetica"/>
                <a:cs typeface="Helvetica"/>
              </a:rPr>
              <a:t/>
            </a:r>
            <a:br>
              <a:rPr lang="en-US" sz="1800" dirty="0">
                <a:solidFill>
                  <a:schemeClr val="tx1">
                    <a:lumMod val="50000"/>
                    <a:lumOff val="50000"/>
                  </a:schemeClr>
                </a:solidFill>
                <a:latin typeface="Helvetica"/>
                <a:cs typeface="Helvetica"/>
              </a:rPr>
            </a:br>
            <a:endParaRPr lang="en-US" sz="1800" dirty="0">
              <a:solidFill>
                <a:schemeClr val="tx1">
                  <a:lumMod val="50000"/>
                  <a:lumOff val="50000"/>
                </a:schemeClr>
              </a:solidFill>
              <a:latin typeface="Helvetica"/>
              <a:cs typeface="Helvetica"/>
            </a:endParaRPr>
          </a:p>
        </p:txBody>
      </p:sp>
      <p:pic>
        <p:nvPicPr>
          <p:cNvPr id="5" name="Picture 4"/>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477520" y="1771459"/>
            <a:ext cx="1962912" cy="310896"/>
          </a:xfrm>
          <a:prstGeom prst="rect">
            <a:avLst/>
          </a:prstGeom>
        </p:spPr>
      </p:pic>
      <p:pic>
        <p:nvPicPr>
          <p:cNvPr id="6" name="Picture 5" descr="MHE-red-rg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62" y="5833533"/>
            <a:ext cx="550334" cy="550334"/>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625952939"/>
              </p:ext>
            </p:extLst>
          </p:nvPr>
        </p:nvGraphicFramePr>
        <p:xfrm>
          <a:off x="477520" y="2809198"/>
          <a:ext cx="8229600" cy="2813051"/>
        </p:xfrm>
        <a:graphic>
          <a:graphicData uri="http://schemas.openxmlformats.org/drawingml/2006/table">
            <a:tbl>
              <a:tblPr firstRow="1" bandRow="1">
                <a:tableStyleId>{5C22544A-7EE6-4342-B048-85BDC9FD1C3A}</a:tableStyleId>
              </a:tblPr>
              <a:tblGrid>
                <a:gridCol w="2743200"/>
                <a:gridCol w="2743200"/>
                <a:gridCol w="2743200"/>
              </a:tblGrid>
              <a:tr h="426741">
                <a:tc>
                  <a:txBody>
                    <a:bodyPr/>
                    <a:lstStyle/>
                    <a:p>
                      <a:pPr algn="ctr"/>
                      <a:r>
                        <a:rPr lang="en-US" sz="1200" b="1" i="0" dirty="0" smtClean="0">
                          <a:solidFill>
                            <a:schemeClr val="tx1"/>
                          </a:solidFill>
                          <a:latin typeface="Helvetica"/>
                          <a:cs typeface="Helvetica"/>
                        </a:rPr>
                        <a:t>K</a:t>
                      </a:r>
                    </a:p>
                    <a:p>
                      <a:pPr algn="ctr"/>
                      <a:r>
                        <a:rPr lang="en-US" sz="1200" b="0" i="1" dirty="0" smtClean="0">
                          <a:solidFill>
                            <a:schemeClr val="tx1"/>
                          </a:solidFill>
                          <a:latin typeface="Helvetica Light"/>
                          <a:cs typeface="Helvetica Light"/>
                        </a:rPr>
                        <a:t>What I Know</a:t>
                      </a:r>
                      <a:endParaRPr lang="en-US" sz="1200" b="0" i="1" dirty="0">
                        <a:solidFill>
                          <a:schemeClr val="tx1"/>
                        </a:solidFill>
                        <a:latin typeface="Helvetica Light"/>
                        <a:cs typeface="Helvetica Light"/>
                      </a:endParaRP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dirty="0" smtClean="0">
                          <a:solidFill>
                            <a:schemeClr val="tx1"/>
                          </a:solidFill>
                          <a:latin typeface="Helvetica"/>
                          <a:cs typeface="Helvetica"/>
                        </a:rPr>
                        <a:t>W</a:t>
                      </a:r>
                    </a:p>
                    <a:p>
                      <a:pPr algn="ctr"/>
                      <a:r>
                        <a:rPr lang="en-US" sz="1200" b="0" i="1" dirty="0" smtClean="0">
                          <a:solidFill>
                            <a:schemeClr val="tx1"/>
                          </a:solidFill>
                          <a:latin typeface="Helvetica Light"/>
                          <a:cs typeface="Helvetica Light"/>
                        </a:rPr>
                        <a:t>What I Want to Find Out</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smtClean="0">
                          <a:solidFill>
                            <a:schemeClr val="tx1"/>
                          </a:solidFill>
                          <a:latin typeface="Helvetica"/>
                          <a:cs typeface="Helvetica"/>
                        </a:rPr>
                        <a:t>L</a:t>
                      </a:r>
                    </a:p>
                    <a:p>
                      <a:pPr algn="ctr"/>
                      <a:r>
                        <a:rPr lang="en-US" sz="1200" b="0" i="1" smtClean="0">
                          <a:solidFill>
                            <a:schemeClr val="tx1"/>
                          </a:solidFill>
                          <a:latin typeface="Helvetica Light"/>
                          <a:cs typeface="Helvetica Light"/>
                        </a:rPr>
                        <a:t>What I Learned</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r>
              <a:tr h="2355851">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204784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_oTolvu-kwYY/TEvQuSigb-I/AAAAAAAAAAs/SkmqLQuRSEw/s1600/nasa+spinoff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575" y="1896768"/>
            <a:ext cx="6877050" cy="436245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Tools of Astronomy</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352424" y="650810"/>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pPr>
            <a:r>
              <a:rPr lang="en-US" sz="2200" b="1" dirty="0" smtClean="0">
                <a:latin typeface="Helvetica"/>
                <a:cs typeface="Helvetica"/>
              </a:rPr>
              <a:t>Spinoff </a:t>
            </a:r>
            <a:r>
              <a:rPr lang="en-US" sz="2200" b="1" dirty="0">
                <a:latin typeface="Helvetica"/>
                <a:cs typeface="Helvetica"/>
              </a:rPr>
              <a:t>technology</a:t>
            </a:r>
          </a:p>
          <a:p>
            <a:pPr>
              <a:spcBef>
                <a:spcPts val="0"/>
              </a:spcBef>
              <a:spcAft>
                <a:spcPts val="1200"/>
              </a:spcAft>
            </a:pPr>
            <a:r>
              <a:rPr lang="en-US" sz="1800" dirty="0">
                <a:latin typeface="Helvetica Light"/>
                <a:cs typeface="Helvetica Light"/>
              </a:rPr>
              <a:t>Many technologies that were originally developed for use in space programs are now used by people around the world. More than 1400 different NASA technologies, such as memory foam, have been passed on to commercial industries for common use; these are called spinoffs.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4">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2" name="Rectangle 1"/>
          <p:cNvSpPr/>
          <p:nvPr/>
        </p:nvSpPr>
        <p:spPr>
          <a:xfrm>
            <a:off x="1552575" y="6252438"/>
            <a:ext cx="4572000" cy="215444"/>
          </a:xfrm>
          <a:prstGeom prst="rect">
            <a:avLst/>
          </a:prstGeom>
        </p:spPr>
        <p:txBody>
          <a:bodyPr>
            <a:spAutoFit/>
          </a:bodyPr>
          <a:lstStyle/>
          <a:p>
            <a:r>
              <a:rPr lang="en-US" sz="800" dirty="0"/>
              <a:t>http://www.savemannedspace.com/2010/07/spinoffs-one-of-many-benefits-of-space.html</a:t>
            </a:r>
          </a:p>
        </p:txBody>
      </p:sp>
    </p:spTree>
    <p:extLst>
      <p:ext uri="{BB962C8B-B14F-4D97-AF65-F5344CB8AC3E}">
        <p14:creationId xmlns:p14="http://schemas.microsoft.com/office/powerpoint/2010/main" val="1631288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2" name="Content Placeholder 2"/>
          <p:cNvSpPr>
            <a:spLocks noGrp="1"/>
          </p:cNvSpPr>
          <p:nvPr>
            <p:ph idx="1"/>
          </p:nvPr>
        </p:nvSpPr>
        <p:spPr>
          <a:xfrm>
            <a:off x="457200" y="1011027"/>
            <a:ext cx="8229600" cy="3513347"/>
          </a:xfrm>
        </p:spPr>
        <p:txBody>
          <a:bodyPr lIns="0" tIns="0" rIns="0" bIns="0">
            <a:normAutofit/>
          </a:bodyPr>
          <a:lstStyle/>
          <a:p>
            <a:pPr marL="0" indent="0">
              <a:spcAft>
                <a:spcPts val="1000"/>
              </a:spcAft>
              <a:buNone/>
            </a:pPr>
            <a:r>
              <a:rPr lang="en-US" sz="3300" b="1" dirty="0" smtClean="0">
                <a:solidFill>
                  <a:srgbClr val="6600FF"/>
                </a:solidFill>
                <a:latin typeface="Helvetica"/>
                <a:cs typeface="Helvetica"/>
              </a:rPr>
              <a:t>Review</a:t>
            </a:r>
            <a:endParaRPr lang="en-US" sz="2800" b="1" dirty="0" smtClean="0">
              <a:solidFill>
                <a:srgbClr val="6600FF"/>
              </a:solidFill>
              <a:latin typeface="Helvetica"/>
              <a:cs typeface="Helvetica"/>
            </a:endParaRPr>
          </a:p>
          <a:p>
            <a:pPr marL="0" indent="0">
              <a:spcAft>
                <a:spcPts val="300"/>
              </a:spcAft>
              <a:buNone/>
            </a:pPr>
            <a:r>
              <a:rPr lang="en-US" sz="2400" b="1" dirty="0" smtClean="0">
                <a:solidFill>
                  <a:srgbClr val="000000"/>
                </a:solidFill>
                <a:latin typeface="Helvetica"/>
                <a:cs typeface="Helvetica"/>
              </a:rPr>
              <a:t>Essential Questions</a:t>
            </a:r>
          </a:p>
          <a:p>
            <a:pPr>
              <a:spcAft>
                <a:spcPts val="1200"/>
              </a:spcAft>
            </a:pPr>
            <a:r>
              <a:rPr lang="en-US" sz="1800" dirty="0">
                <a:latin typeface="Helvetica Light"/>
                <a:cs typeface="Helvetica Light"/>
              </a:rPr>
              <a:t>What is electromagnetic radiation?</a:t>
            </a:r>
          </a:p>
          <a:p>
            <a:pPr>
              <a:spcAft>
                <a:spcPts val="1200"/>
              </a:spcAft>
            </a:pPr>
            <a:r>
              <a:rPr lang="en-US" sz="1800" dirty="0">
                <a:latin typeface="Helvetica Light"/>
                <a:cs typeface="Helvetica Light"/>
              </a:rPr>
              <a:t>How do telescopes work?</a:t>
            </a:r>
          </a:p>
          <a:p>
            <a:pPr>
              <a:spcAft>
                <a:spcPts val="1200"/>
              </a:spcAft>
            </a:pPr>
            <a:r>
              <a:rPr lang="en-US" sz="1800" dirty="0">
                <a:latin typeface="Helvetica Light"/>
                <a:cs typeface="Helvetica Light"/>
              </a:rPr>
              <a:t>How does space exploration help scientists learn about the universe?</a:t>
            </a:r>
          </a:p>
          <a:p>
            <a:pPr marL="0" indent="0">
              <a:spcBef>
                <a:spcPts val="1200"/>
              </a:spcBef>
              <a:spcAft>
                <a:spcPts val="300"/>
              </a:spcAft>
              <a:buNone/>
            </a:pPr>
            <a:r>
              <a:rPr lang="en-US" sz="2400" b="1" dirty="0" smtClean="0">
                <a:solidFill>
                  <a:srgbClr val="000000"/>
                </a:solidFill>
                <a:latin typeface="Helvetica" pitchFamily="34" charset="0"/>
                <a:cs typeface="Helvetica" pitchFamily="34" charset="0"/>
              </a:rPr>
              <a:t>Vocabulary</a:t>
            </a:r>
            <a:endParaRPr lang="en-US" sz="2400" dirty="0" smtClean="0">
              <a:latin typeface="Helvetica" pitchFamily="34" charset="0"/>
              <a:cs typeface="Helvetica" pitchFamily="34" charset="0"/>
            </a:endParaRPr>
          </a:p>
          <a:p>
            <a:pPr marL="0" indent="0">
              <a:buNone/>
            </a:pPr>
            <a:endParaRPr lang="en-US" sz="2400" dirty="0">
              <a:latin typeface="Helvetica Light"/>
              <a:cs typeface="Helvetica Light"/>
            </a:endParaRPr>
          </a:p>
        </p:txBody>
      </p:sp>
      <p:sp>
        <p:nvSpPr>
          <p:cNvPr id="17" name="TextBox 16"/>
          <p:cNvSpPr txBox="1"/>
          <p:nvPr/>
        </p:nvSpPr>
        <p:spPr>
          <a:xfrm>
            <a:off x="457200" y="4160869"/>
            <a:ext cx="3571875" cy="553998"/>
          </a:xfrm>
          <a:prstGeom prst="rect">
            <a:avLst/>
          </a:prstGeom>
          <a:noFill/>
        </p:spPr>
        <p:txBody>
          <a:bodyPr wrap="square" lIns="0" tIns="0" rIns="0" bIns="0" rtlCol="0" anchor="t" anchorCtr="0">
            <a:spAutoFit/>
          </a:bodyPr>
          <a:lstStyle/>
          <a:p>
            <a:pPr marL="285750" indent="-285750">
              <a:buFont typeface="Arial"/>
              <a:buChar char="•"/>
            </a:pPr>
            <a:r>
              <a:rPr lang="en-US" dirty="0">
                <a:latin typeface="Helvetica Light"/>
                <a:cs typeface="Helvetica Light"/>
              </a:rPr>
              <a:t>electromagnetic spectrum</a:t>
            </a:r>
          </a:p>
          <a:p>
            <a:pPr marL="285750" indent="-285750">
              <a:buFont typeface="Arial"/>
              <a:buChar char="•"/>
            </a:pPr>
            <a:r>
              <a:rPr lang="en-US" dirty="0">
                <a:latin typeface="Helvetica Light"/>
                <a:cs typeface="Helvetica Light"/>
              </a:rPr>
              <a:t>refracting telescope</a:t>
            </a:r>
          </a:p>
        </p:txBody>
      </p:sp>
      <p:sp>
        <p:nvSpPr>
          <p:cNvPr id="18" name="TextBox 17"/>
          <p:cNvSpPr txBox="1"/>
          <p:nvPr/>
        </p:nvSpPr>
        <p:spPr>
          <a:xfrm>
            <a:off x="3878545" y="4160869"/>
            <a:ext cx="3512855" cy="1135031"/>
          </a:xfrm>
          <a:prstGeom prst="rect">
            <a:avLst/>
          </a:prstGeom>
          <a:noFill/>
        </p:spPr>
        <p:txBody>
          <a:bodyPr wrap="square" lIns="0" tIns="0" rIns="0" bIns="0" rtlCol="0" anchor="t" anchorCtr="0">
            <a:spAutoFit/>
          </a:bodyPr>
          <a:lstStyle/>
          <a:p>
            <a:pPr marL="285750" indent="-285750">
              <a:buFont typeface="Arial"/>
              <a:buChar char="•"/>
            </a:pPr>
            <a:r>
              <a:rPr lang="en-US" dirty="0">
                <a:latin typeface="Helvetica Light"/>
                <a:cs typeface="Helvetica Light"/>
              </a:rPr>
              <a:t>reflecting telescope</a:t>
            </a:r>
          </a:p>
          <a:p>
            <a:pPr marL="285750" indent="-285750">
              <a:buFont typeface="Arial"/>
              <a:buChar char="•"/>
            </a:pPr>
            <a:r>
              <a:rPr lang="en-US" dirty="0">
                <a:latin typeface="Helvetica Light"/>
                <a:cs typeface="Helvetica Light"/>
              </a:rPr>
              <a:t>interferometry</a:t>
            </a:r>
          </a:p>
          <a:p>
            <a:pPr marL="285750" indent="-285750">
              <a:buFont typeface="Arial"/>
              <a:buChar char="•"/>
            </a:pPr>
            <a:endParaRPr lang="en-US" dirty="0">
              <a:latin typeface="Helvetica Light"/>
              <a:cs typeface="Helvetica Light"/>
            </a:endParaRPr>
          </a:p>
          <a:p>
            <a:endParaRPr lang="en-US" dirty="0">
              <a:latin typeface="Helvetica Light"/>
              <a:cs typeface="Helvetica Light"/>
            </a:endParaRPr>
          </a:p>
        </p:txBody>
      </p:sp>
      <p:sp>
        <p:nvSpPr>
          <p:cNvPr id="13"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Tools of Astronomy</a:t>
            </a:r>
            <a:endParaRPr lang="en-US" sz="1200" dirty="0">
              <a:solidFill>
                <a:schemeClr val="tx1">
                  <a:lumMod val="65000"/>
                  <a:lumOff val="35000"/>
                </a:schemeClr>
              </a:solidFill>
              <a:latin typeface="Helvetica Light"/>
              <a:cs typeface="Helvetica Light"/>
            </a:endParaRPr>
          </a:p>
        </p:txBody>
      </p:sp>
      <p:pic>
        <p:nvPicPr>
          <p:cNvPr id="14" name="Picture 13"/>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136184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42739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6683"/>
            <a:ext cx="8229600" cy="4173157"/>
          </a:xfrm>
        </p:spPr>
        <p:txBody>
          <a:bodyPr lIns="0" tIns="0">
            <a:normAutofit/>
          </a:bodyPr>
          <a:lstStyle/>
          <a:p>
            <a:pPr marL="0" indent="0">
              <a:buNone/>
            </a:pPr>
            <a:r>
              <a:rPr lang="en-US" sz="2000" dirty="0">
                <a:latin typeface="Helvetica Light"/>
                <a:cs typeface="Helvetica Light"/>
              </a:rPr>
              <a:t>The Moon, Earth’s nearest neighbor in space, is unique among the moons in our solar system.</a:t>
            </a:r>
          </a:p>
        </p:txBody>
      </p:sp>
      <p:sp>
        <p:nvSpPr>
          <p:cNvPr id="2" name="Title 1"/>
          <p:cNvSpPr>
            <a:spLocks noGrp="1"/>
          </p:cNvSpPr>
          <p:nvPr>
            <p:ph type="title"/>
          </p:nvPr>
        </p:nvSpPr>
        <p:spPr>
          <a:xfrm>
            <a:off x="477520" y="1121219"/>
            <a:ext cx="8238938" cy="364205"/>
          </a:xfrm>
        </p:spPr>
        <p:txBody>
          <a:bodyPr lIns="0" tIns="0" rIns="0" bIns="0" anchor="t" anchorCtr="0">
            <a:noAutofit/>
          </a:bodyPr>
          <a:lstStyle/>
          <a:p>
            <a:pPr algn="l"/>
            <a:r>
              <a:rPr lang="en-US" sz="1800" b="1" dirty="0" smtClean="0">
                <a:solidFill>
                  <a:schemeClr val="tx1">
                    <a:lumMod val="50000"/>
                    <a:lumOff val="50000"/>
                  </a:schemeClr>
                </a:solidFill>
                <a:latin typeface="Helvetica"/>
                <a:cs typeface="Helvetica"/>
              </a:rPr>
              <a:t>Section 2:  </a:t>
            </a:r>
            <a:r>
              <a:rPr lang="en-US" sz="1800" dirty="0">
                <a:solidFill>
                  <a:schemeClr val="tx1">
                    <a:lumMod val="50000"/>
                    <a:lumOff val="50000"/>
                  </a:schemeClr>
                </a:solidFill>
                <a:latin typeface="Helvetica"/>
                <a:cs typeface="Helvetica"/>
              </a:rPr>
              <a:t>The Moon</a:t>
            </a:r>
            <a:br>
              <a:rPr lang="en-US" sz="1800" dirty="0">
                <a:solidFill>
                  <a:schemeClr val="tx1">
                    <a:lumMod val="50000"/>
                    <a:lumOff val="50000"/>
                  </a:schemeClr>
                </a:solidFill>
                <a:latin typeface="Helvetica"/>
                <a:cs typeface="Helvetica"/>
              </a:rPr>
            </a:br>
            <a:r>
              <a:rPr lang="en-US" sz="1800" dirty="0">
                <a:solidFill>
                  <a:schemeClr val="tx1">
                    <a:lumMod val="50000"/>
                    <a:lumOff val="50000"/>
                  </a:schemeClr>
                </a:solidFill>
                <a:latin typeface="Helvetica"/>
                <a:cs typeface="Helvetica"/>
              </a:rPr>
              <a:t/>
            </a:r>
            <a:br>
              <a:rPr lang="en-US" sz="1800" dirty="0">
                <a:solidFill>
                  <a:schemeClr val="tx1">
                    <a:lumMod val="50000"/>
                    <a:lumOff val="50000"/>
                  </a:schemeClr>
                </a:solidFill>
                <a:latin typeface="Helvetica"/>
                <a:cs typeface="Helvetica"/>
              </a:rPr>
            </a:br>
            <a:r>
              <a:rPr lang="en-US" sz="1800" dirty="0">
                <a:solidFill>
                  <a:schemeClr val="tx1">
                    <a:lumMod val="50000"/>
                    <a:lumOff val="50000"/>
                  </a:schemeClr>
                </a:solidFill>
                <a:latin typeface="Helvetica"/>
                <a:cs typeface="Helvetica"/>
              </a:rPr>
              <a:t/>
            </a:r>
            <a:br>
              <a:rPr lang="en-US" sz="1800" dirty="0">
                <a:solidFill>
                  <a:schemeClr val="tx1">
                    <a:lumMod val="50000"/>
                    <a:lumOff val="50000"/>
                  </a:schemeClr>
                </a:solidFill>
                <a:latin typeface="Helvetica"/>
                <a:cs typeface="Helvetica"/>
              </a:rPr>
            </a:br>
            <a:endParaRPr lang="en-US" sz="1800" dirty="0">
              <a:solidFill>
                <a:schemeClr val="tx1">
                  <a:lumMod val="50000"/>
                  <a:lumOff val="50000"/>
                </a:schemeClr>
              </a:solidFill>
              <a:latin typeface="Helvetica"/>
              <a:cs typeface="Helvetica"/>
            </a:endParaRPr>
          </a:p>
        </p:txBody>
      </p:sp>
      <p:pic>
        <p:nvPicPr>
          <p:cNvPr id="5" name="Picture 4"/>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477520" y="1771459"/>
            <a:ext cx="1962912" cy="310896"/>
          </a:xfrm>
          <a:prstGeom prst="rect">
            <a:avLst/>
          </a:prstGeom>
        </p:spPr>
      </p:pic>
      <p:pic>
        <p:nvPicPr>
          <p:cNvPr id="6" name="Picture 5" descr="MHE-red-rg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62" y="5833533"/>
            <a:ext cx="550334" cy="550334"/>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707333676"/>
              </p:ext>
            </p:extLst>
          </p:nvPr>
        </p:nvGraphicFramePr>
        <p:xfrm>
          <a:off x="477520" y="2809198"/>
          <a:ext cx="8229600" cy="2813051"/>
        </p:xfrm>
        <a:graphic>
          <a:graphicData uri="http://schemas.openxmlformats.org/drawingml/2006/table">
            <a:tbl>
              <a:tblPr firstRow="1" bandRow="1">
                <a:tableStyleId>{5C22544A-7EE6-4342-B048-85BDC9FD1C3A}</a:tableStyleId>
              </a:tblPr>
              <a:tblGrid>
                <a:gridCol w="2743200"/>
                <a:gridCol w="2743200"/>
                <a:gridCol w="2743200"/>
              </a:tblGrid>
              <a:tr h="426741">
                <a:tc>
                  <a:txBody>
                    <a:bodyPr/>
                    <a:lstStyle/>
                    <a:p>
                      <a:pPr algn="ctr"/>
                      <a:r>
                        <a:rPr lang="en-US" sz="1200" b="1" i="0" dirty="0" smtClean="0">
                          <a:solidFill>
                            <a:schemeClr val="tx1"/>
                          </a:solidFill>
                          <a:latin typeface="Helvetica"/>
                          <a:cs typeface="Helvetica"/>
                        </a:rPr>
                        <a:t>K</a:t>
                      </a:r>
                    </a:p>
                    <a:p>
                      <a:pPr algn="ctr"/>
                      <a:r>
                        <a:rPr lang="en-US" sz="1200" b="0" i="1" dirty="0" smtClean="0">
                          <a:solidFill>
                            <a:schemeClr val="tx1"/>
                          </a:solidFill>
                          <a:latin typeface="Helvetica Light"/>
                          <a:cs typeface="Helvetica Light"/>
                        </a:rPr>
                        <a:t>What I Know</a:t>
                      </a:r>
                      <a:endParaRPr lang="en-US" sz="1200" b="0" i="1" dirty="0">
                        <a:solidFill>
                          <a:schemeClr val="tx1"/>
                        </a:solidFill>
                        <a:latin typeface="Helvetica Light"/>
                        <a:cs typeface="Helvetica Light"/>
                      </a:endParaRP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dirty="0" smtClean="0">
                          <a:solidFill>
                            <a:schemeClr val="tx1"/>
                          </a:solidFill>
                          <a:latin typeface="Helvetica"/>
                          <a:cs typeface="Helvetica"/>
                        </a:rPr>
                        <a:t>W</a:t>
                      </a:r>
                    </a:p>
                    <a:p>
                      <a:pPr algn="ctr"/>
                      <a:r>
                        <a:rPr lang="en-US" sz="1200" b="0" i="1" dirty="0" smtClean="0">
                          <a:solidFill>
                            <a:schemeClr val="tx1"/>
                          </a:solidFill>
                          <a:latin typeface="Helvetica Light"/>
                          <a:cs typeface="Helvetica Light"/>
                        </a:rPr>
                        <a:t>What I Want to Find Out</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smtClean="0">
                          <a:solidFill>
                            <a:schemeClr val="tx1"/>
                          </a:solidFill>
                          <a:latin typeface="Helvetica"/>
                          <a:cs typeface="Helvetica"/>
                        </a:rPr>
                        <a:t>L</a:t>
                      </a:r>
                    </a:p>
                    <a:p>
                      <a:pPr algn="ctr"/>
                      <a:r>
                        <a:rPr lang="en-US" sz="1200" b="0" i="1" smtClean="0">
                          <a:solidFill>
                            <a:schemeClr val="tx1"/>
                          </a:solidFill>
                          <a:latin typeface="Helvetica Light"/>
                          <a:cs typeface="Helvetica Light"/>
                        </a:rPr>
                        <a:t>What I Learned</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r>
              <a:tr h="2355851">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7005904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38150" y="620503"/>
            <a:ext cx="8229600" cy="4685576"/>
          </a:xfrm>
        </p:spPr>
        <p:txBody>
          <a:bodyPr lIns="0" tIns="0" rIns="0" bIns="0"/>
          <a:lstStyle/>
          <a:p>
            <a:pPr marL="0" indent="0">
              <a:spcAft>
                <a:spcPts val="1000"/>
              </a:spcAft>
              <a:buNone/>
            </a:pPr>
            <a:r>
              <a:rPr lang="en-US" sz="2800" b="1" dirty="0" smtClean="0">
                <a:solidFill>
                  <a:srgbClr val="6600FF"/>
                </a:solidFill>
                <a:latin typeface="Helvetica"/>
                <a:cs typeface="Helvetica"/>
              </a:rPr>
              <a:t>Essential Questions</a:t>
            </a:r>
          </a:p>
          <a:p>
            <a:pPr>
              <a:spcAft>
                <a:spcPts val="1200"/>
              </a:spcAft>
            </a:pPr>
            <a:r>
              <a:rPr lang="en-US" sz="1800" dirty="0">
                <a:latin typeface="Helvetica Light"/>
                <a:cs typeface="Helvetica Light"/>
              </a:rPr>
              <a:t>What is the history of lunar exploration?</a:t>
            </a:r>
          </a:p>
          <a:p>
            <a:pPr>
              <a:spcAft>
                <a:spcPts val="1200"/>
              </a:spcAft>
            </a:pPr>
            <a:r>
              <a:rPr lang="en-US" sz="1800" dirty="0">
                <a:latin typeface="Helvetica Light"/>
                <a:cs typeface="Helvetica Light"/>
              </a:rPr>
              <a:t>How are lunar properties and structures described?</a:t>
            </a:r>
          </a:p>
          <a:p>
            <a:pPr>
              <a:spcAft>
                <a:spcPts val="1200"/>
              </a:spcAft>
            </a:pPr>
            <a:r>
              <a:rPr lang="en-US" sz="1800" dirty="0">
                <a:latin typeface="Helvetica Light"/>
                <a:cs typeface="Helvetica Light"/>
              </a:rPr>
              <a:t>What are the features of the Moon?</a:t>
            </a:r>
          </a:p>
          <a:p>
            <a:pPr>
              <a:spcAft>
                <a:spcPts val="1200"/>
              </a:spcAft>
            </a:pPr>
            <a:r>
              <a:rPr lang="en-US" sz="1800" dirty="0">
                <a:latin typeface="Helvetica Light"/>
                <a:cs typeface="Helvetica Light"/>
              </a:rPr>
              <a:t>What is the theory of the Moon’s origin and formation?</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11"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Moon</a:t>
            </a:r>
            <a:endParaRPr lang="en-US" sz="1200" dirty="0">
              <a:solidFill>
                <a:schemeClr val="tx1">
                  <a:lumMod val="65000"/>
                  <a:lumOff val="35000"/>
                </a:schemeClr>
              </a:solidFill>
              <a:latin typeface="Helvetica Light"/>
              <a:cs typeface="Helvetica Light"/>
            </a:endParaRPr>
          </a:p>
        </p:txBody>
      </p:sp>
    </p:spTree>
    <p:extLst>
      <p:ext uri="{BB962C8B-B14F-4D97-AF65-F5344CB8AC3E}">
        <p14:creationId xmlns:p14="http://schemas.microsoft.com/office/powerpoint/2010/main" val="39209734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281827"/>
            <a:ext cx="4108963" cy="4771996"/>
          </a:xfrm>
        </p:spPr>
        <p:txBody>
          <a:bodyPr lIns="0" tIns="0" numCol="1"/>
          <a:lstStyle/>
          <a:p>
            <a:pPr marL="0" indent="0">
              <a:spcAft>
                <a:spcPts val="300"/>
              </a:spcAft>
              <a:buNone/>
            </a:pPr>
            <a:r>
              <a:rPr lang="en-US" sz="2200" b="1" dirty="0" smtClean="0">
                <a:latin typeface="Helvetica"/>
                <a:cs typeface="Helvetica"/>
              </a:rPr>
              <a:t>Review</a:t>
            </a:r>
          </a:p>
          <a:p>
            <a:r>
              <a:rPr lang="en-US" sz="1800" dirty="0">
                <a:latin typeface="Helvetica Light"/>
                <a:cs typeface="Helvetica Light"/>
              </a:rPr>
              <a:t>lava</a:t>
            </a:r>
            <a:endParaRPr lang="en-US" sz="1800" dirty="0" smtClean="0">
              <a:latin typeface="Helvetica Light"/>
              <a:cs typeface="Helvetica Light"/>
            </a:endParaRPr>
          </a:p>
        </p:txBody>
      </p:sp>
      <p:sp>
        <p:nvSpPr>
          <p:cNvPr id="11" name="Content Placeholder 2"/>
          <p:cNvSpPr txBox="1">
            <a:spLocks/>
          </p:cNvSpPr>
          <p:nvPr/>
        </p:nvSpPr>
        <p:spPr>
          <a:xfrm>
            <a:off x="4572000" y="1281827"/>
            <a:ext cx="4132619"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Font typeface="Arial"/>
              <a:buNone/>
            </a:pPr>
            <a:r>
              <a:rPr lang="en-US" sz="2200" b="1" dirty="0" smtClean="0">
                <a:latin typeface="Helvetica"/>
                <a:cs typeface="Helvetica"/>
              </a:rPr>
              <a:t>New</a:t>
            </a:r>
          </a:p>
          <a:p>
            <a:r>
              <a:rPr lang="en-US" sz="1800" dirty="0">
                <a:latin typeface="Helvetica Light"/>
                <a:cs typeface="Helvetica Light"/>
              </a:rPr>
              <a:t>albedo</a:t>
            </a:r>
          </a:p>
          <a:p>
            <a:r>
              <a:rPr lang="en-US" sz="1800" dirty="0">
                <a:latin typeface="Helvetica Light"/>
                <a:cs typeface="Helvetica Light"/>
              </a:rPr>
              <a:t>highland</a:t>
            </a:r>
          </a:p>
          <a:p>
            <a:r>
              <a:rPr lang="en-US" sz="1800" dirty="0">
                <a:latin typeface="Helvetica Light"/>
                <a:cs typeface="Helvetica Light"/>
              </a:rPr>
              <a:t>maria</a:t>
            </a:r>
          </a:p>
          <a:p>
            <a:r>
              <a:rPr lang="en-US" sz="1800" dirty="0">
                <a:latin typeface="Helvetica Light"/>
                <a:cs typeface="Helvetica Light"/>
              </a:rPr>
              <a:t>impact crater</a:t>
            </a:r>
          </a:p>
          <a:p>
            <a:r>
              <a:rPr lang="en-US" sz="1800" dirty="0" err="1">
                <a:latin typeface="Helvetica Light"/>
                <a:cs typeface="Helvetica Light"/>
              </a:rPr>
              <a:t>ejecta</a:t>
            </a:r>
            <a:endParaRPr lang="en-US" sz="1800" dirty="0">
              <a:latin typeface="Helvetica Light"/>
              <a:cs typeface="Helvetica Light"/>
            </a:endParaRPr>
          </a:p>
          <a:p>
            <a:r>
              <a:rPr lang="en-US" sz="1800" dirty="0">
                <a:latin typeface="Helvetica Light"/>
                <a:cs typeface="Helvetica Light"/>
              </a:rPr>
              <a:t>ray</a:t>
            </a:r>
          </a:p>
          <a:p>
            <a:r>
              <a:rPr lang="en-US" sz="1800" dirty="0" err="1">
                <a:latin typeface="Helvetica Light"/>
                <a:cs typeface="Helvetica Light"/>
              </a:rPr>
              <a:t>rille</a:t>
            </a:r>
            <a:endParaRPr lang="en-US" sz="1800" dirty="0">
              <a:latin typeface="Helvetica Light"/>
              <a:cs typeface="Helvetica Light"/>
            </a:endParaRPr>
          </a:p>
          <a:p>
            <a:r>
              <a:rPr lang="en-US" sz="1800" dirty="0">
                <a:latin typeface="Helvetica Light"/>
                <a:cs typeface="Helvetica Light"/>
              </a:rPr>
              <a:t>regolith</a:t>
            </a:r>
          </a:p>
          <a:p>
            <a:endParaRPr lang="en-US" sz="1800" dirty="0">
              <a:latin typeface="Helvetica Light"/>
              <a:cs typeface="Helvetica Light"/>
            </a:endParaRPr>
          </a:p>
        </p:txBody>
      </p:sp>
      <p:sp>
        <p:nvSpPr>
          <p:cNvPr id="7"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0" name="Content Placeholder 2"/>
          <p:cNvSpPr txBox="1">
            <a:spLocks/>
          </p:cNvSpPr>
          <p:nvPr/>
        </p:nvSpPr>
        <p:spPr>
          <a:xfrm>
            <a:off x="457200" y="610470"/>
            <a:ext cx="8229600" cy="516238"/>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400"/>
              </a:spcAft>
              <a:buFont typeface="Arial"/>
              <a:buNone/>
            </a:pPr>
            <a:r>
              <a:rPr lang="en-US" sz="2800" b="1" dirty="0" smtClean="0">
                <a:solidFill>
                  <a:srgbClr val="6600FF"/>
                </a:solidFill>
                <a:latin typeface="Helvetica"/>
                <a:cs typeface="Helvetica"/>
              </a:rPr>
              <a:t>Vocabulary</a:t>
            </a: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13"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Moon</a:t>
            </a:r>
            <a:endParaRPr lang="en-US" sz="1200" dirty="0">
              <a:solidFill>
                <a:schemeClr val="tx1">
                  <a:lumMod val="65000"/>
                  <a:lumOff val="35000"/>
                </a:schemeClr>
              </a:solidFill>
              <a:latin typeface="Helvetica Light"/>
              <a:cs typeface="Helvetica Light"/>
            </a:endParaRPr>
          </a:p>
        </p:txBody>
      </p:sp>
    </p:spTree>
    <p:extLst>
      <p:ext uri="{BB962C8B-B14F-4D97-AF65-F5344CB8AC3E}">
        <p14:creationId xmlns:p14="http://schemas.microsoft.com/office/powerpoint/2010/main" val="23448430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Moon</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Exploring the </a:t>
            </a:r>
            <a:r>
              <a:rPr lang="en-US" sz="2400" b="1" dirty="0" smtClean="0">
                <a:latin typeface="Helvetica"/>
                <a:cs typeface="Helvetica"/>
              </a:rPr>
              <a:t>Moon</a:t>
            </a:r>
          </a:p>
          <a:p>
            <a:pPr>
              <a:spcBef>
                <a:spcPts val="0"/>
              </a:spcBef>
              <a:spcAft>
                <a:spcPts val="1200"/>
              </a:spcAft>
            </a:pPr>
            <a:r>
              <a:rPr lang="en-US" sz="1800" dirty="0">
                <a:latin typeface="Helvetica Light"/>
                <a:cs typeface="Helvetica Light"/>
              </a:rPr>
              <a:t>Astronomers have learned much about the Moon from observations with telescopes. However, most knowledge of the Moon comes from explorations by space probes and from landings by astronauts.</a:t>
            </a: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1447207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Moon</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Exploring the </a:t>
            </a:r>
            <a:r>
              <a:rPr lang="en-US" sz="2400" b="1" dirty="0" smtClean="0">
                <a:latin typeface="Helvetica"/>
                <a:cs typeface="Helvetica"/>
              </a:rPr>
              <a:t>Moon</a:t>
            </a:r>
          </a:p>
          <a:p>
            <a:pPr>
              <a:spcBef>
                <a:spcPts val="0"/>
              </a:spcBef>
              <a:spcAft>
                <a:spcPts val="1200"/>
              </a:spcAft>
            </a:pPr>
            <a:r>
              <a:rPr lang="en-US" sz="1800" dirty="0">
                <a:latin typeface="Helvetica Light"/>
                <a:cs typeface="Helvetica Light"/>
              </a:rPr>
              <a:t>The first step toward reaching the Moon was in 1957, when the Soviet Union launched the first artificial satellite, </a:t>
            </a:r>
            <a:r>
              <a:rPr lang="en-US" sz="1800" i="1" dirty="0">
                <a:latin typeface="Helvetica Light"/>
                <a:cs typeface="Helvetica Light"/>
              </a:rPr>
              <a:t>Sputnik I</a:t>
            </a:r>
            <a:r>
              <a:rPr lang="en-US" sz="1800" dirty="0">
                <a:latin typeface="Helvetica Light"/>
                <a:cs typeface="Helvetica Light"/>
              </a:rPr>
              <a:t>. </a:t>
            </a:r>
          </a:p>
          <a:p>
            <a:pPr>
              <a:spcBef>
                <a:spcPts val="0"/>
              </a:spcBef>
              <a:spcAft>
                <a:spcPts val="1200"/>
              </a:spcAft>
            </a:pPr>
            <a:r>
              <a:rPr lang="en-US" sz="1800" dirty="0">
                <a:latin typeface="Helvetica Light"/>
                <a:cs typeface="Helvetica Light"/>
              </a:rPr>
              <a:t>Four years later, Soviet cosmonaut Yuri A. Gagarin became the first human in space.</a:t>
            </a: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0097355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Moon</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Exploring the </a:t>
            </a:r>
            <a:r>
              <a:rPr lang="en-US" sz="2400" b="1" dirty="0" smtClean="0">
                <a:latin typeface="Helvetica"/>
                <a:cs typeface="Helvetica"/>
              </a:rPr>
              <a:t>Moon</a:t>
            </a:r>
          </a:p>
          <a:p>
            <a:pPr>
              <a:spcBef>
                <a:spcPts val="0"/>
              </a:spcBef>
              <a:spcAft>
                <a:spcPts val="1200"/>
              </a:spcAft>
            </a:pPr>
            <a:r>
              <a:rPr lang="en-US" sz="1800" dirty="0">
                <a:latin typeface="Helvetica Light"/>
                <a:cs typeface="Helvetica Light"/>
              </a:rPr>
              <a:t>In 1957, the United States launched the first American, Alan B. Shepard, Jr., into space during Project Mercury. </a:t>
            </a:r>
          </a:p>
          <a:p>
            <a:pPr>
              <a:spcBef>
                <a:spcPts val="0"/>
              </a:spcBef>
              <a:spcAft>
                <a:spcPts val="1200"/>
              </a:spcAft>
            </a:pPr>
            <a:r>
              <a:rPr lang="en-US" sz="1800" dirty="0">
                <a:latin typeface="Helvetica Light"/>
                <a:cs typeface="Helvetica Light"/>
              </a:rPr>
              <a:t>This was followed by Project Gemini that launched two-person crews.</a:t>
            </a: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7199628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Moon</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Exploring the </a:t>
            </a:r>
            <a:r>
              <a:rPr lang="en-US" sz="2400" b="1" dirty="0" smtClean="0">
                <a:latin typeface="Helvetica"/>
                <a:cs typeface="Helvetica"/>
              </a:rPr>
              <a:t>Moon</a:t>
            </a:r>
          </a:p>
          <a:p>
            <a:pPr>
              <a:spcBef>
                <a:spcPts val="0"/>
              </a:spcBef>
              <a:spcAft>
                <a:spcPts val="1200"/>
              </a:spcAft>
            </a:pPr>
            <a:r>
              <a:rPr lang="en-US" sz="1800" dirty="0">
                <a:latin typeface="Helvetica Light"/>
                <a:cs typeface="Helvetica Light"/>
              </a:rPr>
              <a:t>On July 20, 1969, the Apollo program landed Neil Armstrong and Edwin “Buzz” </a:t>
            </a:r>
            <a:r>
              <a:rPr lang="en-US" sz="1800" dirty="0" err="1">
                <a:latin typeface="Helvetica Light"/>
                <a:cs typeface="Helvetica Light"/>
              </a:rPr>
              <a:t>Aldrin</a:t>
            </a:r>
            <a:r>
              <a:rPr lang="en-US" sz="1800" dirty="0">
                <a:latin typeface="Helvetica Light"/>
                <a:cs typeface="Helvetica Light"/>
              </a:rPr>
              <a:t> on the Moon during the Apollo 11 mission.</a:t>
            </a:r>
          </a:p>
          <a:p>
            <a:pPr>
              <a:spcBef>
                <a:spcPts val="0"/>
              </a:spcBef>
              <a:spcAft>
                <a:spcPts val="1200"/>
              </a:spcAft>
            </a:pPr>
            <a:r>
              <a:rPr lang="en-US" sz="1800" dirty="0">
                <a:latin typeface="Helvetica Light"/>
                <a:cs typeface="Helvetica Light"/>
              </a:rPr>
              <a:t>Scientists hope to return to the Moon someday and eventually establish a permanent base there.</a:t>
            </a: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088330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38150" y="620503"/>
            <a:ext cx="8229600" cy="4685576"/>
          </a:xfrm>
        </p:spPr>
        <p:txBody>
          <a:bodyPr lIns="0" tIns="0" rIns="0" bIns="0"/>
          <a:lstStyle/>
          <a:p>
            <a:pPr marL="0" indent="0">
              <a:spcAft>
                <a:spcPts val="1000"/>
              </a:spcAft>
              <a:buNone/>
            </a:pPr>
            <a:r>
              <a:rPr lang="en-US" sz="2800" b="1" dirty="0" smtClean="0">
                <a:solidFill>
                  <a:srgbClr val="6600FF"/>
                </a:solidFill>
                <a:latin typeface="Helvetica"/>
                <a:cs typeface="Helvetica"/>
              </a:rPr>
              <a:t>Essential Questions</a:t>
            </a:r>
          </a:p>
          <a:p>
            <a:pPr>
              <a:spcAft>
                <a:spcPts val="1200"/>
              </a:spcAft>
            </a:pPr>
            <a:r>
              <a:rPr lang="en-US" sz="1800" dirty="0">
                <a:latin typeface="Helvetica Light"/>
                <a:cs typeface="Helvetica Light"/>
              </a:rPr>
              <a:t>What is electromagnetic radiation?</a:t>
            </a:r>
          </a:p>
          <a:p>
            <a:pPr>
              <a:spcAft>
                <a:spcPts val="1200"/>
              </a:spcAft>
            </a:pPr>
            <a:r>
              <a:rPr lang="en-US" sz="1800" dirty="0">
                <a:latin typeface="Helvetica Light"/>
                <a:cs typeface="Helvetica Light"/>
              </a:rPr>
              <a:t>How do telescopes work?</a:t>
            </a:r>
          </a:p>
          <a:p>
            <a:pPr>
              <a:spcAft>
                <a:spcPts val="1200"/>
              </a:spcAft>
            </a:pPr>
            <a:r>
              <a:rPr lang="en-US" sz="1800" dirty="0">
                <a:latin typeface="Helvetica Light"/>
                <a:cs typeface="Helvetica Light"/>
              </a:rPr>
              <a:t>How does space exploration help scientists learn about the universe?</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11"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Tools of Astronomy</a:t>
            </a:r>
            <a:endParaRPr lang="en-US" sz="1200" dirty="0">
              <a:solidFill>
                <a:schemeClr val="tx1">
                  <a:lumMod val="65000"/>
                  <a:lumOff val="35000"/>
                </a:schemeClr>
              </a:solidFill>
              <a:latin typeface="Helvetica Light"/>
              <a:cs typeface="Helvetica Light"/>
            </a:endParaRPr>
          </a:p>
        </p:txBody>
      </p:sp>
    </p:spTree>
    <p:extLst>
      <p:ext uri="{BB962C8B-B14F-4D97-AF65-F5344CB8AC3E}">
        <p14:creationId xmlns:p14="http://schemas.microsoft.com/office/powerpoint/2010/main" val="1876637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Moon</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The Lunar </a:t>
            </a:r>
            <a:r>
              <a:rPr lang="en-US" sz="2400" b="1" dirty="0" smtClean="0">
                <a:latin typeface="Helvetica"/>
                <a:cs typeface="Helvetica"/>
              </a:rPr>
              <a:t>Surface</a:t>
            </a:r>
          </a:p>
          <a:p>
            <a:pPr>
              <a:spcBef>
                <a:spcPts val="0"/>
              </a:spcBef>
              <a:spcAft>
                <a:spcPts val="1200"/>
              </a:spcAft>
            </a:pPr>
            <a:r>
              <a:rPr lang="en-US" sz="2400" dirty="0" smtClean="0">
                <a:solidFill>
                  <a:srgbClr val="FF0000"/>
                </a:solidFill>
                <a:latin typeface="Helvetica Light"/>
                <a:cs typeface="Helvetica Light"/>
              </a:rPr>
              <a:t>Albedo – the percentage </a:t>
            </a:r>
            <a:r>
              <a:rPr lang="en-US" sz="2400" dirty="0">
                <a:solidFill>
                  <a:srgbClr val="FF0000"/>
                </a:solidFill>
                <a:latin typeface="Helvetica Light"/>
                <a:cs typeface="Helvetica Light"/>
              </a:rPr>
              <a:t>of incoming sunlight </a:t>
            </a:r>
            <a:r>
              <a:rPr lang="en-US" sz="2400" dirty="0" smtClean="0">
                <a:solidFill>
                  <a:srgbClr val="FF0000"/>
                </a:solidFill>
                <a:latin typeface="Helvetica Light"/>
                <a:cs typeface="Helvetica Light"/>
              </a:rPr>
              <a:t>the </a:t>
            </a:r>
            <a:r>
              <a:rPr lang="en-US" sz="2400" dirty="0">
                <a:solidFill>
                  <a:srgbClr val="FF0000"/>
                </a:solidFill>
                <a:latin typeface="Helvetica Light"/>
                <a:cs typeface="Helvetica Light"/>
              </a:rPr>
              <a:t>surface reflects</a:t>
            </a:r>
            <a:endParaRPr lang="en-US" sz="2400" dirty="0" smtClean="0">
              <a:solidFill>
                <a:srgbClr val="FF0000"/>
              </a:solidFill>
              <a:latin typeface="Helvetica Light"/>
              <a:cs typeface="Helvetica Light"/>
            </a:endParaRPr>
          </a:p>
          <a:p>
            <a:pPr lvl="1">
              <a:spcBef>
                <a:spcPts val="0"/>
              </a:spcBef>
              <a:spcAft>
                <a:spcPts val="1200"/>
              </a:spcAft>
            </a:pPr>
            <a:r>
              <a:rPr lang="en-US" sz="2400" dirty="0" smtClean="0">
                <a:solidFill>
                  <a:srgbClr val="FF0000"/>
                </a:solidFill>
                <a:latin typeface="Helvetica Light"/>
                <a:cs typeface="Helvetica Light"/>
              </a:rPr>
              <a:t>Moon – 7%</a:t>
            </a:r>
            <a:endParaRPr lang="en-US" sz="2400" dirty="0">
              <a:solidFill>
                <a:srgbClr val="FF0000"/>
              </a:solidFill>
              <a:latin typeface="Helvetica Light"/>
              <a:cs typeface="Helvetica Light"/>
            </a:endParaRPr>
          </a:p>
          <a:p>
            <a:pPr lvl="1">
              <a:spcBef>
                <a:spcPts val="0"/>
              </a:spcBef>
              <a:spcAft>
                <a:spcPts val="1200"/>
              </a:spcAft>
            </a:pPr>
            <a:r>
              <a:rPr lang="en-US" sz="2400" dirty="0" smtClean="0">
                <a:solidFill>
                  <a:srgbClr val="FF0000"/>
                </a:solidFill>
                <a:latin typeface="Helvetica Light"/>
                <a:cs typeface="Helvetica Light"/>
              </a:rPr>
              <a:t>Earth – 31%</a:t>
            </a:r>
            <a:endParaRPr lang="en-US" sz="1800" dirty="0" smtClean="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1026" name="Picture 2" descr="https://upload.wikimedia.org/wikipedia/commons/thumb/2/20/Enceladus_Earth_Moon_Comparison.png/447px-Enceladus_Earth_Moon_Comparis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4025" y="2114549"/>
            <a:ext cx="6102669" cy="40957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94025" y="5840968"/>
            <a:ext cx="3960828" cy="369332"/>
          </a:xfrm>
          <a:prstGeom prst="rect">
            <a:avLst/>
          </a:prstGeom>
        </p:spPr>
        <p:txBody>
          <a:bodyPr wrap="none">
            <a:spAutoFit/>
          </a:bodyPr>
          <a:lstStyle/>
          <a:p>
            <a:r>
              <a:rPr lang="en-US" dirty="0">
                <a:solidFill>
                  <a:schemeClr val="bg1"/>
                </a:solidFill>
              </a:rPr>
              <a:t>https://en.wikipedia.org/wiki/Enceladus</a:t>
            </a:r>
          </a:p>
        </p:txBody>
      </p:sp>
    </p:spTree>
    <p:extLst>
      <p:ext uri="{BB962C8B-B14F-4D97-AF65-F5344CB8AC3E}">
        <p14:creationId xmlns:p14="http://schemas.microsoft.com/office/powerpoint/2010/main" val="25767224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Moon</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The Lunar </a:t>
            </a:r>
            <a:r>
              <a:rPr lang="en-US" sz="2400" b="1" dirty="0" smtClean="0">
                <a:latin typeface="Helvetica"/>
                <a:cs typeface="Helvetica"/>
              </a:rPr>
              <a:t>Surface</a:t>
            </a:r>
            <a:endParaRPr lang="en-US" sz="1800" dirty="0">
              <a:latin typeface="Helvetica Light"/>
              <a:cs typeface="Helvetica Light"/>
            </a:endParaRPr>
          </a:p>
          <a:p>
            <a:pPr>
              <a:spcBef>
                <a:spcPts val="0"/>
              </a:spcBef>
              <a:spcAft>
                <a:spcPts val="1200"/>
              </a:spcAft>
              <a:buClr>
                <a:schemeClr val="tx1"/>
              </a:buClr>
            </a:pPr>
            <a:r>
              <a:rPr lang="en-US" sz="2400" dirty="0">
                <a:solidFill>
                  <a:srgbClr val="FF0000"/>
                </a:solidFill>
                <a:latin typeface="Helvetica Light"/>
                <a:cs typeface="Helvetica Light"/>
              </a:rPr>
              <a:t>Lunar highlands are heavily cratered, light in color </a:t>
            </a:r>
            <a:r>
              <a:rPr lang="en-US" sz="2400" dirty="0">
                <a:latin typeface="Helvetica Light"/>
                <a:cs typeface="Helvetica Light"/>
              </a:rPr>
              <a:t>and mountainous.</a:t>
            </a:r>
            <a:endParaRPr lang="en-US" sz="2400" dirty="0" smtClean="0">
              <a:solidFill>
                <a:srgbClr val="FF0000"/>
              </a:solidFill>
              <a:latin typeface="Helvetica Light"/>
              <a:cs typeface="Helvetica Light"/>
            </a:endParaRPr>
          </a:p>
          <a:p>
            <a:pPr>
              <a:spcBef>
                <a:spcPts val="0"/>
              </a:spcBef>
              <a:spcAft>
                <a:spcPts val="1200"/>
              </a:spcAft>
              <a:buClr>
                <a:schemeClr val="tx1"/>
              </a:buClr>
            </a:pPr>
            <a:r>
              <a:rPr lang="en-US" sz="2400" dirty="0" smtClean="0">
                <a:solidFill>
                  <a:srgbClr val="FF0000"/>
                </a:solidFill>
                <a:latin typeface="Helvetica Light"/>
                <a:cs typeface="Helvetica Light"/>
              </a:rPr>
              <a:t>Maria </a:t>
            </a:r>
            <a:r>
              <a:rPr lang="en-US" sz="2400" dirty="0">
                <a:solidFill>
                  <a:srgbClr val="FF0000"/>
                </a:solidFill>
                <a:latin typeface="Helvetica Light"/>
                <a:cs typeface="Helvetica Light"/>
              </a:rPr>
              <a:t>are dark, smooth plains</a:t>
            </a:r>
            <a:r>
              <a:rPr lang="en-US" sz="2400" dirty="0">
                <a:latin typeface="Helvetica Light"/>
                <a:cs typeface="Helvetica Light"/>
              </a:rPr>
              <a:t>, which average 3 km lower in elevation and have few craters.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1262" y="3307397"/>
            <a:ext cx="3052763" cy="305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7296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Moon</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The Lunar </a:t>
            </a:r>
            <a:r>
              <a:rPr lang="en-US" sz="2400" b="1" dirty="0" smtClean="0">
                <a:latin typeface="Helvetica"/>
                <a:cs typeface="Helvetica"/>
              </a:rPr>
              <a:t>Surface</a:t>
            </a:r>
          </a:p>
          <a:p>
            <a:pPr marL="0" indent="0">
              <a:spcBef>
                <a:spcPts val="0"/>
              </a:spcBef>
              <a:spcAft>
                <a:spcPts val="600"/>
              </a:spcAft>
              <a:buNone/>
            </a:pPr>
            <a:r>
              <a:rPr lang="en-US" sz="2200" b="1" dirty="0">
                <a:latin typeface="Helvetica"/>
                <a:cs typeface="Helvetica"/>
              </a:rPr>
              <a:t>Lunar craters</a:t>
            </a:r>
          </a:p>
          <a:p>
            <a:pPr>
              <a:spcBef>
                <a:spcPts val="0"/>
              </a:spcBef>
              <a:spcAft>
                <a:spcPts val="1200"/>
              </a:spcAft>
            </a:pPr>
            <a:r>
              <a:rPr lang="en-US" sz="1800" dirty="0">
                <a:latin typeface="Helvetica Light"/>
                <a:cs typeface="Helvetica Light"/>
              </a:rPr>
              <a:t>The craters on the Moon, called </a:t>
            </a:r>
            <a:r>
              <a:rPr lang="en-US" sz="1800" b="1" dirty="0">
                <a:latin typeface="Helvetica Light"/>
                <a:cs typeface="Helvetica Light"/>
              </a:rPr>
              <a:t>impact craters</a:t>
            </a:r>
            <a:r>
              <a:rPr lang="en-US" sz="1800" dirty="0">
                <a:latin typeface="Helvetica Light"/>
                <a:cs typeface="Helvetica Light"/>
              </a:rPr>
              <a:t>, formed when objects from space crashed into the lunar surface.</a:t>
            </a:r>
          </a:p>
          <a:p>
            <a:pPr>
              <a:spcBef>
                <a:spcPts val="0"/>
              </a:spcBef>
              <a:spcAft>
                <a:spcPts val="1200"/>
              </a:spcAft>
            </a:pPr>
            <a:r>
              <a:rPr lang="en-US" sz="1800" dirty="0">
                <a:latin typeface="Helvetica Light"/>
                <a:cs typeface="Helvetica Light"/>
              </a:rPr>
              <a:t>The material blasted out during these impacts fell back to the Moon’s surface as </a:t>
            </a:r>
            <a:r>
              <a:rPr lang="en-US" sz="1800" b="1" dirty="0" err="1">
                <a:latin typeface="Helvetica Light"/>
                <a:cs typeface="Helvetica Light"/>
              </a:rPr>
              <a:t>ejecta</a:t>
            </a:r>
            <a:r>
              <a:rPr lang="en-US" sz="1800" dirty="0">
                <a:latin typeface="Helvetica Light"/>
                <a:cs typeface="Helvetica Light"/>
              </a:rPr>
              <a:t>.</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6839573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Moon</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The Lunar </a:t>
            </a:r>
            <a:r>
              <a:rPr lang="en-US" sz="2400" b="1" dirty="0" smtClean="0">
                <a:latin typeface="Helvetica"/>
                <a:cs typeface="Helvetica"/>
              </a:rPr>
              <a:t>Surface</a:t>
            </a:r>
          </a:p>
          <a:p>
            <a:pPr marL="0" indent="0">
              <a:spcBef>
                <a:spcPts val="0"/>
              </a:spcBef>
              <a:spcAft>
                <a:spcPts val="600"/>
              </a:spcAft>
              <a:buNone/>
            </a:pPr>
            <a:r>
              <a:rPr lang="en-US" sz="2200" b="1" dirty="0">
                <a:latin typeface="Helvetica"/>
                <a:cs typeface="Helvetica"/>
              </a:rPr>
              <a:t>Lunar craters</a:t>
            </a:r>
          </a:p>
          <a:p>
            <a:pPr>
              <a:spcBef>
                <a:spcPts val="0"/>
              </a:spcBef>
              <a:spcAft>
                <a:spcPts val="1200"/>
              </a:spcAft>
            </a:pPr>
            <a:r>
              <a:rPr lang="en-US" sz="1800" dirty="0">
                <a:latin typeface="Helvetica Light"/>
                <a:cs typeface="Helvetica Light"/>
              </a:rPr>
              <a:t>Some craters have long trails of </a:t>
            </a:r>
            <a:r>
              <a:rPr lang="en-US" sz="1800" dirty="0" err="1">
                <a:latin typeface="Helvetica Light"/>
                <a:cs typeface="Helvetica Light"/>
              </a:rPr>
              <a:t>ejecta</a:t>
            </a:r>
            <a:r>
              <a:rPr lang="en-US" sz="1800" dirty="0">
                <a:latin typeface="Helvetica Light"/>
                <a:cs typeface="Helvetica Light"/>
              </a:rPr>
              <a:t>, called </a:t>
            </a:r>
            <a:r>
              <a:rPr lang="en-US" sz="1800" b="1" dirty="0">
                <a:latin typeface="Helvetica Light"/>
                <a:cs typeface="Helvetica Light"/>
              </a:rPr>
              <a:t>rays</a:t>
            </a:r>
            <a:r>
              <a:rPr lang="en-US" sz="1800" dirty="0">
                <a:latin typeface="Helvetica Light"/>
                <a:cs typeface="Helvetica Light"/>
              </a:rPr>
              <a:t>, that radiate outward from the impact site.</a:t>
            </a:r>
          </a:p>
          <a:p>
            <a:pPr>
              <a:spcBef>
                <a:spcPts val="0"/>
              </a:spcBef>
              <a:spcAft>
                <a:spcPts val="1200"/>
              </a:spcAft>
              <a:buClr>
                <a:schemeClr val="tx1"/>
              </a:buClr>
            </a:pPr>
            <a:r>
              <a:rPr lang="en-US" sz="1800" b="1" dirty="0" err="1">
                <a:latin typeface="Helvetica Light"/>
                <a:cs typeface="Helvetica Light"/>
              </a:rPr>
              <a:t>Rilles</a:t>
            </a:r>
            <a:r>
              <a:rPr lang="en-US" sz="1800" dirty="0">
                <a:latin typeface="Helvetica Light"/>
                <a:cs typeface="Helvetica Light"/>
              </a:rPr>
              <a:t> are </a:t>
            </a:r>
            <a:r>
              <a:rPr lang="en-US" sz="1800" dirty="0" err="1" smtClean="0">
                <a:latin typeface="Helvetica Light"/>
                <a:cs typeface="Helvetica Light"/>
              </a:rPr>
              <a:t>valleylike</a:t>
            </a:r>
            <a:r>
              <a:rPr lang="en-US" sz="1800" dirty="0" smtClean="0">
                <a:latin typeface="Helvetica Light"/>
                <a:cs typeface="Helvetica Light"/>
              </a:rPr>
              <a:t> </a:t>
            </a:r>
            <a:r>
              <a:rPr lang="en-US" sz="1800" dirty="0">
                <a:latin typeface="Helvetica Light"/>
                <a:cs typeface="Helvetica Light"/>
              </a:rPr>
              <a:t>structures that might be collapsed lava tubes. </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0315799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Moon</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5364001"/>
          </a:xfrm>
          <a:prstGeom prst="rect">
            <a:avLst/>
          </a:prstGeom>
        </p:spPr>
        <p:txBody>
          <a:bodyPr vert="horz" lIns="0" tIns="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The Lunar Surface</a:t>
            </a:r>
          </a:p>
          <a:p>
            <a:pPr marL="0" indent="0">
              <a:spcBef>
                <a:spcPts val="0"/>
              </a:spcBef>
              <a:spcAft>
                <a:spcPts val="600"/>
              </a:spcAft>
              <a:buNone/>
            </a:pPr>
            <a:r>
              <a:rPr lang="en-US" sz="2200" b="1" dirty="0">
                <a:latin typeface="Helvetica"/>
                <a:cs typeface="Helvetica"/>
              </a:rPr>
              <a:t>Lunar properties</a:t>
            </a:r>
          </a:p>
          <a:p>
            <a:pPr>
              <a:spcBef>
                <a:spcPts val="0"/>
              </a:spcBef>
              <a:spcAft>
                <a:spcPts val="1200"/>
              </a:spcAft>
            </a:pPr>
            <a:r>
              <a:rPr lang="en-US" sz="1800" dirty="0">
                <a:latin typeface="Helvetica Light"/>
                <a:cs typeface="Helvetica Light"/>
              </a:rPr>
              <a:t>Earth’s moon is unique among all the moons in the solar system. It is the largest moon compared to the radius and mass of the planet it orbits. It is a solid, rocky body, in contrast with the icy compositions of most other moons of the solar system.</a:t>
            </a:r>
          </a:p>
          <a:p>
            <a:pPr>
              <a:spcBef>
                <a:spcPts val="0"/>
              </a:spcBef>
              <a:spcAft>
                <a:spcPts val="1200"/>
              </a:spcAft>
            </a:pPr>
            <a:r>
              <a:rPr lang="en-US" sz="1800" dirty="0">
                <a:latin typeface="Helvetica Light"/>
                <a:cs typeface="Helvetica Light"/>
              </a:rPr>
              <a:t>The Moon’s orbit is farther from Earth relative to the distance of many moons from the planets they orbit</a:t>
            </a:r>
            <a:r>
              <a:rPr lang="en-US" sz="1800" dirty="0" smtClean="0">
                <a:latin typeface="Helvetica Light"/>
                <a:cs typeface="Helvetica Light"/>
              </a:rPr>
              <a:t>.</a:t>
            </a:r>
          </a:p>
          <a:p>
            <a:pPr>
              <a:spcBef>
                <a:spcPts val="0"/>
              </a:spcBef>
              <a:spcAft>
                <a:spcPts val="1200"/>
              </a:spcAft>
            </a:pPr>
            <a:r>
              <a:rPr lang="en-US" dirty="0" smtClean="0">
                <a:solidFill>
                  <a:srgbClr val="FF0000"/>
                </a:solidFill>
                <a:latin typeface="Helvetica Light"/>
                <a:cs typeface="Helvetica Light"/>
              </a:rPr>
              <a:t>The Moon is important because:</a:t>
            </a:r>
          </a:p>
          <a:p>
            <a:pPr lvl="1">
              <a:spcBef>
                <a:spcPts val="0"/>
              </a:spcBef>
              <a:spcAft>
                <a:spcPts val="1200"/>
              </a:spcAft>
            </a:pPr>
            <a:r>
              <a:rPr lang="en-US" sz="2400" dirty="0" smtClean="0">
                <a:solidFill>
                  <a:srgbClr val="FF0000"/>
                </a:solidFill>
                <a:latin typeface="Helvetica Light"/>
                <a:cs typeface="Helvetica Light"/>
              </a:rPr>
              <a:t>It stabilizes the tilt of the Earth’s axis which regulates climate.</a:t>
            </a:r>
          </a:p>
          <a:p>
            <a:pPr lvl="1">
              <a:spcBef>
                <a:spcPts val="0"/>
              </a:spcBef>
              <a:spcAft>
                <a:spcPts val="1200"/>
              </a:spcAft>
            </a:pPr>
            <a:r>
              <a:rPr lang="en-US" sz="2400" dirty="0" smtClean="0">
                <a:solidFill>
                  <a:srgbClr val="FF0000"/>
                </a:solidFill>
                <a:latin typeface="Helvetica Light"/>
                <a:cs typeface="Helvetica Light"/>
              </a:rPr>
              <a:t>It  could prevent Earth impacts.</a:t>
            </a:r>
          </a:p>
          <a:p>
            <a:pPr lvl="1">
              <a:spcBef>
                <a:spcPts val="0"/>
              </a:spcBef>
              <a:spcAft>
                <a:spcPts val="1200"/>
              </a:spcAft>
            </a:pPr>
            <a:r>
              <a:rPr lang="en-US" sz="2400" dirty="0" smtClean="0">
                <a:solidFill>
                  <a:srgbClr val="FF0000"/>
                </a:solidFill>
                <a:latin typeface="Helvetica Light"/>
                <a:cs typeface="Helvetica Light"/>
              </a:rPr>
              <a:t>It causes tides.</a:t>
            </a:r>
          </a:p>
          <a:p>
            <a:pPr lvl="1">
              <a:spcBef>
                <a:spcPts val="0"/>
              </a:spcBef>
              <a:spcAft>
                <a:spcPts val="1200"/>
              </a:spcAft>
            </a:pPr>
            <a:endParaRPr lang="en-US" sz="1400" dirty="0">
              <a:latin typeface="Helvetica Light"/>
              <a:cs typeface="Helvetica Light"/>
            </a:endParaRP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9994002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Moon</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The Lunar Surface</a:t>
            </a:r>
          </a:p>
          <a:p>
            <a:pPr marL="0" indent="0">
              <a:spcBef>
                <a:spcPts val="0"/>
              </a:spcBef>
              <a:spcAft>
                <a:spcPts val="600"/>
              </a:spcAft>
              <a:buNone/>
            </a:pPr>
            <a:r>
              <a:rPr lang="en-US" sz="2200" b="1" dirty="0">
                <a:latin typeface="Helvetica"/>
                <a:cs typeface="Helvetica"/>
              </a:rPr>
              <a:t>Lunar properties</a:t>
            </a:r>
          </a:p>
          <a:p>
            <a:pPr>
              <a:spcBef>
                <a:spcPts val="0"/>
              </a:spcBef>
              <a:spcAft>
                <a:spcPts val="1200"/>
              </a:spcAft>
            </a:pPr>
            <a:r>
              <a:rPr lang="en-US" sz="1800" dirty="0">
                <a:latin typeface="Helvetica Light"/>
                <a:cs typeface="Helvetica Light"/>
              </a:rPr>
              <a:t>The Moon is made up of minerals similar </a:t>
            </a:r>
            <a:r>
              <a:rPr lang="en-US" sz="1800" dirty="0" smtClean="0">
                <a:latin typeface="Helvetica Light"/>
                <a:cs typeface="Helvetica Light"/>
              </a:rPr>
              <a:t>to </a:t>
            </a:r>
            <a:r>
              <a:rPr lang="en-US" sz="1800" dirty="0">
                <a:latin typeface="Helvetica Light"/>
                <a:cs typeface="Helvetica Light"/>
              </a:rPr>
              <a:t>those of Earth—mostly silicates. </a:t>
            </a:r>
          </a:p>
          <a:p>
            <a:pPr>
              <a:spcBef>
                <a:spcPts val="0"/>
              </a:spcBef>
              <a:spcAft>
                <a:spcPts val="1200"/>
              </a:spcAft>
            </a:pPr>
            <a:r>
              <a:rPr lang="en-US" sz="1800" dirty="0">
                <a:latin typeface="Helvetica Light"/>
                <a:cs typeface="Helvetica Light"/>
              </a:rPr>
              <a:t>The highlands are mostly lunar </a:t>
            </a:r>
            <a:r>
              <a:rPr lang="en-US" sz="1800" dirty="0" err="1">
                <a:latin typeface="Helvetica Light"/>
                <a:cs typeface="Helvetica Light"/>
              </a:rPr>
              <a:t>breccias</a:t>
            </a:r>
            <a:r>
              <a:rPr lang="en-US" sz="1800" dirty="0">
                <a:latin typeface="Helvetica Light"/>
                <a:cs typeface="Helvetica Light"/>
              </a:rPr>
              <a:t>, which are rocks formed by the fusion of smaller rocks during impacts. The maria are predominantly basalt that contains no water.</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506244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200" y="1116936"/>
            <a:ext cx="8229600" cy="41789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The Moon and Earth</a:t>
            </a: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graphicFrame>
        <p:nvGraphicFramePr>
          <p:cNvPr id="9" name="Table 8"/>
          <p:cNvGraphicFramePr>
            <a:graphicFrameLocks noGrp="1"/>
          </p:cNvGraphicFramePr>
          <p:nvPr>
            <p:extLst>
              <p:ext uri="{D42A27DB-BD31-4B8C-83A1-F6EECF244321}">
                <p14:modId xmlns:p14="http://schemas.microsoft.com/office/powerpoint/2010/main" val="359616157"/>
              </p:ext>
            </p:extLst>
          </p:nvPr>
        </p:nvGraphicFramePr>
        <p:xfrm>
          <a:off x="582138" y="1599125"/>
          <a:ext cx="8067126" cy="2873454"/>
        </p:xfrm>
        <a:graphic>
          <a:graphicData uri="http://schemas.openxmlformats.org/drawingml/2006/table">
            <a:tbl>
              <a:tblPr firstRow="1" bandRow="1">
                <a:tableStyleId>{5C22544A-7EE6-4342-B048-85BDC9FD1C3A}</a:tableStyleId>
              </a:tblPr>
              <a:tblGrid>
                <a:gridCol w="8067126"/>
              </a:tblGrid>
              <a:tr h="231281">
                <a:tc>
                  <a:txBody>
                    <a:bodyPr/>
                    <a:lstStyle/>
                    <a:p>
                      <a:pPr>
                        <a:spcAft>
                          <a:spcPts val="1200"/>
                        </a:spcAft>
                      </a:pPr>
                      <a:r>
                        <a:rPr lang="en-US" b="0" i="1" dirty="0" smtClean="0">
                          <a:solidFill>
                            <a:schemeClr val="tx1"/>
                          </a:solidFill>
                          <a:latin typeface="Helvetica"/>
                          <a:cs typeface="Helvetica"/>
                        </a:rPr>
                        <a:t>Concepts In Motion</a:t>
                      </a:r>
                      <a:endParaRPr lang="en-US" b="0" i="1" dirty="0">
                        <a:solidFill>
                          <a:schemeClr val="tx1"/>
                        </a:solidFill>
                        <a:latin typeface="Helvetica"/>
                        <a:cs typeface="Helvetica"/>
                      </a:endParaRPr>
                    </a:p>
                  </a:txBody>
                  <a:tcPr marL="457200">
                    <a:lnB w="6350" cap="flat" cmpd="sng" algn="ctr">
                      <a:solidFill>
                        <a:prstClr val="white">
                          <a:lumMod val="65000"/>
                        </a:prstClr>
                      </a:solidFill>
                      <a:prstDash val="solid"/>
                      <a:round/>
                      <a:headEnd type="none" w="med" len="med"/>
                      <a:tailEnd type="none" w="med" len="med"/>
                    </a:lnB>
                    <a:solidFill>
                      <a:schemeClr val="bg1"/>
                    </a:solidFill>
                  </a:tcPr>
                </a:tc>
              </a:tr>
              <a:tr h="2507694">
                <a:tc>
                  <a:txBody>
                    <a:bodyPr/>
                    <a:lstStyle/>
                    <a:p>
                      <a:endParaRPr lang="en-US" sz="1200" dirty="0" smtClean="0"/>
                    </a:p>
                    <a:p>
                      <a:endParaRPr lang="en-US" sz="1200" b="0" i="0" dirty="0" smtClean="0">
                        <a:latin typeface="Helvetica Light"/>
                        <a:cs typeface="Helvetica Light"/>
                      </a:endParaRPr>
                    </a:p>
                    <a:p>
                      <a:endParaRPr lang="en-US" sz="1200" dirty="0" smtClean="0"/>
                    </a:p>
                    <a:p>
                      <a:pPr algn="ctr"/>
                      <a:r>
                        <a:rPr lang="en-US" sz="2000" b="1" i="0" dirty="0" smtClean="0">
                          <a:latin typeface="Helvetica"/>
                          <a:cs typeface="Helvetica"/>
                        </a:rPr>
                        <a:t>FPO</a:t>
                      </a:r>
                    </a:p>
                    <a:p>
                      <a:endParaRPr lang="en-US" sz="1200" dirty="0" smtClean="0"/>
                    </a:p>
                    <a:p>
                      <a:pPr algn="ctr"/>
                      <a:r>
                        <a:rPr lang="en-US" sz="1200" b="0" i="0" dirty="0" smtClean="0">
                          <a:latin typeface="Helvetica Light"/>
                          <a:cs typeface="Helvetica Light"/>
                          <a:hlinkClick r:id="rId2"/>
                        </a:rPr>
                        <a:t>Add link to Interactive Table from p. 772 here.</a:t>
                      </a:r>
                      <a:endParaRPr lang="en-US" sz="1200" b="0" i="0" dirty="0" smtClean="0">
                        <a:latin typeface="Helvetica Light"/>
                        <a:cs typeface="Helvetica Light"/>
                      </a:endParaRPr>
                    </a:p>
                    <a:p>
                      <a:pPr algn="ctr"/>
                      <a:r>
                        <a:rPr lang="en-US" sz="1200" b="0" i="0" dirty="0" smtClean="0">
                          <a:latin typeface="Helvetica Light"/>
                          <a:cs typeface="Helvetica Light"/>
                        </a:rPr>
                        <a:t>https://connected.mcgraw-hill.com/media/repository/protected_content/COMPOUND/50000025/5/65/index.html?mghCourseID=KOSMFW99ZJ2NCX8MZLX1S3Y51O</a:t>
                      </a:r>
                      <a:endParaRPr lang="en-US" sz="1200" b="0" i="0" dirty="0">
                        <a:latin typeface="Helvetica Light"/>
                        <a:cs typeface="Helvetica Ligh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r>
            </a:tbl>
          </a:graphicData>
        </a:graphic>
      </p:graphicFrame>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338" y="1527536"/>
            <a:ext cx="533400" cy="431800"/>
          </a:xfrm>
          <a:prstGeom prst="rect">
            <a:avLst/>
          </a:prstGeom>
        </p:spPr>
      </p:pic>
      <p:sp>
        <p:nvSpPr>
          <p:cNvPr id="12"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Moon</a:t>
            </a:r>
            <a:endParaRPr lang="en-US" sz="1200" dirty="0">
              <a:solidFill>
                <a:schemeClr val="tx1">
                  <a:lumMod val="65000"/>
                  <a:lumOff val="35000"/>
                </a:schemeClr>
              </a:solidFill>
              <a:latin typeface="Helvetica Light"/>
              <a:cs typeface="Helvetica Light"/>
            </a:endParaRPr>
          </a:p>
        </p:txBody>
      </p:sp>
      <p:pic>
        <p:nvPicPr>
          <p:cNvPr id="13" name="Picture 12"/>
          <p:cNvPicPr>
            <a:picLocks noChangeAspect="1"/>
          </p:cNvPicPr>
          <p:nvPr/>
        </p:nvPicPr>
        <p:blipFill>
          <a:blip r:embed="rId4">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5992544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Moon</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History of the </a:t>
            </a:r>
            <a:r>
              <a:rPr lang="en-US" sz="2400" b="1" dirty="0" smtClean="0">
                <a:latin typeface="Helvetica"/>
                <a:cs typeface="Helvetica"/>
              </a:rPr>
              <a:t>Moon</a:t>
            </a:r>
          </a:p>
          <a:p>
            <a:pPr>
              <a:spcBef>
                <a:spcPts val="0"/>
              </a:spcBef>
              <a:spcAft>
                <a:spcPts val="1200"/>
              </a:spcAft>
            </a:pPr>
            <a:r>
              <a:rPr lang="en-US" sz="1800" dirty="0">
                <a:latin typeface="Helvetica Light"/>
                <a:cs typeface="Helvetica Light"/>
              </a:rPr>
              <a:t>The Moon is approximately 3.8 to 4.6 billion years old, about the same age as Earth. </a:t>
            </a:r>
          </a:p>
          <a:p>
            <a:pPr>
              <a:spcBef>
                <a:spcPts val="0"/>
              </a:spcBef>
              <a:spcAft>
                <a:spcPts val="1200"/>
              </a:spcAft>
            </a:pPr>
            <a:r>
              <a:rPr lang="en-US" sz="1800" dirty="0">
                <a:latin typeface="Helvetica Light"/>
                <a:cs typeface="Helvetica Light"/>
              </a:rPr>
              <a:t>Scientists theorize that the Moon was heavily bombarded during its first 800 million years. This caused the breaking and heating of surface rocks and resulted in a layer of loose, ground-up rock called </a:t>
            </a:r>
            <a:r>
              <a:rPr lang="en-US" sz="1800" b="1" dirty="0">
                <a:latin typeface="Helvetica Light"/>
                <a:cs typeface="Helvetica Light"/>
              </a:rPr>
              <a:t>regolith</a:t>
            </a:r>
            <a:r>
              <a:rPr lang="en-US" sz="1800" dirty="0">
                <a:latin typeface="Helvetica Light"/>
                <a:cs typeface="Helvetica Light"/>
              </a:rPr>
              <a:t> on the surface.</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4996717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Moon</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History of the </a:t>
            </a:r>
            <a:r>
              <a:rPr lang="en-US" sz="2400" b="1" dirty="0" smtClean="0">
                <a:latin typeface="Helvetica"/>
                <a:cs typeface="Helvetica"/>
              </a:rPr>
              <a:t>Moon</a:t>
            </a:r>
          </a:p>
          <a:p>
            <a:pPr marL="0" indent="0">
              <a:spcBef>
                <a:spcPts val="0"/>
              </a:spcBef>
              <a:spcAft>
                <a:spcPts val="600"/>
              </a:spcAft>
              <a:buNone/>
            </a:pPr>
            <a:r>
              <a:rPr lang="en-US" sz="2200" b="1" dirty="0">
                <a:latin typeface="Helvetica"/>
                <a:cs typeface="Helvetica"/>
              </a:rPr>
              <a:t>Layered structure</a:t>
            </a:r>
          </a:p>
          <a:p>
            <a:pPr>
              <a:spcBef>
                <a:spcPts val="0"/>
              </a:spcBef>
              <a:spcAft>
                <a:spcPts val="1200"/>
              </a:spcAft>
              <a:buClr>
                <a:schemeClr val="tx1"/>
              </a:buClr>
            </a:pPr>
            <a:r>
              <a:rPr lang="en-US" sz="1800" dirty="0">
                <a:latin typeface="Helvetica Light"/>
                <a:cs typeface="Helvetica Light"/>
              </a:rPr>
              <a:t>Scientists infer from seismic data that the Moon, like Earth, has a layered structure, which consists of the crust, upper mantle, lower mantle, and core.</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9712" y="3143885"/>
            <a:ext cx="3584575"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4056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Moon</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History of the Moon</a:t>
            </a:r>
          </a:p>
          <a:p>
            <a:pPr marL="0" indent="0">
              <a:spcBef>
                <a:spcPts val="0"/>
              </a:spcBef>
              <a:spcAft>
                <a:spcPts val="600"/>
              </a:spcAft>
              <a:buNone/>
            </a:pPr>
            <a:r>
              <a:rPr lang="en-US" sz="2200" b="1" dirty="0">
                <a:latin typeface="Helvetica"/>
                <a:cs typeface="Helvetica"/>
              </a:rPr>
              <a:t>Formation of maria</a:t>
            </a:r>
          </a:p>
          <a:p>
            <a:pPr>
              <a:spcBef>
                <a:spcPts val="0"/>
              </a:spcBef>
              <a:spcAft>
                <a:spcPts val="1200"/>
              </a:spcAft>
              <a:buClr>
                <a:schemeClr val="tx1"/>
              </a:buClr>
            </a:pPr>
            <a:r>
              <a:rPr lang="en-US" sz="1800" dirty="0">
                <a:latin typeface="Helvetica Light"/>
                <a:cs typeface="Helvetica Light"/>
              </a:rPr>
              <a:t>After the period of intense bombardment that formed the highlands, lava welled up from the Moon’s interior and filled in the large impact basins.</a:t>
            </a:r>
          </a:p>
          <a:p>
            <a:pPr>
              <a:spcBef>
                <a:spcPts val="0"/>
              </a:spcBef>
              <a:spcAft>
                <a:spcPts val="1200"/>
              </a:spcAft>
              <a:buClr>
                <a:schemeClr val="tx1"/>
              </a:buClr>
            </a:pPr>
            <a:r>
              <a:rPr lang="en-US" sz="1800" dirty="0">
                <a:latin typeface="Helvetica Light"/>
                <a:cs typeface="Helvetica Light"/>
              </a:rPr>
              <a:t>This lava fill created the dark, smooth plains of the maria.</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4082869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281827"/>
            <a:ext cx="4108963" cy="4771996"/>
          </a:xfrm>
        </p:spPr>
        <p:txBody>
          <a:bodyPr lIns="0" tIns="0" numCol="1"/>
          <a:lstStyle/>
          <a:p>
            <a:pPr marL="0" indent="0">
              <a:spcAft>
                <a:spcPts val="300"/>
              </a:spcAft>
              <a:buNone/>
            </a:pPr>
            <a:r>
              <a:rPr lang="en-US" sz="2200" b="1" dirty="0" smtClean="0">
                <a:latin typeface="Helvetica"/>
                <a:cs typeface="Helvetica"/>
              </a:rPr>
              <a:t>Review</a:t>
            </a:r>
          </a:p>
          <a:p>
            <a:r>
              <a:rPr lang="en-US" sz="1800" dirty="0">
                <a:latin typeface="Helvetica Light"/>
                <a:cs typeface="Helvetica Light"/>
              </a:rPr>
              <a:t>refraction</a:t>
            </a:r>
            <a:endParaRPr lang="en-US" sz="1800" dirty="0" smtClean="0">
              <a:latin typeface="Helvetica Light"/>
              <a:cs typeface="Helvetica Light"/>
            </a:endParaRPr>
          </a:p>
        </p:txBody>
      </p:sp>
      <p:sp>
        <p:nvSpPr>
          <p:cNvPr id="11" name="Content Placeholder 2"/>
          <p:cNvSpPr txBox="1">
            <a:spLocks/>
          </p:cNvSpPr>
          <p:nvPr/>
        </p:nvSpPr>
        <p:spPr>
          <a:xfrm>
            <a:off x="4572000" y="1281827"/>
            <a:ext cx="4132619"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Font typeface="Arial"/>
              <a:buNone/>
            </a:pPr>
            <a:r>
              <a:rPr lang="en-US" sz="2200" b="1" dirty="0" smtClean="0">
                <a:latin typeface="Helvetica"/>
                <a:cs typeface="Helvetica"/>
              </a:rPr>
              <a:t>New</a:t>
            </a:r>
          </a:p>
          <a:p>
            <a:r>
              <a:rPr lang="en-US" sz="1800" dirty="0">
                <a:latin typeface="Helvetica Light"/>
                <a:cs typeface="Helvetica Light"/>
              </a:rPr>
              <a:t>electromagnetic spectrum</a:t>
            </a:r>
          </a:p>
          <a:p>
            <a:r>
              <a:rPr lang="en-US" sz="1800" dirty="0">
                <a:latin typeface="Helvetica Light"/>
                <a:cs typeface="Helvetica Light"/>
              </a:rPr>
              <a:t>refracting </a:t>
            </a:r>
            <a:r>
              <a:rPr lang="en-US" sz="1800" dirty="0" smtClean="0">
                <a:latin typeface="Helvetica Light"/>
                <a:cs typeface="Helvetica Light"/>
              </a:rPr>
              <a:t>telescope</a:t>
            </a:r>
          </a:p>
          <a:p>
            <a:r>
              <a:rPr lang="en-US" sz="1800" dirty="0">
                <a:latin typeface="Helvetica Light"/>
                <a:cs typeface="Helvetica Light"/>
              </a:rPr>
              <a:t>reflecting telescope</a:t>
            </a:r>
          </a:p>
          <a:p>
            <a:r>
              <a:rPr lang="en-US" sz="1800" dirty="0">
                <a:latin typeface="Helvetica Light"/>
                <a:cs typeface="Helvetica Light"/>
              </a:rPr>
              <a:t>interferometry</a:t>
            </a:r>
          </a:p>
          <a:p>
            <a:endParaRPr lang="en-US" sz="1800" dirty="0">
              <a:latin typeface="Helvetica Light"/>
              <a:cs typeface="Helvetica Light"/>
            </a:endParaRPr>
          </a:p>
        </p:txBody>
      </p:sp>
      <p:sp>
        <p:nvSpPr>
          <p:cNvPr id="7"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0" name="Content Placeholder 2"/>
          <p:cNvSpPr txBox="1">
            <a:spLocks/>
          </p:cNvSpPr>
          <p:nvPr/>
        </p:nvSpPr>
        <p:spPr>
          <a:xfrm>
            <a:off x="457200" y="610470"/>
            <a:ext cx="8229600" cy="516238"/>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400"/>
              </a:spcAft>
              <a:buFont typeface="Arial"/>
              <a:buNone/>
            </a:pPr>
            <a:r>
              <a:rPr lang="en-US" sz="2800" b="1" dirty="0" smtClean="0">
                <a:solidFill>
                  <a:srgbClr val="6600FF"/>
                </a:solidFill>
                <a:latin typeface="Helvetica"/>
                <a:cs typeface="Helvetica"/>
              </a:rPr>
              <a:t>Vocabulary</a:t>
            </a: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13"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Tools of Astronomy</a:t>
            </a:r>
            <a:endParaRPr lang="en-US" sz="1200" dirty="0">
              <a:solidFill>
                <a:schemeClr val="tx1">
                  <a:lumMod val="65000"/>
                  <a:lumOff val="35000"/>
                </a:schemeClr>
              </a:solidFill>
              <a:latin typeface="Helvetica Light"/>
              <a:cs typeface="Helvetica Light"/>
            </a:endParaRPr>
          </a:p>
        </p:txBody>
      </p:sp>
    </p:spTree>
    <p:extLst>
      <p:ext uri="{BB962C8B-B14F-4D97-AF65-F5344CB8AC3E}">
        <p14:creationId xmlns:p14="http://schemas.microsoft.com/office/powerpoint/2010/main" val="5690152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Moon</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History of the </a:t>
            </a:r>
            <a:r>
              <a:rPr lang="en-US" sz="2400" b="1" dirty="0" smtClean="0">
                <a:latin typeface="Helvetica"/>
                <a:cs typeface="Helvetica"/>
              </a:rPr>
              <a:t>Moon</a:t>
            </a:r>
          </a:p>
          <a:p>
            <a:pPr marL="0" indent="0">
              <a:spcBef>
                <a:spcPts val="0"/>
              </a:spcBef>
              <a:spcAft>
                <a:spcPts val="600"/>
              </a:spcAft>
              <a:buNone/>
            </a:pPr>
            <a:r>
              <a:rPr lang="en-US" sz="2200" b="1" dirty="0" smtClean="0">
                <a:latin typeface="Helvetica"/>
                <a:cs typeface="Helvetica"/>
              </a:rPr>
              <a:t>Tectonics</a:t>
            </a:r>
          </a:p>
          <a:p>
            <a:pPr>
              <a:spcBef>
                <a:spcPts val="0"/>
              </a:spcBef>
              <a:spcAft>
                <a:spcPts val="600"/>
              </a:spcAft>
            </a:pPr>
            <a:r>
              <a:rPr lang="en-US" sz="1800" dirty="0">
                <a:latin typeface="Helvetica Light"/>
                <a:cs typeface="Helvetica Light"/>
              </a:rPr>
              <a:t>Scientists think that the Moon is not tectonically active because the Moon has no active volcanoes and no significant magnetic field.</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8143458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Moon</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solidFill>
                  <a:srgbClr val="FF0000"/>
                </a:solidFill>
                <a:latin typeface="Helvetica"/>
                <a:cs typeface="Helvetica"/>
              </a:rPr>
              <a:t>Moon Formation</a:t>
            </a:r>
          </a:p>
          <a:p>
            <a:pPr>
              <a:spcBef>
                <a:spcPts val="0"/>
              </a:spcBef>
              <a:spcAft>
                <a:spcPts val="1200"/>
              </a:spcAft>
              <a:buClr>
                <a:schemeClr val="tx1"/>
              </a:buClr>
            </a:pPr>
            <a:r>
              <a:rPr lang="en-US" sz="1800" dirty="0">
                <a:latin typeface="Helvetica Light"/>
                <a:cs typeface="Helvetica Light"/>
              </a:rPr>
              <a:t>The Moon probably formed as the result of a collision between Earth and a Mars-sized object about 4.5 </a:t>
            </a:r>
            <a:r>
              <a:rPr lang="en-US" sz="1800" dirty="0" err="1">
                <a:latin typeface="Helvetica Light"/>
                <a:cs typeface="Helvetica Light"/>
              </a:rPr>
              <a:t>bya</a:t>
            </a:r>
            <a:r>
              <a:rPr lang="en-US" sz="1800" dirty="0">
                <a:latin typeface="Helvetica Light"/>
                <a:cs typeface="Helvetica Light"/>
              </a:rPr>
              <a:t> when the solar system was forming.</a:t>
            </a:r>
          </a:p>
          <a:p>
            <a:pPr marL="0" indent="0">
              <a:spcBef>
                <a:spcPts val="0"/>
              </a:spcBef>
              <a:spcAft>
                <a:spcPts val="1200"/>
              </a:spcAft>
              <a:buNone/>
            </a:pPr>
            <a:r>
              <a:rPr lang="en-US" sz="1800" dirty="0" smtClean="0">
                <a:solidFill>
                  <a:srgbClr val="FF0000"/>
                </a:solidFill>
                <a:latin typeface="Helvetica Light"/>
                <a:cs typeface="Helvetica Light"/>
              </a:rPr>
              <a:t>Draw:</a:t>
            </a:r>
            <a:endParaRPr lang="en-US" sz="1800" dirty="0">
              <a:solidFill>
                <a:srgbClr val="FF0000"/>
              </a:solidFill>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4098" name="Picture 2" descr="http://i.dailymail.co.uk/i/pix/2014/06/06/article-2650130-1E886AF500000578-562_634x25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4" y="2825750"/>
            <a:ext cx="8959601" cy="360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8489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Moon</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Formation</a:t>
            </a:r>
            <a:endParaRPr lang="en-US" sz="2400" b="1" dirty="0" smtClean="0">
              <a:latin typeface="Helvetica"/>
              <a:cs typeface="Helvetica"/>
            </a:endParaRPr>
          </a:p>
          <a:p>
            <a:pPr>
              <a:spcBef>
                <a:spcPts val="0"/>
              </a:spcBef>
              <a:spcAft>
                <a:spcPts val="1200"/>
              </a:spcAft>
              <a:buClr>
                <a:schemeClr val="tx1"/>
              </a:buClr>
            </a:pPr>
            <a:r>
              <a:rPr lang="en-US" sz="1800" dirty="0">
                <a:latin typeface="Helvetica Light"/>
                <a:cs typeface="Helvetica Light"/>
              </a:rPr>
              <a:t>The impact theory of the Moon’s formation states that material ejected from Earth and from the striking object eventually merged to form the Moon.</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644" y="3302000"/>
            <a:ext cx="790098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434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200" y="1116936"/>
            <a:ext cx="8229600" cy="41789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Moon Impact Theory</a:t>
            </a: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graphicFrame>
        <p:nvGraphicFramePr>
          <p:cNvPr id="9" name="Table 8"/>
          <p:cNvGraphicFramePr>
            <a:graphicFrameLocks noGrp="1"/>
          </p:cNvGraphicFramePr>
          <p:nvPr>
            <p:extLst>
              <p:ext uri="{D42A27DB-BD31-4B8C-83A1-F6EECF244321}">
                <p14:modId xmlns:p14="http://schemas.microsoft.com/office/powerpoint/2010/main" val="407923162"/>
              </p:ext>
            </p:extLst>
          </p:nvPr>
        </p:nvGraphicFramePr>
        <p:xfrm>
          <a:off x="582138" y="1599125"/>
          <a:ext cx="8067126" cy="2873454"/>
        </p:xfrm>
        <a:graphic>
          <a:graphicData uri="http://schemas.openxmlformats.org/drawingml/2006/table">
            <a:tbl>
              <a:tblPr firstRow="1" bandRow="1">
                <a:tableStyleId>{5C22544A-7EE6-4342-B048-85BDC9FD1C3A}</a:tableStyleId>
              </a:tblPr>
              <a:tblGrid>
                <a:gridCol w="8067126"/>
              </a:tblGrid>
              <a:tr h="231281">
                <a:tc>
                  <a:txBody>
                    <a:bodyPr/>
                    <a:lstStyle/>
                    <a:p>
                      <a:pPr>
                        <a:spcAft>
                          <a:spcPts val="1200"/>
                        </a:spcAft>
                      </a:pPr>
                      <a:r>
                        <a:rPr lang="en-US" b="0" i="1" dirty="0" smtClean="0">
                          <a:solidFill>
                            <a:schemeClr val="tx1"/>
                          </a:solidFill>
                          <a:latin typeface="Helvetica"/>
                          <a:cs typeface="Helvetica"/>
                        </a:rPr>
                        <a:t>Concepts In Motion</a:t>
                      </a:r>
                      <a:endParaRPr lang="en-US" b="0" i="1" dirty="0">
                        <a:solidFill>
                          <a:schemeClr val="tx1"/>
                        </a:solidFill>
                        <a:latin typeface="Helvetica"/>
                        <a:cs typeface="Helvetica"/>
                      </a:endParaRPr>
                    </a:p>
                  </a:txBody>
                  <a:tcPr marL="457200">
                    <a:lnB w="6350" cap="flat" cmpd="sng" algn="ctr">
                      <a:solidFill>
                        <a:prstClr val="white">
                          <a:lumMod val="65000"/>
                        </a:prstClr>
                      </a:solidFill>
                      <a:prstDash val="solid"/>
                      <a:round/>
                      <a:headEnd type="none" w="med" len="med"/>
                      <a:tailEnd type="none" w="med" len="med"/>
                    </a:lnB>
                    <a:solidFill>
                      <a:schemeClr val="bg1"/>
                    </a:solidFill>
                  </a:tcPr>
                </a:tc>
              </a:tr>
              <a:tr h="2507694">
                <a:tc>
                  <a:txBody>
                    <a:bodyPr/>
                    <a:lstStyle/>
                    <a:p>
                      <a:endParaRPr lang="en-US" sz="1200" dirty="0" smtClean="0"/>
                    </a:p>
                    <a:p>
                      <a:endParaRPr lang="en-US" sz="1200" b="0" i="0" dirty="0" smtClean="0">
                        <a:latin typeface="Helvetica Light"/>
                        <a:cs typeface="Helvetica Light"/>
                      </a:endParaRPr>
                    </a:p>
                    <a:p>
                      <a:endParaRPr lang="en-US" sz="1200" dirty="0" smtClean="0"/>
                    </a:p>
                    <a:p>
                      <a:pPr algn="ctr"/>
                      <a:r>
                        <a:rPr lang="en-US" sz="2000" b="1" i="0" dirty="0" smtClean="0">
                          <a:latin typeface="Helvetica"/>
                          <a:cs typeface="Helvetica"/>
                        </a:rPr>
                        <a:t>FPO</a:t>
                      </a:r>
                    </a:p>
                    <a:p>
                      <a:endParaRPr lang="en-US" sz="1200" dirty="0" smtClean="0"/>
                    </a:p>
                    <a:p>
                      <a:pPr algn="ctr"/>
                      <a:r>
                        <a:rPr lang="en-US" sz="1200" b="0" i="0" dirty="0" smtClean="0">
                          <a:latin typeface="Helvetica Light"/>
                          <a:cs typeface="Helvetica Light"/>
                        </a:rPr>
                        <a:t>Add link to Animation from p. 774 here.</a:t>
                      </a:r>
                      <a:endParaRPr lang="en-US" sz="1200" b="0" i="0" dirty="0">
                        <a:latin typeface="Helvetica Light"/>
                        <a:cs typeface="Helvetica Ligh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r>
            </a:tbl>
          </a:graphicData>
        </a:graphic>
      </p:graphicFrame>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338" y="1527536"/>
            <a:ext cx="533400" cy="431800"/>
          </a:xfrm>
          <a:prstGeom prst="rect">
            <a:avLst/>
          </a:prstGeom>
        </p:spPr>
      </p:pic>
      <p:sp>
        <p:nvSpPr>
          <p:cNvPr id="12"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Moon</a:t>
            </a:r>
            <a:endParaRPr lang="en-US" sz="1200" dirty="0">
              <a:solidFill>
                <a:schemeClr val="tx1">
                  <a:lumMod val="65000"/>
                  <a:lumOff val="35000"/>
                </a:schemeClr>
              </a:solidFill>
              <a:latin typeface="Helvetica Light"/>
              <a:cs typeface="Helvetica Light"/>
            </a:endParaRPr>
          </a:p>
        </p:txBody>
      </p:sp>
      <p:pic>
        <p:nvPicPr>
          <p:cNvPr id="13" name="Picture 12"/>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2560858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2" name="Content Placeholder 2"/>
          <p:cNvSpPr>
            <a:spLocks noGrp="1"/>
          </p:cNvSpPr>
          <p:nvPr>
            <p:ph idx="1"/>
          </p:nvPr>
        </p:nvSpPr>
        <p:spPr>
          <a:xfrm>
            <a:off x="457200" y="1011027"/>
            <a:ext cx="8229600" cy="3513347"/>
          </a:xfrm>
        </p:spPr>
        <p:txBody>
          <a:bodyPr lIns="0" tIns="0" rIns="0" bIns="0">
            <a:normAutofit lnSpcReduction="10000"/>
          </a:bodyPr>
          <a:lstStyle/>
          <a:p>
            <a:pPr marL="0" indent="0">
              <a:spcAft>
                <a:spcPts val="1000"/>
              </a:spcAft>
              <a:buNone/>
            </a:pPr>
            <a:r>
              <a:rPr lang="en-US" sz="3300" b="1" dirty="0" smtClean="0">
                <a:solidFill>
                  <a:srgbClr val="6600FF"/>
                </a:solidFill>
                <a:latin typeface="Helvetica"/>
                <a:cs typeface="Helvetica"/>
              </a:rPr>
              <a:t>Review</a:t>
            </a:r>
            <a:endParaRPr lang="en-US" sz="2800" b="1" dirty="0" smtClean="0">
              <a:solidFill>
                <a:srgbClr val="6600FF"/>
              </a:solidFill>
              <a:latin typeface="Helvetica"/>
              <a:cs typeface="Helvetica"/>
            </a:endParaRPr>
          </a:p>
          <a:p>
            <a:pPr marL="0" indent="0">
              <a:spcAft>
                <a:spcPts val="300"/>
              </a:spcAft>
              <a:buNone/>
            </a:pPr>
            <a:r>
              <a:rPr lang="en-US" sz="2400" b="1" dirty="0" smtClean="0">
                <a:solidFill>
                  <a:srgbClr val="000000"/>
                </a:solidFill>
                <a:latin typeface="Helvetica"/>
                <a:cs typeface="Helvetica"/>
              </a:rPr>
              <a:t>Essential Questions</a:t>
            </a:r>
          </a:p>
          <a:p>
            <a:pPr>
              <a:spcAft>
                <a:spcPts val="1200"/>
              </a:spcAft>
            </a:pPr>
            <a:r>
              <a:rPr lang="en-US" sz="1800" dirty="0">
                <a:latin typeface="Helvetica Light"/>
                <a:cs typeface="Helvetica Light"/>
              </a:rPr>
              <a:t>What is the history of lunar exploration?</a:t>
            </a:r>
          </a:p>
          <a:p>
            <a:pPr>
              <a:spcAft>
                <a:spcPts val="1200"/>
              </a:spcAft>
            </a:pPr>
            <a:r>
              <a:rPr lang="en-US" sz="1800" dirty="0">
                <a:latin typeface="Helvetica Light"/>
                <a:cs typeface="Helvetica Light"/>
              </a:rPr>
              <a:t>How are lunar properties and structures described?</a:t>
            </a:r>
          </a:p>
          <a:p>
            <a:pPr>
              <a:spcAft>
                <a:spcPts val="1200"/>
              </a:spcAft>
            </a:pPr>
            <a:r>
              <a:rPr lang="en-US" sz="1800" dirty="0">
                <a:latin typeface="Helvetica Light"/>
                <a:cs typeface="Helvetica Light"/>
              </a:rPr>
              <a:t>What are the features of the Moon?</a:t>
            </a:r>
          </a:p>
          <a:p>
            <a:pPr>
              <a:spcAft>
                <a:spcPts val="1200"/>
              </a:spcAft>
            </a:pPr>
            <a:r>
              <a:rPr lang="en-US" sz="1800" dirty="0">
                <a:latin typeface="Helvetica Light"/>
                <a:cs typeface="Helvetica Light"/>
              </a:rPr>
              <a:t>What is the theory of the Moon’s origin and formation?</a:t>
            </a:r>
          </a:p>
          <a:p>
            <a:pPr marL="0" indent="0">
              <a:spcBef>
                <a:spcPts val="1200"/>
              </a:spcBef>
              <a:spcAft>
                <a:spcPts val="300"/>
              </a:spcAft>
              <a:buNone/>
            </a:pPr>
            <a:r>
              <a:rPr lang="en-US" sz="2400" b="1" dirty="0" smtClean="0">
                <a:solidFill>
                  <a:srgbClr val="000000"/>
                </a:solidFill>
                <a:latin typeface="Helvetica" pitchFamily="34" charset="0"/>
                <a:cs typeface="Helvetica" pitchFamily="34" charset="0"/>
              </a:rPr>
              <a:t>Vocabulary</a:t>
            </a:r>
            <a:endParaRPr lang="en-US" sz="2400" dirty="0" smtClean="0">
              <a:latin typeface="Helvetica" pitchFamily="34" charset="0"/>
              <a:cs typeface="Helvetica" pitchFamily="34" charset="0"/>
            </a:endParaRPr>
          </a:p>
          <a:p>
            <a:pPr marL="0" indent="0">
              <a:buNone/>
            </a:pPr>
            <a:endParaRPr lang="en-US" sz="2400" dirty="0">
              <a:latin typeface="Helvetica Light"/>
              <a:cs typeface="Helvetica Light"/>
            </a:endParaRPr>
          </a:p>
        </p:txBody>
      </p:sp>
      <p:sp>
        <p:nvSpPr>
          <p:cNvPr id="17" name="TextBox 16"/>
          <p:cNvSpPr txBox="1"/>
          <p:nvPr/>
        </p:nvSpPr>
        <p:spPr>
          <a:xfrm>
            <a:off x="457200" y="4437868"/>
            <a:ext cx="3571875" cy="1107996"/>
          </a:xfrm>
          <a:prstGeom prst="rect">
            <a:avLst/>
          </a:prstGeom>
          <a:noFill/>
        </p:spPr>
        <p:txBody>
          <a:bodyPr wrap="square" lIns="0" tIns="0" rIns="0" bIns="0" rtlCol="0" anchor="t" anchorCtr="0">
            <a:spAutoFit/>
          </a:bodyPr>
          <a:lstStyle/>
          <a:p>
            <a:pPr marL="285750" indent="-285750">
              <a:buFont typeface="Arial"/>
              <a:buChar char="•"/>
            </a:pPr>
            <a:r>
              <a:rPr lang="en-US" dirty="0">
                <a:latin typeface="Helvetica Light"/>
                <a:cs typeface="Helvetica Light"/>
              </a:rPr>
              <a:t>albedo</a:t>
            </a:r>
          </a:p>
          <a:p>
            <a:pPr marL="285750" indent="-285750">
              <a:buFont typeface="Arial"/>
              <a:buChar char="•"/>
            </a:pPr>
            <a:r>
              <a:rPr lang="en-US" dirty="0">
                <a:latin typeface="Helvetica Light"/>
                <a:cs typeface="Helvetica Light"/>
              </a:rPr>
              <a:t>highland</a:t>
            </a:r>
          </a:p>
          <a:p>
            <a:pPr marL="285750" indent="-285750">
              <a:buFont typeface="Arial"/>
              <a:buChar char="•"/>
            </a:pPr>
            <a:r>
              <a:rPr lang="en-US" dirty="0">
                <a:latin typeface="Helvetica Light"/>
                <a:cs typeface="Helvetica Light"/>
              </a:rPr>
              <a:t>maria</a:t>
            </a:r>
          </a:p>
          <a:p>
            <a:pPr marL="285750" indent="-285750">
              <a:buFont typeface="Arial"/>
              <a:buChar char="•"/>
            </a:pPr>
            <a:r>
              <a:rPr lang="en-US" dirty="0">
                <a:latin typeface="Helvetica Light"/>
                <a:cs typeface="Helvetica Light"/>
              </a:rPr>
              <a:t>impact crater</a:t>
            </a:r>
          </a:p>
        </p:txBody>
      </p:sp>
      <p:sp>
        <p:nvSpPr>
          <p:cNvPr id="18" name="TextBox 17"/>
          <p:cNvSpPr txBox="1"/>
          <p:nvPr/>
        </p:nvSpPr>
        <p:spPr>
          <a:xfrm>
            <a:off x="3878545" y="4437868"/>
            <a:ext cx="3512855" cy="1661993"/>
          </a:xfrm>
          <a:prstGeom prst="rect">
            <a:avLst/>
          </a:prstGeom>
          <a:noFill/>
        </p:spPr>
        <p:txBody>
          <a:bodyPr wrap="square" lIns="0" tIns="0" rIns="0" bIns="0" rtlCol="0" anchor="t" anchorCtr="0">
            <a:spAutoFit/>
          </a:bodyPr>
          <a:lstStyle/>
          <a:p>
            <a:pPr marL="285750" indent="-285750">
              <a:buFont typeface="Arial"/>
              <a:buChar char="•"/>
            </a:pPr>
            <a:r>
              <a:rPr lang="en-US" dirty="0" err="1">
                <a:latin typeface="Helvetica Light"/>
                <a:cs typeface="Helvetica Light"/>
              </a:rPr>
              <a:t>ejecta</a:t>
            </a:r>
            <a:endParaRPr lang="en-US" dirty="0">
              <a:latin typeface="Helvetica Light"/>
              <a:cs typeface="Helvetica Light"/>
            </a:endParaRPr>
          </a:p>
          <a:p>
            <a:pPr marL="285750" indent="-285750">
              <a:buFont typeface="Arial"/>
              <a:buChar char="•"/>
            </a:pPr>
            <a:r>
              <a:rPr lang="en-US" dirty="0">
                <a:latin typeface="Helvetica Light"/>
                <a:cs typeface="Helvetica Light"/>
              </a:rPr>
              <a:t>ray</a:t>
            </a:r>
          </a:p>
          <a:p>
            <a:pPr marL="285750" indent="-285750">
              <a:buFont typeface="Arial"/>
              <a:buChar char="•"/>
            </a:pPr>
            <a:r>
              <a:rPr lang="en-US" dirty="0" err="1">
                <a:latin typeface="Helvetica Light"/>
                <a:cs typeface="Helvetica Light"/>
              </a:rPr>
              <a:t>rille</a:t>
            </a:r>
            <a:endParaRPr lang="en-US" dirty="0">
              <a:latin typeface="Helvetica Light"/>
              <a:cs typeface="Helvetica Light"/>
            </a:endParaRPr>
          </a:p>
          <a:p>
            <a:pPr marL="285750" indent="-285750">
              <a:buFont typeface="Arial"/>
              <a:buChar char="•"/>
            </a:pPr>
            <a:r>
              <a:rPr lang="en-US" dirty="0">
                <a:latin typeface="Helvetica Light"/>
                <a:cs typeface="Helvetica Light"/>
              </a:rPr>
              <a:t>regolith</a:t>
            </a:r>
          </a:p>
          <a:p>
            <a:pPr marL="285750" indent="-285750">
              <a:buFont typeface="Arial"/>
              <a:buChar char="•"/>
            </a:pPr>
            <a:endParaRPr lang="en-US" dirty="0">
              <a:latin typeface="Helvetica Light"/>
              <a:cs typeface="Helvetica Light"/>
            </a:endParaRPr>
          </a:p>
          <a:p>
            <a:endParaRPr lang="en-US" dirty="0">
              <a:latin typeface="Helvetica Light"/>
              <a:cs typeface="Helvetica Light"/>
            </a:endParaRPr>
          </a:p>
        </p:txBody>
      </p:sp>
      <p:sp>
        <p:nvSpPr>
          <p:cNvPr id="13"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Moon</a:t>
            </a:r>
            <a:endParaRPr lang="en-US" sz="1200" dirty="0">
              <a:solidFill>
                <a:schemeClr val="tx1">
                  <a:lumMod val="65000"/>
                  <a:lumOff val="35000"/>
                </a:schemeClr>
              </a:solidFill>
              <a:latin typeface="Helvetica Light"/>
              <a:cs typeface="Helvetica Light"/>
            </a:endParaRPr>
          </a:p>
        </p:txBody>
      </p:sp>
      <p:pic>
        <p:nvPicPr>
          <p:cNvPr id="14" name="Picture 13"/>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6060916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70177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6683"/>
            <a:ext cx="8229600" cy="4173157"/>
          </a:xfrm>
        </p:spPr>
        <p:txBody>
          <a:bodyPr lIns="0" tIns="0">
            <a:normAutofit/>
          </a:bodyPr>
          <a:lstStyle/>
          <a:p>
            <a:pPr marL="0" indent="0">
              <a:buNone/>
            </a:pPr>
            <a:r>
              <a:rPr lang="en-US" sz="2000" dirty="0">
                <a:latin typeface="Helvetica Light"/>
                <a:cs typeface="Helvetica Light"/>
              </a:rPr>
              <a:t>Motions of the Sun-Earth-Moon system define Earth’s day, month, and year.</a:t>
            </a:r>
          </a:p>
        </p:txBody>
      </p:sp>
      <p:sp>
        <p:nvSpPr>
          <p:cNvPr id="2" name="Title 1"/>
          <p:cNvSpPr>
            <a:spLocks noGrp="1"/>
          </p:cNvSpPr>
          <p:nvPr>
            <p:ph type="title"/>
          </p:nvPr>
        </p:nvSpPr>
        <p:spPr>
          <a:xfrm>
            <a:off x="477520" y="1121219"/>
            <a:ext cx="8238938" cy="364205"/>
          </a:xfrm>
        </p:spPr>
        <p:txBody>
          <a:bodyPr lIns="0" tIns="0" rIns="0" bIns="0" anchor="t" anchorCtr="0">
            <a:noAutofit/>
          </a:bodyPr>
          <a:lstStyle/>
          <a:p>
            <a:pPr algn="l"/>
            <a:r>
              <a:rPr lang="en-US" sz="1800" b="1" dirty="0" smtClean="0">
                <a:solidFill>
                  <a:schemeClr val="tx1">
                    <a:lumMod val="50000"/>
                    <a:lumOff val="50000"/>
                  </a:schemeClr>
                </a:solidFill>
                <a:latin typeface="Helvetica"/>
                <a:cs typeface="Helvetica"/>
              </a:rPr>
              <a:t>Section 3:  </a:t>
            </a:r>
            <a:r>
              <a:rPr lang="en-US" sz="1800" dirty="0">
                <a:solidFill>
                  <a:schemeClr val="tx1">
                    <a:lumMod val="50000"/>
                    <a:lumOff val="50000"/>
                  </a:schemeClr>
                </a:solidFill>
                <a:latin typeface="Helvetica"/>
                <a:cs typeface="Helvetica"/>
              </a:rPr>
              <a:t>The Sun-Earth-Moon System</a:t>
            </a:r>
            <a:br>
              <a:rPr lang="en-US" sz="1800" dirty="0">
                <a:solidFill>
                  <a:schemeClr val="tx1">
                    <a:lumMod val="50000"/>
                    <a:lumOff val="50000"/>
                  </a:schemeClr>
                </a:solidFill>
                <a:latin typeface="Helvetica"/>
                <a:cs typeface="Helvetica"/>
              </a:rPr>
            </a:br>
            <a:r>
              <a:rPr lang="en-US" sz="1800" dirty="0">
                <a:solidFill>
                  <a:schemeClr val="tx1">
                    <a:lumMod val="50000"/>
                    <a:lumOff val="50000"/>
                  </a:schemeClr>
                </a:solidFill>
                <a:latin typeface="Helvetica"/>
                <a:cs typeface="Helvetica"/>
              </a:rPr>
              <a:t/>
            </a:r>
            <a:br>
              <a:rPr lang="en-US" sz="1800" dirty="0">
                <a:solidFill>
                  <a:schemeClr val="tx1">
                    <a:lumMod val="50000"/>
                    <a:lumOff val="50000"/>
                  </a:schemeClr>
                </a:solidFill>
                <a:latin typeface="Helvetica"/>
                <a:cs typeface="Helvetica"/>
              </a:rPr>
            </a:br>
            <a:r>
              <a:rPr lang="en-US" sz="1800" dirty="0">
                <a:solidFill>
                  <a:schemeClr val="tx1">
                    <a:lumMod val="50000"/>
                    <a:lumOff val="50000"/>
                  </a:schemeClr>
                </a:solidFill>
                <a:latin typeface="Helvetica"/>
                <a:cs typeface="Helvetica"/>
              </a:rPr>
              <a:t/>
            </a:r>
            <a:br>
              <a:rPr lang="en-US" sz="1800" dirty="0">
                <a:solidFill>
                  <a:schemeClr val="tx1">
                    <a:lumMod val="50000"/>
                    <a:lumOff val="50000"/>
                  </a:schemeClr>
                </a:solidFill>
                <a:latin typeface="Helvetica"/>
                <a:cs typeface="Helvetica"/>
              </a:rPr>
            </a:br>
            <a:endParaRPr lang="en-US" sz="1800" dirty="0">
              <a:solidFill>
                <a:schemeClr val="tx1">
                  <a:lumMod val="50000"/>
                  <a:lumOff val="50000"/>
                </a:schemeClr>
              </a:solidFill>
              <a:latin typeface="Helvetica"/>
              <a:cs typeface="Helvetica"/>
            </a:endParaRPr>
          </a:p>
        </p:txBody>
      </p:sp>
      <p:pic>
        <p:nvPicPr>
          <p:cNvPr id="5" name="Picture 4"/>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477520" y="1771459"/>
            <a:ext cx="1962912" cy="310896"/>
          </a:xfrm>
          <a:prstGeom prst="rect">
            <a:avLst/>
          </a:prstGeom>
        </p:spPr>
      </p:pic>
      <p:pic>
        <p:nvPicPr>
          <p:cNvPr id="6" name="Picture 5" descr="MHE-red-rg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62" y="5833533"/>
            <a:ext cx="550334" cy="550334"/>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099283957"/>
              </p:ext>
            </p:extLst>
          </p:nvPr>
        </p:nvGraphicFramePr>
        <p:xfrm>
          <a:off x="477520" y="2809198"/>
          <a:ext cx="8229600" cy="2813051"/>
        </p:xfrm>
        <a:graphic>
          <a:graphicData uri="http://schemas.openxmlformats.org/drawingml/2006/table">
            <a:tbl>
              <a:tblPr firstRow="1" bandRow="1">
                <a:tableStyleId>{5C22544A-7EE6-4342-B048-85BDC9FD1C3A}</a:tableStyleId>
              </a:tblPr>
              <a:tblGrid>
                <a:gridCol w="2743200"/>
                <a:gridCol w="2743200"/>
                <a:gridCol w="2743200"/>
              </a:tblGrid>
              <a:tr h="426741">
                <a:tc>
                  <a:txBody>
                    <a:bodyPr/>
                    <a:lstStyle/>
                    <a:p>
                      <a:pPr algn="ctr"/>
                      <a:r>
                        <a:rPr lang="en-US" sz="1200" b="1" i="0" dirty="0" smtClean="0">
                          <a:solidFill>
                            <a:schemeClr val="tx1"/>
                          </a:solidFill>
                          <a:latin typeface="Helvetica"/>
                          <a:cs typeface="Helvetica"/>
                        </a:rPr>
                        <a:t>K</a:t>
                      </a:r>
                    </a:p>
                    <a:p>
                      <a:pPr algn="ctr"/>
                      <a:r>
                        <a:rPr lang="en-US" sz="1200" b="0" i="1" dirty="0" smtClean="0">
                          <a:solidFill>
                            <a:schemeClr val="tx1"/>
                          </a:solidFill>
                          <a:latin typeface="Helvetica Light"/>
                          <a:cs typeface="Helvetica Light"/>
                        </a:rPr>
                        <a:t>What I Know</a:t>
                      </a:r>
                      <a:endParaRPr lang="en-US" sz="1200" b="0" i="1" dirty="0">
                        <a:solidFill>
                          <a:schemeClr val="tx1"/>
                        </a:solidFill>
                        <a:latin typeface="Helvetica Light"/>
                        <a:cs typeface="Helvetica Light"/>
                      </a:endParaRP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dirty="0" smtClean="0">
                          <a:solidFill>
                            <a:schemeClr val="tx1"/>
                          </a:solidFill>
                          <a:latin typeface="Helvetica"/>
                          <a:cs typeface="Helvetica"/>
                        </a:rPr>
                        <a:t>W</a:t>
                      </a:r>
                    </a:p>
                    <a:p>
                      <a:pPr algn="ctr"/>
                      <a:r>
                        <a:rPr lang="en-US" sz="1200" b="0" i="1" dirty="0" smtClean="0">
                          <a:solidFill>
                            <a:schemeClr val="tx1"/>
                          </a:solidFill>
                          <a:latin typeface="Helvetica Light"/>
                          <a:cs typeface="Helvetica Light"/>
                        </a:rPr>
                        <a:t>What I Want to Find Out</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smtClean="0">
                          <a:solidFill>
                            <a:schemeClr val="tx1"/>
                          </a:solidFill>
                          <a:latin typeface="Helvetica"/>
                          <a:cs typeface="Helvetica"/>
                        </a:rPr>
                        <a:t>L</a:t>
                      </a:r>
                    </a:p>
                    <a:p>
                      <a:pPr algn="ctr"/>
                      <a:r>
                        <a:rPr lang="en-US" sz="1200" b="0" i="1" smtClean="0">
                          <a:solidFill>
                            <a:schemeClr val="tx1"/>
                          </a:solidFill>
                          <a:latin typeface="Helvetica Light"/>
                          <a:cs typeface="Helvetica Light"/>
                        </a:rPr>
                        <a:t>What I Learned</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r>
              <a:tr h="2355851">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6462501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38150" y="620503"/>
            <a:ext cx="8229600" cy="4685576"/>
          </a:xfrm>
        </p:spPr>
        <p:txBody>
          <a:bodyPr lIns="0" tIns="0" rIns="0" bIns="0"/>
          <a:lstStyle/>
          <a:p>
            <a:pPr marL="0" indent="0">
              <a:spcAft>
                <a:spcPts val="1000"/>
              </a:spcAft>
              <a:buNone/>
            </a:pPr>
            <a:r>
              <a:rPr lang="en-US" sz="2800" b="1" dirty="0" smtClean="0">
                <a:solidFill>
                  <a:srgbClr val="6600FF"/>
                </a:solidFill>
                <a:latin typeface="Helvetica"/>
                <a:cs typeface="Helvetica"/>
              </a:rPr>
              <a:t>Essential Questions</a:t>
            </a:r>
          </a:p>
          <a:p>
            <a:pPr>
              <a:spcAft>
                <a:spcPts val="1200"/>
              </a:spcAft>
            </a:pPr>
            <a:r>
              <a:rPr lang="en-US" sz="1800" dirty="0">
                <a:latin typeface="Helvetica Light"/>
                <a:cs typeface="Helvetica Light"/>
              </a:rPr>
              <a:t>What are the relative positions and motions of the Sun, Earth, and Moon?</a:t>
            </a:r>
          </a:p>
          <a:p>
            <a:pPr>
              <a:spcAft>
                <a:spcPts val="1200"/>
              </a:spcAft>
            </a:pPr>
            <a:r>
              <a:rPr lang="en-US" sz="1800" dirty="0">
                <a:latin typeface="Helvetica Light"/>
                <a:cs typeface="Helvetica Light"/>
              </a:rPr>
              <a:t>What are the phases of the Moon?</a:t>
            </a:r>
          </a:p>
          <a:p>
            <a:pPr>
              <a:spcAft>
                <a:spcPts val="1200"/>
              </a:spcAft>
            </a:pPr>
            <a:r>
              <a:rPr lang="en-US" sz="1800" dirty="0">
                <a:latin typeface="Helvetica Light"/>
                <a:cs typeface="Helvetica Light"/>
              </a:rPr>
              <a:t>What are the differences between solstices and equinoxes?</a:t>
            </a:r>
          </a:p>
          <a:p>
            <a:pPr>
              <a:spcAft>
                <a:spcPts val="1200"/>
              </a:spcAft>
            </a:pPr>
            <a:r>
              <a:rPr lang="en-US" sz="1800" dirty="0">
                <a:latin typeface="Helvetica Light"/>
                <a:cs typeface="Helvetica Light"/>
              </a:rPr>
              <a:t>How are eclipses of the Sun and Moon explained?</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11"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Sun-Earth-Moon System</a:t>
            </a:r>
            <a:endParaRPr lang="en-US" sz="1200" dirty="0">
              <a:solidFill>
                <a:schemeClr val="tx1">
                  <a:lumMod val="65000"/>
                  <a:lumOff val="35000"/>
                </a:schemeClr>
              </a:solidFill>
              <a:latin typeface="Helvetica Light"/>
              <a:cs typeface="Helvetica Light"/>
            </a:endParaRPr>
          </a:p>
        </p:txBody>
      </p:sp>
    </p:spTree>
    <p:extLst>
      <p:ext uri="{BB962C8B-B14F-4D97-AF65-F5344CB8AC3E}">
        <p14:creationId xmlns:p14="http://schemas.microsoft.com/office/powerpoint/2010/main" val="39456190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281827"/>
            <a:ext cx="4108963" cy="4771996"/>
          </a:xfrm>
        </p:spPr>
        <p:txBody>
          <a:bodyPr lIns="0" tIns="0" numCol="1"/>
          <a:lstStyle/>
          <a:p>
            <a:pPr marL="0" indent="0">
              <a:spcAft>
                <a:spcPts val="300"/>
              </a:spcAft>
              <a:buNone/>
            </a:pPr>
            <a:r>
              <a:rPr lang="en-US" sz="2200" b="1" dirty="0" smtClean="0">
                <a:latin typeface="Helvetica"/>
                <a:cs typeface="Helvetica"/>
              </a:rPr>
              <a:t>Review</a:t>
            </a:r>
          </a:p>
          <a:p>
            <a:r>
              <a:rPr lang="en-US" sz="1800" dirty="0">
                <a:latin typeface="Helvetica Light"/>
                <a:cs typeface="Helvetica Light"/>
              </a:rPr>
              <a:t>revolution</a:t>
            </a:r>
            <a:endParaRPr lang="en-US" sz="1800" dirty="0" smtClean="0">
              <a:latin typeface="Helvetica Light"/>
              <a:cs typeface="Helvetica Light"/>
            </a:endParaRPr>
          </a:p>
        </p:txBody>
      </p:sp>
      <p:sp>
        <p:nvSpPr>
          <p:cNvPr id="11" name="Content Placeholder 2"/>
          <p:cNvSpPr txBox="1">
            <a:spLocks/>
          </p:cNvSpPr>
          <p:nvPr/>
        </p:nvSpPr>
        <p:spPr>
          <a:xfrm>
            <a:off x="4572000" y="1281827"/>
            <a:ext cx="4132619"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Font typeface="Arial"/>
              <a:buNone/>
            </a:pPr>
            <a:r>
              <a:rPr lang="en-US" sz="2200" b="1" dirty="0" smtClean="0">
                <a:latin typeface="Helvetica"/>
                <a:cs typeface="Helvetica"/>
              </a:rPr>
              <a:t>New</a:t>
            </a:r>
          </a:p>
          <a:p>
            <a:r>
              <a:rPr lang="en-US" sz="1800" dirty="0">
                <a:latin typeface="Helvetica Light"/>
                <a:cs typeface="Helvetica Light"/>
              </a:rPr>
              <a:t>ecliptic plane</a:t>
            </a:r>
          </a:p>
          <a:p>
            <a:r>
              <a:rPr lang="en-US" sz="1800" dirty="0">
                <a:latin typeface="Helvetica Light"/>
                <a:cs typeface="Helvetica Light"/>
              </a:rPr>
              <a:t>solstice</a:t>
            </a:r>
          </a:p>
          <a:p>
            <a:r>
              <a:rPr lang="en-US" sz="1800" dirty="0">
                <a:latin typeface="Helvetica Light"/>
                <a:cs typeface="Helvetica Light"/>
              </a:rPr>
              <a:t>equinox</a:t>
            </a:r>
          </a:p>
          <a:p>
            <a:r>
              <a:rPr lang="en-US" sz="1800" dirty="0">
                <a:latin typeface="Helvetica Light"/>
                <a:cs typeface="Helvetica Light"/>
              </a:rPr>
              <a:t>synchronous rotation</a:t>
            </a:r>
          </a:p>
          <a:p>
            <a:r>
              <a:rPr lang="en-US" sz="1800" dirty="0">
                <a:latin typeface="Helvetica Light"/>
                <a:cs typeface="Helvetica Light"/>
              </a:rPr>
              <a:t>solar eclipse </a:t>
            </a:r>
          </a:p>
          <a:p>
            <a:r>
              <a:rPr lang="en-US" sz="1800" dirty="0">
                <a:latin typeface="Helvetica Light"/>
                <a:cs typeface="Helvetica Light"/>
              </a:rPr>
              <a:t>perigee</a:t>
            </a:r>
          </a:p>
          <a:p>
            <a:r>
              <a:rPr lang="en-US" sz="1800" dirty="0">
                <a:latin typeface="Helvetica Light"/>
                <a:cs typeface="Helvetica Light"/>
              </a:rPr>
              <a:t>apogee</a:t>
            </a:r>
          </a:p>
          <a:p>
            <a:r>
              <a:rPr lang="en-US" sz="1800" dirty="0">
                <a:latin typeface="Helvetica Light"/>
                <a:cs typeface="Helvetica Light"/>
              </a:rPr>
              <a:t>lunar eclipse</a:t>
            </a:r>
          </a:p>
          <a:p>
            <a:endParaRPr lang="en-US" sz="1800" dirty="0">
              <a:latin typeface="Helvetica Light"/>
              <a:cs typeface="Helvetica Light"/>
            </a:endParaRPr>
          </a:p>
        </p:txBody>
      </p:sp>
      <p:sp>
        <p:nvSpPr>
          <p:cNvPr id="7"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0" name="Content Placeholder 2"/>
          <p:cNvSpPr txBox="1">
            <a:spLocks/>
          </p:cNvSpPr>
          <p:nvPr/>
        </p:nvSpPr>
        <p:spPr>
          <a:xfrm>
            <a:off x="457200" y="610470"/>
            <a:ext cx="8229600" cy="516238"/>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400"/>
              </a:spcAft>
              <a:buFont typeface="Arial"/>
              <a:buNone/>
            </a:pPr>
            <a:r>
              <a:rPr lang="en-US" sz="2800" b="1" dirty="0" smtClean="0">
                <a:solidFill>
                  <a:srgbClr val="6600FF"/>
                </a:solidFill>
                <a:latin typeface="Helvetica"/>
                <a:cs typeface="Helvetica"/>
              </a:rPr>
              <a:t>Vocabulary</a:t>
            </a: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13"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Sun-Earth-Moon System</a:t>
            </a:r>
            <a:endParaRPr lang="en-US" sz="1200" dirty="0">
              <a:solidFill>
                <a:schemeClr val="tx1">
                  <a:lumMod val="65000"/>
                  <a:lumOff val="35000"/>
                </a:schemeClr>
              </a:solidFill>
              <a:latin typeface="Helvetica Light"/>
              <a:cs typeface="Helvetica Light"/>
            </a:endParaRPr>
          </a:p>
        </p:txBody>
      </p:sp>
    </p:spTree>
    <p:extLst>
      <p:ext uri="{BB962C8B-B14F-4D97-AF65-F5344CB8AC3E}">
        <p14:creationId xmlns:p14="http://schemas.microsoft.com/office/powerpoint/2010/main" val="387104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The Sun-Earth-Moon System</a:t>
            </a:r>
            <a:endParaRPr lang="en-US" dirty="0"/>
          </a:p>
        </p:txBody>
      </p:sp>
      <p:sp>
        <p:nvSpPr>
          <p:cNvPr id="3" name="Content Placeholder 2"/>
          <p:cNvSpPr>
            <a:spLocks noGrp="1"/>
          </p:cNvSpPr>
          <p:nvPr>
            <p:ph idx="1"/>
          </p:nvPr>
        </p:nvSpPr>
        <p:spPr/>
        <p:txBody>
          <a:bodyPr>
            <a:normAutofit lnSpcReduction="10000"/>
          </a:bodyPr>
          <a:lstStyle/>
          <a:p>
            <a:pPr marL="346075" indent="-346075">
              <a:lnSpc>
                <a:spcPct val="90000"/>
              </a:lnSpc>
              <a:spcAft>
                <a:spcPct val="20000"/>
              </a:spcAft>
              <a:buFont typeface="Arial" charset="0"/>
              <a:buChar char="–"/>
            </a:pPr>
            <a:r>
              <a:rPr lang="en-US" dirty="0">
                <a:solidFill>
                  <a:srgbClr val="FF0000"/>
                </a:solidFill>
              </a:rPr>
              <a:t>The Sun provides light and warmth</a:t>
            </a:r>
            <a:r>
              <a:rPr lang="en-US" dirty="0"/>
              <a:t>, and it is the source of most of the energy that fuels our society. </a:t>
            </a:r>
          </a:p>
          <a:p>
            <a:pPr marL="346075" indent="-346075">
              <a:lnSpc>
                <a:spcPct val="90000"/>
              </a:lnSpc>
              <a:spcAft>
                <a:spcPct val="20000"/>
              </a:spcAft>
              <a:buFont typeface="Arial" charset="0"/>
              <a:buChar char="–"/>
            </a:pPr>
            <a:r>
              <a:rPr lang="en-US" dirty="0">
                <a:solidFill>
                  <a:srgbClr val="FF0000"/>
                </a:solidFill>
              </a:rPr>
              <a:t>The Moon causes tides</a:t>
            </a:r>
            <a:r>
              <a:rPr lang="en-US" dirty="0"/>
              <a:t> in our oceans and illuminates our sky with its monthly cycle of phases. </a:t>
            </a:r>
          </a:p>
          <a:p>
            <a:pPr marL="346075" indent="-346075">
              <a:lnSpc>
                <a:spcPct val="90000"/>
              </a:lnSpc>
              <a:spcAft>
                <a:spcPct val="20000"/>
              </a:spcAft>
              <a:buFont typeface="Arial" charset="0"/>
              <a:buChar char="–"/>
            </a:pPr>
            <a:r>
              <a:rPr lang="en-US" dirty="0">
                <a:solidFill>
                  <a:srgbClr val="FF0000"/>
                </a:solidFill>
              </a:rPr>
              <a:t>Every society </a:t>
            </a:r>
            <a:r>
              <a:rPr lang="en-US" dirty="0"/>
              <a:t>from ancient times to the present </a:t>
            </a:r>
            <a:r>
              <a:rPr lang="en-US" dirty="0">
                <a:solidFill>
                  <a:srgbClr val="FF0000"/>
                </a:solidFill>
              </a:rPr>
              <a:t>has based its calendar and its timekeeping</a:t>
            </a:r>
            <a:r>
              <a:rPr lang="en-US" dirty="0"/>
              <a:t> system </a:t>
            </a:r>
            <a:r>
              <a:rPr lang="en-US" dirty="0">
                <a:solidFill>
                  <a:srgbClr val="FF0000"/>
                </a:solidFill>
              </a:rPr>
              <a:t>on the </a:t>
            </a:r>
            <a:r>
              <a:rPr lang="en-US" dirty="0"/>
              <a:t>apparent </a:t>
            </a:r>
            <a:r>
              <a:rPr lang="en-US" dirty="0">
                <a:solidFill>
                  <a:srgbClr val="FF0000"/>
                </a:solidFill>
              </a:rPr>
              <a:t>motions of the Sun and Moon</a:t>
            </a:r>
            <a:r>
              <a:rPr lang="en-US" dirty="0" smtClean="0"/>
              <a:t>.</a:t>
            </a:r>
            <a:endParaRPr lang="en-US" dirty="0"/>
          </a:p>
        </p:txBody>
      </p:sp>
    </p:spTree>
    <p:extLst>
      <p:ext uri="{BB962C8B-B14F-4D97-AF65-F5344CB8AC3E}">
        <p14:creationId xmlns:p14="http://schemas.microsoft.com/office/powerpoint/2010/main" val="1865972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Tools of Astronomy</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Radiation</a:t>
            </a:r>
          </a:p>
          <a:p>
            <a:pPr>
              <a:spcBef>
                <a:spcPts val="0"/>
              </a:spcBef>
              <a:spcAft>
                <a:spcPts val="1200"/>
              </a:spcAft>
            </a:pPr>
            <a:r>
              <a:rPr lang="en-US" sz="1800" dirty="0">
                <a:latin typeface="Helvetica Light"/>
                <a:cs typeface="Helvetica Light"/>
              </a:rPr>
              <a:t>The radiation from bodies throughout the universe that scientists study is called electromagnetic radiation.</a:t>
            </a:r>
          </a:p>
          <a:p>
            <a:pPr>
              <a:spcBef>
                <a:spcPts val="0"/>
              </a:spcBef>
              <a:spcAft>
                <a:spcPts val="1200"/>
              </a:spcAft>
            </a:pPr>
            <a:r>
              <a:rPr lang="en-US" sz="1800" dirty="0">
                <a:latin typeface="Helvetica Light"/>
                <a:cs typeface="Helvetica Light"/>
              </a:rPr>
              <a:t>This includes visible light, infrared and ultraviolet radiation, radio waves, microwaves, X rays, and gamma rays.</a:t>
            </a: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7556987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Sun-Earth-Moon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Daily Motions</a:t>
            </a:r>
          </a:p>
          <a:p>
            <a:pPr>
              <a:spcBef>
                <a:spcPts val="0"/>
              </a:spcBef>
              <a:spcAft>
                <a:spcPts val="1200"/>
              </a:spcAft>
            </a:pPr>
            <a:r>
              <a:rPr lang="en-US" sz="1800" dirty="0">
                <a:latin typeface="Helvetica Light"/>
                <a:cs typeface="Helvetica Light"/>
              </a:rPr>
              <a:t>The Sun, the Moon, planets, and stars do not orbit around Earth every day. It appears that way because we observe the sky from a planet that </a:t>
            </a:r>
            <a:r>
              <a:rPr lang="en-US" sz="1800" dirty="0" smtClean="0">
                <a:latin typeface="Helvetica Light"/>
                <a:cs typeface="Helvetica Light"/>
              </a:rPr>
              <a:t>rotates 15 degrees every hour.</a:t>
            </a:r>
          </a:p>
          <a:p>
            <a:pPr>
              <a:spcBef>
                <a:spcPts val="0"/>
              </a:spcBef>
              <a:spcAft>
                <a:spcPts val="1200"/>
              </a:spcAft>
            </a:pPr>
            <a:r>
              <a:rPr lang="en-US" sz="2800" dirty="0" smtClean="0">
                <a:solidFill>
                  <a:srgbClr val="FF0000"/>
                </a:solidFill>
                <a:latin typeface="Helvetica Light"/>
                <a:cs typeface="Helvetica Light"/>
              </a:rPr>
              <a:t>Celestial objects appear to rise in the East in set in the West.</a:t>
            </a:r>
            <a:endParaRPr lang="en-US" sz="2800" dirty="0">
              <a:solidFill>
                <a:srgbClr val="FF0000"/>
              </a:solidFill>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40370303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Sun-Earth-Moon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Daily </a:t>
            </a:r>
            <a:r>
              <a:rPr lang="en-US" sz="2400" b="1" dirty="0" smtClean="0">
                <a:latin typeface="Helvetica"/>
                <a:cs typeface="Helvetica"/>
              </a:rPr>
              <a:t>Motions</a:t>
            </a:r>
          </a:p>
          <a:p>
            <a:pPr marL="0" indent="0">
              <a:spcBef>
                <a:spcPts val="0"/>
              </a:spcBef>
              <a:spcAft>
                <a:spcPts val="600"/>
              </a:spcAft>
              <a:buNone/>
            </a:pPr>
            <a:r>
              <a:rPr lang="en-US" sz="2200" b="1" dirty="0">
                <a:latin typeface="Helvetica"/>
                <a:cs typeface="Helvetica"/>
              </a:rPr>
              <a:t>Earth’s </a:t>
            </a:r>
            <a:r>
              <a:rPr lang="en-US" sz="2200" b="1" dirty="0" smtClean="0">
                <a:latin typeface="Helvetica"/>
                <a:cs typeface="Helvetica"/>
              </a:rPr>
              <a:t>rotation</a:t>
            </a:r>
            <a:endParaRPr lang="en-US" sz="2200" b="1" dirty="0">
              <a:latin typeface="Helvetica"/>
              <a:cs typeface="Helvetica"/>
            </a:endParaRPr>
          </a:p>
          <a:p>
            <a:pPr>
              <a:spcBef>
                <a:spcPts val="0"/>
              </a:spcBef>
              <a:spcAft>
                <a:spcPts val="1200"/>
              </a:spcAft>
            </a:pPr>
            <a:r>
              <a:rPr lang="en-US" sz="1800" dirty="0">
                <a:latin typeface="Helvetica Light"/>
                <a:cs typeface="Helvetica Light"/>
              </a:rPr>
              <a:t>Both a </a:t>
            </a:r>
            <a:r>
              <a:rPr lang="en-US" sz="1800" dirty="0">
                <a:latin typeface="Helvetica Light"/>
                <a:cs typeface="Helvetica Light"/>
                <a:hlinkClick r:id="rId3"/>
              </a:rPr>
              <a:t>Foucault pendulum</a:t>
            </a:r>
            <a:r>
              <a:rPr lang="en-US" sz="1800" dirty="0">
                <a:latin typeface="Helvetica Light"/>
                <a:cs typeface="Helvetica Light"/>
              </a:rPr>
              <a:t> and the Coriolis effect demonstrate that Earth is rotating. </a:t>
            </a:r>
          </a:p>
          <a:p>
            <a:pPr>
              <a:spcBef>
                <a:spcPts val="0"/>
              </a:spcBef>
              <a:spcAft>
                <a:spcPts val="1200"/>
              </a:spcAft>
            </a:pPr>
            <a:r>
              <a:rPr lang="en-US" sz="1800" dirty="0">
                <a:latin typeface="Helvetica Light"/>
                <a:cs typeface="Helvetica Light"/>
              </a:rPr>
              <a:t>The time period from one noon to the next is called a solar day. As Earth rotates, it moves in its orbit and has to turn a little farther each day to align with the Sun.</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4">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6127167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Sun-Earth-Moon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Annual Motions</a:t>
            </a:r>
          </a:p>
          <a:p>
            <a:pPr>
              <a:spcBef>
                <a:spcPts val="0"/>
              </a:spcBef>
              <a:spcAft>
                <a:spcPts val="1200"/>
              </a:spcAft>
            </a:pPr>
            <a:r>
              <a:rPr lang="en-US" sz="1800" dirty="0">
                <a:latin typeface="Helvetica Light"/>
                <a:cs typeface="Helvetica Light"/>
              </a:rPr>
              <a:t>Earth orbits the Sun in a slightly elliptical orbit. </a:t>
            </a:r>
            <a:r>
              <a:rPr lang="en-US" sz="2400" b="1" dirty="0">
                <a:solidFill>
                  <a:srgbClr val="FF0000"/>
                </a:solidFill>
                <a:latin typeface="Helvetica Light"/>
                <a:cs typeface="Helvetica Light"/>
              </a:rPr>
              <a:t>The plane of Earth’s </a:t>
            </a:r>
            <a:r>
              <a:rPr lang="en-US" sz="2400" b="1" dirty="0" smtClean="0">
                <a:solidFill>
                  <a:srgbClr val="FF0000"/>
                </a:solidFill>
                <a:latin typeface="Helvetica Light"/>
                <a:cs typeface="Helvetica Light"/>
              </a:rPr>
              <a:t>orbit around the sun </a:t>
            </a:r>
            <a:r>
              <a:rPr lang="en-US" sz="2400" b="1" dirty="0">
                <a:solidFill>
                  <a:srgbClr val="FF0000"/>
                </a:solidFill>
                <a:latin typeface="Helvetica Light"/>
                <a:cs typeface="Helvetica Light"/>
              </a:rPr>
              <a:t>is called the ecliptic plane.</a:t>
            </a:r>
            <a:endParaRPr lang="en-US" sz="1800" b="1" dirty="0">
              <a:solidFill>
                <a:srgbClr val="FF0000"/>
              </a:solidFill>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2401" y="2795520"/>
            <a:ext cx="4637506" cy="273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14408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28_11"/>
          <p:cNvPicPr>
            <a:picLocks noChangeAspect="1" noChangeArrowheads="1"/>
          </p:cNvPicPr>
          <p:nvPr/>
        </p:nvPicPr>
        <p:blipFill>
          <a:blip r:embed="rId3" cstate="print"/>
          <a:srcRect/>
          <a:stretch>
            <a:fillRect/>
          </a:stretch>
        </p:blipFill>
        <p:spPr bwMode="auto">
          <a:xfrm>
            <a:off x="1092200" y="2970227"/>
            <a:ext cx="6426200" cy="3527117"/>
          </a:xfrm>
          <a:prstGeom prst="rect">
            <a:avLst/>
          </a:prstGeom>
          <a:noFill/>
        </p:spPr>
      </p:pic>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Sun-Earth-Moon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Annual </a:t>
            </a:r>
            <a:r>
              <a:rPr lang="en-US" sz="2400" b="1" dirty="0" smtClean="0">
                <a:latin typeface="Helvetica"/>
                <a:cs typeface="Helvetica"/>
              </a:rPr>
              <a:t>Motions</a:t>
            </a:r>
          </a:p>
          <a:p>
            <a:pPr marL="0" indent="0">
              <a:spcBef>
                <a:spcPts val="0"/>
              </a:spcBef>
              <a:spcAft>
                <a:spcPts val="600"/>
              </a:spcAft>
              <a:buNone/>
            </a:pPr>
            <a:r>
              <a:rPr lang="en-US" sz="2200" b="1" dirty="0">
                <a:latin typeface="Helvetica"/>
                <a:cs typeface="Helvetica"/>
              </a:rPr>
              <a:t>The effects of </a:t>
            </a:r>
            <a:r>
              <a:rPr lang="en-US" sz="2200" b="1" dirty="0">
                <a:solidFill>
                  <a:srgbClr val="FF0000"/>
                </a:solidFill>
                <a:latin typeface="Helvetica"/>
                <a:cs typeface="Helvetica"/>
              </a:rPr>
              <a:t>Earth’s </a:t>
            </a:r>
            <a:r>
              <a:rPr lang="en-US" sz="2200" b="1" dirty="0" smtClean="0">
                <a:solidFill>
                  <a:srgbClr val="FF0000"/>
                </a:solidFill>
                <a:latin typeface="Helvetica"/>
                <a:cs typeface="Helvetica"/>
              </a:rPr>
              <a:t>tilt</a:t>
            </a:r>
            <a:endParaRPr lang="en-US" sz="2200" b="1" dirty="0">
              <a:solidFill>
                <a:srgbClr val="FF0000"/>
              </a:solidFill>
              <a:latin typeface="Helvetica"/>
              <a:cs typeface="Helvetica"/>
            </a:endParaRPr>
          </a:p>
          <a:p>
            <a:pPr>
              <a:spcBef>
                <a:spcPts val="0"/>
              </a:spcBef>
              <a:spcAft>
                <a:spcPts val="1200"/>
              </a:spcAft>
            </a:pPr>
            <a:r>
              <a:rPr lang="en-US" sz="1800" dirty="0">
                <a:solidFill>
                  <a:srgbClr val="FF0000"/>
                </a:solidFill>
                <a:latin typeface="Helvetica Light"/>
                <a:cs typeface="Helvetica Light"/>
              </a:rPr>
              <a:t>Earth’s axis is tilted relative to the ecliptic</a:t>
            </a:r>
            <a:r>
              <a:rPr lang="en-US" sz="1800" dirty="0">
                <a:latin typeface="Helvetica Light"/>
                <a:cs typeface="Helvetica Light"/>
              </a:rPr>
              <a:t> at approximately </a:t>
            </a:r>
            <a:r>
              <a:rPr lang="en-US" sz="1800" dirty="0" smtClean="0">
                <a:solidFill>
                  <a:srgbClr val="FF0000"/>
                </a:solidFill>
                <a:latin typeface="Helvetica Light"/>
                <a:cs typeface="Helvetica Light"/>
              </a:rPr>
              <a:t>23.5°</a:t>
            </a:r>
            <a:r>
              <a:rPr lang="en-US" sz="1800" dirty="0" smtClean="0">
                <a:latin typeface="Helvetica Light"/>
                <a:cs typeface="Helvetica Light"/>
              </a:rPr>
              <a:t>. </a:t>
            </a:r>
            <a:r>
              <a:rPr lang="en-US" sz="1800" dirty="0">
                <a:latin typeface="Helvetica Light"/>
                <a:cs typeface="Helvetica Light"/>
              </a:rPr>
              <a:t>As Earth orbits the Sun, the orientation of Earth’s axis remains fixed</a:t>
            </a:r>
            <a:r>
              <a:rPr lang="en-US" sz="1800" dirty="0" smtClean="0">
                <a:latin typeface="Helvetica Light"/>
                <a:cs typeface="Helvetica Light"/>
              </a:rPr>
              <a:t>. </a:t>
            </a:r>
            <a:r>
              <a:rPr lang="en-US" sz="1800" dirty="0" smtClean="0">
                <a:solidFill>
                  <a:srgbClr val="FF0000"/>
                </a:solidFill>
                <a:latin typeface="Helvetica Light"/>
                <a:cs typeface="Helvetica Light"/>
              </a:rPr>
              <a:t>This causes the seasons.</a:t>
            </a:r>
          </a:p>
          <a:p>
            <a:pPr>
              <a:spcBef>
                <a:spcPts val="0"/>
              </a:spcBef>
              <a:spcAft>
                <a:spcPts val="1200"/>
              </a:spcAft>
            </a:pPr>
            <a:r>
              <a:rPr lang="en-US" sz="1800" dirty="0" smtClean="0">
                <a:solidFill>
                  <a:srgbClr val="FF0000"/>
                </a:solidFill>
                <a:latin typeface="Helvetica Light"/>
                <a:cs typeface="Helvetica Light"/>
              </a:rPr>
              <a:t>Draw &amp; Label: </a:t>
            </a:r>
            <a:endParaRPr lang="en-US" sz="1800" dirty="0">
              <a:solidFill>
                <a:srgbClr val="FF0000"/>
              </a:solidFill>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4">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71369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Sun-Earth-Moon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Annual </a:t>
            </a:r>
            <a:r>
              <a:rPr lang="en-US" sz="2400" b="1" dirty="0" smtClean="0">
                <a:latin typeface="Helvetica"/>
                <a:cs typeface="Helvetica"/>
              </a:rPr>
              <a:t>Motions</a:t>
            </a:r>
          </a:p>
          <a:p>
            <a:pPr marL="0" indent="0">
              <a:spcBef>
                <a:spcPts val="0"/>
              </a:spcBef>
              <a:spcAft>
                <a:spcPts val="600"/>
              </a:spcAft>
              <a:buNone/>
            </a:pPr>
            <a:r>
              <a:rPr lang="en-US" sz="2200" b="1" dirty="0">
                <a:latin typeface="Helvetica"/>
                <a:cs typeface="Helvetica"/>
              </a:rPr>
              <a:t>The effects of Earth’s </a:t>
            </a:r>
            <a:r>
              <a:rPr lang="en-US" sz="2200" b="1" dirty="0" smtClean="0">
                <a:latin typeface="Helvetica"/>
                <a:cs typeface="Helvetica"/>
              </a:rPr>
              <a:t>tilt</a:t>
            </a:r>
            <a:endParaRPr lang="en-US" sz="2200" b="1" dirty="0">
              <a:latin typeface="Helvetica"/>
              <a:cs typeface="Helvetica"/>
            </a:endParaRPr>
          </a:p>
          <a:p>
            <a:pPr>
              <a:spcBef>
                <a:spcPts val="0"/>
              </a:spcBef>
              <a:spcAft>
                <a:spcPts val="1200"/>
              </a:spcAft>
            </a:pPr>
            <a:r>
              <a:rPr lang="en-US" sz="1800" dirty="0">
                <a:latin typeface="Helvetica Light"/>
                <a:cs typeface="Helvetica Light"/>
              </a:rPr>
              <a:t>Earth’s tilt and orbital motion around the Sun result in a cycle of the seasons. </a:t>
            </a:r>
          </a:p>
          <a:p>
            <a:pPr>
              <a:spcBef>
                <a:spcPts val="0"/>
              </a:spcBef>
              <a:spcAft>
                <a:spcPts val="1200"/>
              </a:spcAft>
            </a:pPr>
            <a:r>
              <a:rPr lang="en-US" sz="1800" dirty="0">
                <a:latin typeface="Helvetica Light"/>
                <a:cs typeface="Helvetica Light"/>
              </a:rPr>
              <a:t>Another effect is the changing angle of the Sun above the horizon from summer to winter.</a:t>
            </a: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6337101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Sun-Earth-Moon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Annual </a:t>
            </a:r>
            <a:r>
              <a:rPr lang="en-US" sz="2400" b="1" dirty="0" smtClean="0">
                <a:latin typeface="Helvetica"/>
                <a:cs typeface="Helvetica"/>
              </a:rPr>
              <a:t>Motions</a:t>
            </a:r>
          </a:p>
          <a:p>
            <a:pPr marL="0" indent="0">
              <a:spcBef>
                <a:spcPts val="0"/>
              </a:spcBef>
              <a:spcAft>
                <a:spcPts val="600"/>
              </a:spcAft>
              <a:buNone/>
            </a:pPr>
            <a:r>
              <a:rPr lang="en-US" sz="2200" b="1" dirty="0">
                <a:latin typeface="Helvetica"/>
                <a:cs typeface="Helvetica"/>
              </a:rPr>
              <a:t>The effects of Earth’s </a:t>
            </a:r>
            <a:r>
              <a:rPr lang="en-US" sz="2200" b="1" dirty="0" smtClean="0">
                <a:latin typeface="Helvetica"/>
                <a:cs typeface="Helvetica"/>
              </a:rPr>
              <a:t>tilt</a:t>
            </a:r>
            <a:endParaRPr lang="en-US" sz="2200" b="1" dirty="0">
              <a:latin typeface="Helvetica"/>
              <a:cs typeface="Helvetica"/>
            </a:endParaRPr>
          </a:p>
          <a:p>
            <a:pPr>
              <a:spcBef>
                <a:spcPts val="0"/>
              </a:spcBef>
              <a:spcAft>
                <a:spcPts val="1200"/>
              </a:spcAft>
            </a:pPr>
            <a:r>
              <a:rPr lang="en-US" sz="1800" dirty="0">
                <a:latin typeface="Helvetica Light"/>
                <a:cs typeface="Helvetica Light"/>
              </a:rPr>
              <a:t>At a </a:t>
            </a:r>
            <a:r>
              <a:rPr lang="en-US" sz="1800" b="1" dirty="0">
                <a:latin typeface="Helvetica Light"/>
                <a:cs typeface="Helvetica Light"/>
              </a:rPr>
              <a:t>solstice</a:t>
            </a:r>
            <a:r>
              <a:rPr lang="en-US" sz="1800" dirty="0">
                <a:latin typeface="Helvetica Light"/>
                <a:cs typeface="Helvetica Light"/>
              </a:rPr>
              <a:t>, the Sun is overhead at its farthest distance either north or south of the equator. </a:t>
            </a:r>
          </a:p>
          <a:p>
            <a:pPr>
              <a:spcBef>
                <a:spcPts val="0"/>
              </a:spcBef>
              <a:spcAft>
                <a:spcPts val="1200"/>
              </a:spcAft>
            </a:pPr>
            <a:r>
              <a:rPr lang="en-US" sz="1800" dirty="0">
                <a:latin typeface="Helvetica Light"/>
                <a:cs typeface="Helvetica Light"/>
              </a:rPr>
              <a:t>The lines of latitude that correspond to these positions on Earth have been identified as the Tropic of Cancer and the Tropic of Capricorn.</a:t>
            </a: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9400125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Sun-Earth-Moon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Annual </a:t>
            </a:r>
            <a:r>
              <a:rPr lang="en-US" sz="2400" b="1" dirty="0" smtClean="0">
                <a:latin typeface="Helvetica"/>
                <a:cs typeface="Helvetica"/>
              </a:rPr>
              <a:t>Motions</a:t>
            </a:r>
          </a:p>
          <a:p>
            <a:pPr marL="0" indent="0">
              <a:spcBef>
                <a:spcPts val="0"/>
              </a:spcBef>
              <a:spcAft>
                <a:spcPts val="600"/>
              </a:spcAft>
              <a:buNone/>
            </a:pPr>
            <a:r>
              <a:rPr lang="en-US" sz="2200" b="1" dirty="0">
                <a:latin typeface="Helvetica"/>
                <a:cs typeface="Helvetica"/>
              </a:rPr>
              <a:t>The effects of Earth’s </a:t>
            </a:r>
            <a:r>
              <a:rPr lang="en-US" sz="2200" b="1" dirty="0" smtClean="0">
                <a:latin typeface="Helvetica"/>
                <a:cs typeface="Helvetica"/>
              </a:rPr>
              <a:t>tilt</a:t>
            </a:r>
            <a:endParaRPr lang="en-US" sz="2200" b="1" dirty="0">
              <a:latin typeface="Helvetica"/>
              <a:cs typeface="Helvetica"/>
            </a:endParaRPr>
          </a:p>
          <a:p>
            <a:pPr>
              <a:spcBef>
                <a:spcPts val="0"/>
              </a:spcBef>
              <a:spcAft>
                <a:spcPts val="1200"/>
              </a:spcAft>
            </a:pPr>
            <a:r>
              <a:rPr lang="en-US" sz="1800" dirty="0">
                <a:latin typeface="Helvetica Light"/>
                <a:cs typeface="Helvetica Light"/>
              </a:rPr>
              <a:t>The summer solstice occurs in the northern hemisphere when the Sun is directly overhead at the Tropic of Cancer, </a:t>
            </a:r>
            <a:r>
              <a:rPr lang="en-US" sz="1800" dirty="0" smtClean="0">
                <a:latin typeface="Helvetica Light"/>
                <a:cs typeface="Helvetica Light"/>
              </a:rPr>
              <a:t>23.5° </a:t>
            </a:r>
            <a:r>
              <a:rPr lang="en-US" sz="1800" dirty="0">
                <a:latin typeface="Helvetica Light"/>
                <a:cs typeface="Helvetica Light"/>
              </a:rPr>
              <a:t>north latitude.</a:t>
            </a: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1920" y="3163888"/>
            <a:ext cx="4258468" cy="2858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65288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Sun-Earth-Moon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Annual </a:t>
            </a:r>
            <a:r>
              <a:rPr lang="en-US" sz="2400" b="1" dirty="0" smtClean="0">
                <a:latin typeface="Helvetica"/>
                <a:cs typeface="Helvetica"/>
              </a:rPr>
              <a:t>Motions</a:t>
            </a:r>
          </a:p>
          <a:p>
            <a:pPr marL="0" indent="0">
              <a:spcBef>
                <a:spcPts val="0"/>
              </a:spcBef>
              <a:spcAft>
                <a:spcPts val="600"/>
              </a:spcAft>
              <a:buNone/>
            </a:pPr>
            <a:r>
              <a:rPr lang="en-US" sz="2200" b="1" dirty="0">
                <a:latin typeface="Helvetica"/>
                <a:cs typeface="Helvetica"/>
              </a:rPr>
              <a:t>The effects of Earth’s </a:t>
            </a:r>
            <a:r>
              <a:rPr lang="en-US" sz="2200" b="1" dirty="0" smtClean="0">
                <a:latin typeface="Helvetica"/>
                <a:cs typeface="Helvetica"/>
              </a:rPr>
              <a:t>tilt</a:t>
            </a:r>
            <a:endParaRPr lang="en-US" sz="2200" b="1" dirty="0">
              <a:latin typeface="Helvetica"/>
              <a:cs typeface="Helvetica"/>
            </a:endParaRPr>
          </a:p>
          <a:p>
            <a:pPr>
              <a:spcBef>
                <a:spcPts val="0"/>
              </a:spcBef>
              <a:spcAft>
                <a:spcPts val="1200"/>
              </a:spcAft>
            </a:pPr>
            <a:r>
              <a:rPr lang="en-US" sz="1800" dirty="0">
                <a:latin typeface="Helvetica Light"/>
                <a:cs typeface="Helvetica Light"/>
              </a:rPr>
              <a:t>The winter solstice occurs in the northern hemisphere when the Sun is directly overhead at the Tropic of Capricorn, </a:t>
            </a:r>
            <a:r>
              <a:rPr lang="en-US" sz="1800" dirty="0" smtClean="0">
                <a:latin typeface="Helvetica Light"/>
                <a:cs typeface="Helvetica Light"/>
              </a:rPr>
              <a:t>23.5° </a:t>
            </a:r>
            <a:r>
              <a:rPr lang="en-US" sz="1800" dirty="0">
                <a:latin typeface="Helvetica Light"/>
                <a:cs typeface="Helvetica Light"/>
              </a:rPr>
              <a:t>south latitude.</a:t>
            </a: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3041" y="3173413"/>
            <a:ext cx="4090193" cy="2906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40871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Sun-Earth-Moon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Annual </a:t>
            </a:r>
            <a:r>
              <a:rPr lang="en-US" sz="2400" b="1" dirty="0" smtClean="0">
                <a:latin typeface="Helvetica"/>
                <a:cs typeface="Helvetica"/>
              </a:rPr>
              <a:t>Motions</a:t>
            </a:r>
          </a:p>
          <a:p>
            <a:pPr marL="0" indent="0">
              <a:spcBef>
                <a:spcPts val="0"/>
              </a:spcBef>
              <a:spcAft>
                <a:spcPts val="600"/>
              </a:spcAft>
              <a:buNone/>
            </a:pPr>
            <a:r>
              <a:rPr lang="en-US" sz="2200" b="1" dirty="0">
                <a:latin typeface="Helvetica"/>
                <a:cs typeface="Helvetica"/>
              </a:rPr>
              <a:t>The effects of Earth’s </a:t>
            </a:r>
            <a:r>
              <a:rPr lang="en-US" sz="2200" b="1" dirty="0" smtClean="0">
                <a:latin typeface="Helvetica"/>
                <a:cs typeface="Helvetica"/>
              </a:rPr>
              <a:t>tilt</a:t>
            </a:r>
            <a:endParaRPr lang="en-US" sz="2200" b="1" dirty="0">
              <a:latin typeface="Helvetica"/>
              <a:cs typeface="Helvetica"/>
            </a:endParaRPr>
          </a:p>
          <a:p>
            <a:pPr>
              <a:spcBef>
                <a:spcPts val="0"/>
              </a:spcBef>
              <a:spcAft>
                <a:spcPts val="1200"/>
              </a:spcAft>
            </a:pPr>
            <a:r>
              <a:rPr lang="en-US" sz="1800" dirty="0">
                <a:latin typeface="Helvetica Light"/>
                <a:cs typeface="Helvetica Light"/>
              </a:rPr>
              <a:t>At an </a:t>
            </a:r>
            <a:r>
              <a:rPr lang="en-US" sz="1800" b="1" dirty="0">
                <a:latin typeface="Helvetica Light"/>
                <a:cs typeface="Helvetica Light"/>
              </a:rPr>
              <a:t>equinox</a:t>
            </a:r>
            <a:r>
              <a:rPr lang="en-US" sz="1800" dirty="0">
                <a:latin typeface="Helvetica Light"/>
                <a:cs typeface="Helvetica Light"/>
              </a:rPr>
              <a:t>, Earth’s axis is perpendicular to the Sun’s rays and at noon the Sun is directly overhead at the equator</a:t>
            </a:r>
            <a:r>
              <a:rPr lang="en-US" sz="1800" dirty="0" smtClean="0">
                <a:latin typeface="Helvetica Light"/>
                <a:cs typeface="Helvetica Light"/>
              </a:rPr>
              <a:t>.</a:t>
            </a:r>
          </a:p>
          <a:p>
            <a:pPr>
              <a:spcBef>
                <a:spcPts val="0"/>
              </a:spcBef>
              <a:spcAft>
                <a:spcPts val="1200"/>
              </a:spcAft>
            </a:pPr>
            <a:r>
              <a:rPr lang="en-US" sz="1800" dirty="0">
                <a:latin typeface="Helvetica Light"/>
                <a:cs typeface="Helvetica Light"/>
              </a:rPr>
              <a:t>The Sun’s maximum height, called its zenith, varies throughout the year depending on the viewer’s location.</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4699590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Sun-Earth-Moon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Annual </a:t>
            </a:r>
            <a:r>
              <a:rPr lang="en-US" sz="2400" b="1" dirty="0" smtClean="0">
                <a:latin typeface="Helvetica"/>
                <a:cs typeface="Helvetica"/>
              </a:rPr>
              <a:t>Motions</a:t>
            </a:r>
          </a:p>
          <a:p>
            <a:pPr marL="0" indent="0">
              <a:spcBef>
                <a:spcPts val="0"/>
              </a:spcBef>
              <a:spcAft>
                <a:spcPts val="600"/>
              </a:spcAft>
              <a:buNone/>
            </a:pPr>
            <a:r>
              <a:rPr lang="en-US" sz="2200" b="1" dirty="0">
                <a:latin typeface="Helvetica"/>
                <a:cs typeface="Helvetica"/>
              </a:rPr>
              <a:t>The effects of Earth’s </a:t>
            </a:r>
            <a:r>
              <a:rPr lang="en-US" sz="2200" b="1" dirty="0" smtClean="0">
                <a:latin typeface="Helvetica"/>
                <a:cs typeface="Helvetica"/>
              </a:rPr>
              <a:t>tilt</a:t>
            </a:r>
            <a:endParaRPr lang="en-US" sz="2200" b="1" dirty="0">
              <a:latin typeface="Helvetica"/>
              <a:cs typeface="Helvetica"/>
            </a:endParaRPr>
          </a:p>
          <a:p>
            <a:pPr>
              <a:spcBef>
                <a:spcPts val="0"/>
              </a:spcBef>
              <a:spcAft>
                <a:spcPts val="1200"/>
              </a:spcAft>
            </a:pPr>
            <a:r>
              <a:rPr lang="en-US" sz="1800" dirty="0">
                <a:latin typeface="Helvetica Light"/>
                <a:cs typeface="Helvetica Light"/>
              </a:rPr>
              <a:t>For a person standing on the </a:t>
            </a:r>
            <a:r>
              <a:rPr lang="en-US" sz="1800" dirty="0" smtClean="0">
                <a:latin typeface="Helvetica Light"/>
                <a:cs typeface="Helvetica Light"/>
              </a:rPr>
              <a:t>23.5° </a:t>
            </a:r>
            <a:r>
              <a:rPr lang="en-US" sz="1800" dirty="0">
                <a:latin typeface="Helvetica Light"/>
                <a:cs typeface="Helvetica Light"/>
              </a:rPr>
              <a:t>north latitude, the Sun would be at zenith on the summer solstice. It would be at its lowest position at the winter solstice.</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5316" y="3394867"/>
            <a:ext cx="4511675" cy="2775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1834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Tools of Astronomy</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Radiation</a:t>
            </a:r>
          </a:p>
          <a:p>
            <a:pPr>
              <a:spcBef>
                <a:spcPts val="0"/>
              </a:spcBef>
              <a:spcAft>
                <a:spcPts val="1200"/>
              </a:spcAft>
            </a:pPr>
            <a:r>
              <a:rPr lang="en-US" sz="1800" dirty="0">
                <a:latin typeface="Helvetica Light"/>
                <a:cs typeface="Helvetica Light"/>
              </a:rPr>
              <a:t>The </a:t>
            </a:r>
            <a:r>
              <a:rPr lang="en-US" sz="1800" b="1" dirty="0">
                <a:latin typeface="Helvetica Light"/>
                <a:cs typeface="Helvetica Light"/>
              </a:rPr>
              <a:t>electromagnetic spectrum </a:t>
            </a:r>
            <a:r>
              <a:rPr lang="en-US" sz="1800" dirty="0">
                <a:latin typeface="Helvetica Light"/>
                <a:cs typeface="Helvetica Light"/>
              </a:rPr>
              <a:t>consists of all types of electromagnetic radiation arranged according to wavelength and frequency.</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725" y="3063875"/>
            <a:ext cx="7108825" cy="2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7077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Sun-Earth-Moon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Phases of the Moon</a:t>
            </a:r>
          </a:p>
          <a:p>
            <a:pPr>
              <a:spcBef>
                <a:spcPts val="0"/>
              </a:spcBef>
              <a:spcAft>
                <a:spcPts val="1200"/>
              </a:spcAft>
            </a:pPr>
            <a:r>
              <a:rPr lang="en-US" sz="1800" dirty="0">
                <a:latin typeface="Helvetica Light"/>
                <a:cs typeface="Helvetica Light"/>
              </a:rPr>
              <a:t>The Moon changes position relative to the ecliptic plane as it orbits Earth.</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8954900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Sun-Earth-Moon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Phases of the </a:t>
            </a:r>
            <a:r>
              <a:rPr lang="en-US" sz="2400" b="1" dirty="0" smtClean="0">
                <a:latin typeface="Helvetica"/>
                <a:cs typeface="Helvetica"/>
              </a:rPr>
              <a:t>Moon</a:t>
            </a:r>
          </a:p>
          <a:p>
            <a:pPr marL="0" indent="0">
              <a:spcBef>
                <a:spcPts val="0"/>
              </a:spcBef>
              <a:spcAft>
                <a:spcPts val="600"/>
              </a:spcAft>
              <a:buNone/>
            </a:pPr>
            <a:r>
              <a:rPr lang="en-US" sz="2200" b="1" dirty="0">
                <a:latin typeface="Helvetica"/>
                <a:cs typeface="Helvetica"/>
              </a:rPr>
              <a:t>Waxing and </a:t>
            </a:r>
            <a:r>
              <a:rPr lang="en-US" sz="2200" b="1" dirty="0" smtClean="0">
                <a:latin typeface="Helvetica"/>
                <a:cs typeface="Helvetica"/>
              </a:rPr>
              <a:t>waning</a:t>
            </a:r>
            <a:endParaRPr lang="en-US" sz="2200" b="1" dirty="0">
              <a:latin typeface="Helvetica"/>
              <a:cs typeface="Helvetica"/>
            </a:endParaRPr>
          </a:p>
          <a:p>
            <a:pPr>
              <a:spcBef>
                <a:spcPts val="0"/>
              </a:spcBef>
              <a:spcAft>
                <a:spcPts val="1200"/>
              </a:spcAft>
            </a:pPr>
            <a:r>
              <a:rPr lang="en-US" sz="1800" dirty="0">
                <a:latin typeface="Helvetica Light"/>
                <a:cs typeface="Helvetica Light"/>
              </a:rPr>
              <a:t>Starting at the new moon, as the Moon moves in its orbit around Earth, more of the sunlit side of the Moon becomes visible. This increase in the visible sunlit surface of the Moon is called the waxing phase. </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5803959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Sun-Earth-Moon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Phases of the </a:t>
            </a:r>
            <a:r>
              <a:rPr lang="en-US" sz="2400" b="1" dirty="0" smtClean="0">
                <a:latin typeface="Helvetica"/>
                <a:cs typeface="Helvetica"/>
              </a:rPr>
              <a:t>Moon</a:t>
            </a:r>
          </a:p>
          <a:p>
            <a:pPr marL="0" indent="0">
              <a:spcBef>
                <a:spcPts val="0"/>
              </a:spcBef>
              <a:spcAft>
                <a:spcPts val="600"/>
              </a:spcAft>
              <a:buNone/>
            </a:pPr>
            <a:r>
              <a:rPr lang="en-US" sz="2200" b="1" dirty="0">
                <a:latin typeface="Helvetica"/>
                <a:cs typeface="Helvetica"/>
              </a:rPr>
              <a:t>Waxing and </a:t>
            </a:r>
            <a:r>
              <a:rPr lang="en-US" sz="2200" b="1" dirty="0" smtClean="0">
                <a:latin typeface="Helvetica"/>
                <a:cs typeface="Helvetica"/>
              </a:rPr>
              <a:t>waning</a:t>
            </a:r>
            <a:endParaRPr lang="en-US" sz="2200" b="1" dirty="0">
              <a:latin typeface="Helvetica"/>
              <a:cs typeface="Helvetica"/>
            </a:endParaRPr>
          </a:p>
          <a:p>
            <a:pPr>
              <a:spcBef>
                <a:spcPts val="0"/>
              </a:spcBef>
              <a:spcAft>
                <a:spcPts val="1200"/>
              </a:spcAft>
            </a:pPr>
            <a:r>
              <a:rPr lang="en-US" sz="1800" dirty="0">
                <a:latin typeface="Helvetica Light"/>
                <a:cs typeface="Helvetica Light"/>
              </a:rPr>
              <a:t>The waxing phases are called waxing crescent, first quarter, and waxing gibbous. </a:t>
            </a:r>
          </a:p>
          <a:p>
            <a:pPr>
              <a:spcBef>
                <a:spcPts val="0"/>
              </a:spcBef>
              <a:spcAft>
                <a:spcPts val="1200"/>
              </a:spcAft>
            </a:pPr>
            <a:r>
              <a:rPr lang="en-US" sz="1800" dirty="0">
                <a:latin typeface="Helvetica Light"/>
                <a:cs typeface="Helvetica Light"/>
              </a:rPr>
              <a:t>As the Moon moves to the far side of Earth from the Sun, the entire sunlit side of the Moon faces Earth. This is known as a full moon.</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7820633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Sun-Earth-Moon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Phases of the </a:t>
            </a:r>
            <a:r>
              <a:rPr lang="en-US" sz="2400" b="1" dirty="0" smtClean="0">
                <a:latin typeface="Helvetica"/>
                <a:cs typeface="Helvetica"/>
              </a:rPr>
              <a:t>Moon</a:t>
            </a:r>
          </a:p>
          <a:p>
            <a:pPr marL="0" indent="0">
              <a:spcBef>
                <a:spcPts val="0"/>
              </a:spcBef>
              <a:spcAft>
                <a:spcPts val="600"/>
              </a:spcAft>
              <a:buNone/>
            </a:pPr>
            <a:r>
              <a:rPr lang="en-US" sz="2200" b="1" dirty="0">
                <a:latin typeface="Helvetica"/>
                <a:cs typeface="Helvetica"/>
              </a:rPr>
              <a:t>Waxing and </a:t>
            </a:r>
            <a:r>
              <a:rPr lang="en-US" sz="2200" b="1" dirty="0" smtClean="0">
                <a:latin typeface="Helvetica"/>
                <a:cs typeface="Helvetica"/>
              </a:rPr>
              <a:t>waning</a:t>
            </a:r>
            <a:endParaRPr lang="en-US" sz="2200" b="1" dirty="0">
              <a:latin typeface="Helvetica"/>
              <a:cs typeface="Helvetica"/>
            </a:endParaRPr>
          </a:p>
          <a:p>
            <a:pPr>
              <a:spcBef>
                <a:spcPts val="0"/>
              </a:spcBef>
              <a:spcAft>
                <a:spcPts val="1200"/>
              </a:spcAft>
            </a:pPr>
            <a:r>
              <a:rPr lang="en-US" sz="1800" dirty="0">
                <a:latin typeface="Helvetica Light"/>
                <a:cs typeface="Helvetica Light"/>
              </a:rPr>
              <a:t>After the full moon, the portion of the sunlit side that is visible begins to decrease. This is called the waning phase. The waning phases are waning gibbous and waning crescent. When exactly half of the sunlit portion is visible, it is called the third quarter.</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777434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Sun-Earth-Moon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4474242"/>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solidFill>
                  <a:srgbClr val="FF0000"/>
                </a:solidFill>
                <a:latin typeface="Helvetica"/>
                <a:cs typeface="Helvetica"/>
              </a:rPr>
              <a:t>Visualizing the Phases of the Moon</a:t>
            </a:r>
          </a:p>
          <a:p>
            <a:pPr>
              <a:spcBef>
                <a:spcPts val="0"/>
              </a:spcBef>
              <a:spcAft>
                <a:spcPts val="1200"/>
              </a:spcAft>
            </a:pPr>
            <a:r>
              <a:rPr lang="en-US" sz="2400" dirty="0">
                <a:solidFill>
                  <a:srgbClr val="FF0000"/>
                </a:solidFill>
                <a:latin typeface="Helvetica Light"/>
                <a:cs typeface="Helvetica Light"/>
              </a:rPr>
              <a:t>One-half of the Moon is always illuminated by the Sun’s light, but the entire lighted half is visible from Earth only at full moon. The rest of the time you see portions of the lighted half. These portions are called lunar phases</a:t>
            </a:r>
            <a:r>
              <a:rPr lang="en-US" sz="2400" dirty="0" smtClean="0">
                <a:solidFill>
                  <a:srgbClr val="FF0000"/>
                </a:solidFill>
                <a:latin typeface="Helvetica Light"/>
                <a:cs typeface="Helvetica Light"/>
              </a:rPr>
              <a:t>.</a:t>
            </a:r>
          </a:p>
          <a:p>
            <a:pPr>
              <a:spcBef>
                <a:spcPts val="0"/>
              </a:spcBef>
              <a:spcAft>
                <a:spcPts val="1200"/>
              </a:spcAft>
            </a:pPr>
            <a:r>
              <a:rPr lang="en-US" sz="2400" dirty="0" smtClean="0">
                <a:solidFill>
                  <a:srgbClr val="FF0000"/>
                </a:solidFill>
                <a:latin typeface="Helvetica Light"/>
                <a:cs typeface="Helvetica Light"/>
              </a:rPr>
              <a:t>Waxing – lit portion of the Moon appears to be getting larger.</a:t>
            </a:r>
          </a:p>
          <a:p>
            <a:pPr>
              <a:spcBef>
                <a:spcPts val="0"/>
              </a:spcBef>
              <a:spcAft>
                <a:spcPts val="1200"/>
              </a:spcAft>
            </a:pPr>
            <a:r>
              <a:rPr lang="en-US" sz="2400" dirty="0" smtClean="0">
                <a:solidFill>
                  <a:srgbClr val="FF0000"/>
                </a:solidFill>
                <a:latin typeface="Helvetica Light"/>
                <a:cs typeface="Helvetica Light"/>
              </a:rPr>
              <a:t>Waning – </a:t>
            </a:r>
            <a:r>
              <a:rPr lang="en-US" sz="2400" dirty="0">
                <a:solidFill>
                  <a:srgbClr val="FF0000"/>
                </a:solidFill>
                <a:latin typeface="Helvetica Light"/>
                <a:cs typeface="Helvetica Light"/>
              </a:rPr>
              <a:t>lit portion of the Moon appears to be getting </a:t>
            </a:r>
            <a:r>
              <a:rPr lang="en-US" sz="2400" dirty="0" smtClean="0">
                <a:solidFill>
                  <a:srgbClr val="FF0000"/>
                </a:solidFill>
                <a:latin typeface="Helvetica Light"/>
                <a:cs typeface="Helvetica Light"/>
              </a:rPr>
              <a:t>smaller.</a:t>
            </a:r>
            <a:endParaRPr lang="en-US" sz="2400" dirty="0">
              <a:solidFill>
                <a:srgbClr val="FF0000"/>
              </a:solidFill>
              <a:latin typeface="Helvetica Light"/>
              <a:cs typeface="Helvetica Light"/>
            </a:endParaRPr>
          </a:p>
          <a:p>
            <a:pPr>
              <a:spcBef>
                <a:spcPts val="0"/>
              </a:spcBef>
              <a:spcAft>
                <a:spcPts val="1200"/>
              </a:spcAft>
            </a:pPr>
            <a:endParaRPr lang="en-US" sz="2400" dirty="0">
              <a:solidFill>
                <a:srgbClr val="FF0000"/>
              </a:solidFill>
              <a:latin typeface="Helvetica Light"/>
              <a:cs typeface="Helvetica Light"/>
            </a:endParaRP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6041407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200" y="1116936"/>
            <a:ext cx="8229600" cy="41789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Visualizing the Phases of the Moon</a:t>
            </a: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graphicFrame>
        <p:nvGraphicFramePr>
          <p:cNvPr id="9" name="Table 8"/>
          <p:cNvGraphicFramePr>
            <a:graphicFrameLocks noGrp="1"/>
          </p:cNvGraphicFramePr>
          <p:nvPr>
            <p:extLst>
              <p:ext uri="{D42A27DB-BD31-4B8C-83A1-F6EECF244321}">
                <p14:modId xmlns:p14="http://schemas.microsoft.com/office/powerpoint/2010/main" val="1748425491"/>
              </p:ext>
            </p:extLst>
          </p:nvPr>
        </p:nvGraphicFramePr>
        <p:xfrm>
          <a:off x="582138" y="1599125"/>
          <a:ext cx="8067126" cy="2873454"/>
        </p:xfrm>
        <a:graphic>
          <a:graphicData uri="http://schemas.openxmlformats.org/drawingml/2006/table">
            <a:tbl>
              <a:tblPr firstRow="1" bandRow="1">
                <a:tableStyleId>{5C22544A-7EE6-4342-B048-85BDC9FD1C3A}</a:tableStyleId>
              </a:tblPr>
              <a:tblGrid>
                <a:gridCol w="8067126"/>
              </a:tblGrid>
              <a:tr h="231281">
                <a:tc>
                  <a:txBody>
                    <a:bodyPr/>
                    <a:lstStyle/>
                    <a:p>
                      <a:pPr>
                        <a:spcAft>
                          <a:spcPts val="1200"/>
                        </a:spcAft>
                      </a:pPr>
                      <a:r>
                        <a:rPr lang="en-US" b="0" i="1" dirty="0" smtClean="0">
                          <a:solidFill>
                            <a:schemeClr val="tx1"/>
                          </a:solidFill>
                          <a:latin typeface="Helvetica"/>
                          <a:cs typeface="Helvetica"/>
                        </a:rPr>
                        <a:t>Concepts In Motion</a:t>
                      </a:r>
                      <a:endParaRPr lang="en-US" b="0" i="1" dirty="0">
                        <a:solidFill>
                          <a:schemeClr val="tx1"/>
                        </a:solidFill>
                        <a:latin typeface="Helvetica"/>
                        <a:cs typeface="Helvetica"/>
                      </a:endParaRPr>
                    </a:p>
                  </a:txBody>
                  <a:tcPr marL="457200">
                    <a:lnB w="6350" cap="flat" cmpd="sng" algn="ctr">
                      <a:solidFill>
                        <a:prstClr val="white">
                          <a:lumMod val="65000"/>
                        </a:prstClr>
                      </a:solidFill>
                      <a:prstDash val="solid"/>
                      <a:round/>
                      <a:headEnd type="none" w="med" len="med"/>
                      <a:tailEnd type="none" w="med" len="med"/>
                    </a:lnB>
                    <a:solidFill>
                      <a:schemeClr val="bg1"/>
                    </a:solidFill>
                  </a:tcPr>
                </a:tc>
              </a:tr>
              <a:tr h="2507694">
                <a:tc>
                  <a:txBody>
                    <a:bodyPr/>
                    <a:lstStyle/>
                    <a:p>
                      <a:endParaRPr lang="en-US" sz="1200" dirty="0" smtClean="0"/>
                    </a:p>
                    <a:p>
                      <a:endParaRPr lang="en-US" sz="1200" b="0" i="0" dirty="0" smtClean="0">
                        <a:latin typeface="Helvetica Light"/>
                        <a:cs typeface="Helvetica Light"/>
                      </a:endParaRPr>
                    </a:p>
                    <a:p>
                      <a:endParaRPr lang="en-US" sz="1200" dirty="0" smtClean="0"/>
                    </a:p>
                    <a:p>
                      <a:pPr algn="ctr"/>
                      <a:r>
                        <a:rPr lang="en-US" sz="2000" b="1" i="0" dirty="0" smtClean="0">
                          <a:latin typeface="Helvetica"/>
                          <a:cs typeface="Helvetica"/>
                        </a:rPr>
                        <a:t>FPO</a:t>
                      </a:r>
                    </a:p>
                    <a:p>
                      <a:endParaRPr lang="en-US" sz="1200" dirty="0" smtClean="0"/>
                    </a:p>
                    <a:p>
                      <a:pPr algn="ctr"/>
                      <a:r>
                        <a:rPr lang="en-US" sz="1200" b="0" i="0" dirty="0" smtClean="0">
                          <a:latin typeface="Helvetica Light"/>
                          <a:cs typeface="Helvetica Light"/>
                        </a:rPr>
                        <a:t>Add link to Animation from p. 779 here.</a:t>
                      </a:r>
                      <a:endParaRPr lang="en-US" sz="1200" b="0" i="0" dirty="0">
                        <a:latin typeface="Helvetica Light"/>
                        <a:cs typeface="Helvetica Ligh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r>
            </a:tbl>
          </a:graphicData>
        </a:graphic>
      </p:graphicFrame>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338" y="1527536"/>
            <a:ext cx="533400" cy="431800"/>
          </a:xfrm>
          <a:prstGeom prst="rect">
            <a:avLst/>
          </a:prstGeom>
        </p:spPr>
      </p:pic>
      <p:sp>
        <p:nvSpPr>
          <p:cNvPr id="12"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Sun-Earth-Moon System</a:t>
            </a:r>
            <a:endParaRPr lang="en-US" sz="1200" dirty="0">
              <a:solidFill>
                <a:schemeClr val="tx1">
                  <a:lumMod val="65000"/>
                  <a:lumOff val="35000"/>
                </a:schemeClr>
              </a:solidFill>
              <a:latin typeface="Helvetica Light"/>
              <a:cs typeface="Helvetica Light"/>
            </a:endParaRPr>
          </a:p>
        </p:txBody>
      </p:sp>
      <p:pic>
        <p:nvPicPr>
          <p:cNvPr id="13" name="Picture 12"/>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2401666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Sun-Earth-Moon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Phases of the Moon</a:t>
            </a:r>
          </a:p>
          <a:p>
            <a:pPr marL="0" indent="0">
              <a:spcBef>
                <a:spcPts val="0"/>
              </a:spcBef>
              <a:spcAft>
                <a:spcPts val="600"/>
              </a:spcAft>
              <a:buNone/>
            </a:pPr>
            <a:r>
              <a:rPr lang="en-US" sz="2200" b="1" dirty="0">
                <a:solidFill>
                  <a:srgbClr val="FF0000"/>
                </a:solidFill>
                <a:latin typeface="Helvetica"/>
                <a:cs typeface="Helvetica"/>
              </a:rPr>
              <a:t>Synchronous rotation</a:t>
            </a:r>
          </a:p>
          <a:p>
            <a:pPr>
              <a:spcBef>
                <a:spcPts val="0"/>
              </a:spcBef>
              <a:spcAft>
                <a:spcPts val="1200"/>
              </a:spcAft>
            </a:pPr>
            <a:r>
              <a:rPr lang="en-US" sz="1800" dirty="0">
                <a:latin typeface="Helvetica Light"/>
                <a:cs typeface="Helvetica Light"/>
              </a:rPr>
              <a:t>The state at which the Moon’s orbital and rotational periods are equal is called </a:t>
            </a:r>
            <a:r>
              <a:rPr lang="en-US" sz="1800" b="1" dirty="0">
                <a:latin typeface="Helvetica Light"/>
                <a:cs typeface="Helvetica Light"/>
              </a:rPr>
              <a:t>synchronous rotation</a:t>
            </a:r>
            <a:r>
              <a:rPr lang="en-US" sz="1800" dirty="0" smtClean="0">
                <a:latin typeface="Helvetica Light"/>
                <a:cs typeface="Helvetica Light"/>
              </a:rPr>
              <a:t>.</a:t>
            </a:r>
          </a:p>
          <a:p>
            <a:pPr>
              <a:spcBef>
                <a:spcPts val="0"/>
              </a:spcBef>
              <a:spcAft>
                <a:spcPts val="1200"/>
              </a:spcAft>
            </a:pPr>
            <a:r>
              <a:rPr lang="en-US" sz="2400" dirty="0">
                <a:solidFill>
                  <a:srgbClr val="FF0000"/>
                </a:solidFill>
              </a:rPr>
              <a:t>As the Moon orbits Earth, the same side faces Earth </a:t>
            </a:r>
            <a:br>
              <a:rPr lang="en-US" sz="2400" dirty="0">
                <a:solidFill>
                  <a:srgbClr val="FF0000"/>
                </a:solidFill>
              </a:rPr>
            </a:br>
            <a:r>
              <a:rPr lang="en-US" sz="2400" dirty="0">
                <a:solidFill>
                  <a:srgbClr val="FF0000"/>
                </a:solidFill>
              </a:rPr>
              <a:t>at all times because the Moon spins exactly once each time it goes around Earth.</a:t>
            </a:r>
          </a:p>
          <a:p>
            <a:pPr>
              <a:spcBef>
                <a:spcPts val="0"/>
              </a:spcBef>
              <a:spcAft>
                <a:spcPts val="1200"/>
              </a:spcAft>
            </a:pPr>
            <a:endParaRPr lang="en-US" sz="1800" dirty="0">
              <a:latin typeface="Helvetica Light"/>
              <a:cs typeface="Helvetica Light"/>
            </a:endParaRP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469653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Sun-Earth-Moon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Lunar Motions</a:t>
            </a:r>
          </a:p>
          <a:p>
            <a:pPr>
              <a:spcBef>
                <a:spcPts val="0"/>
              </a:spcBef>
              <a:spcAft>
                <a:spcPts val="1200"/>
              </a:spcAft>
            </a:pPr>
            <a:r>
              <a:rPr lang="en-US" sz="1800" dirty="0">
                <a:latin typeface="Helvetica Light"/>
                <a:cs typeface="Helvetica Light"/>
              </a:rPr>
              <a:t>The length of time it takes for the Moon to go through a complete cycle of phases is called a lunar month.</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2031411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Sun-Earth-Moon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Lunar Motions</a:t>
            </a:r>
          </a:p>
          <a:p>
            <a:pPr>
              <a:spcBef>
                <a:spcPts val="0"/>
              </a:spcBef>
              <a:spcAft>
                <a:spcPts val="1200"/>
              </a:spcAft>
            </a:pPr>
            <a:r>
              <a:rPr lang="en-US" sz="1800" dirty="0">
                <a:latin typeface="Helvetica Light"/>
                <a:cs typeface="Helvetica Light"/>
              </a:rPr>
              <a:t>The length of a lunar month is about 29.5 days, which is longer than the 3 days it takes for one revolution, or orbit, around Earth.</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772" y="2181562"/>
            <a:ext cx="5241348" cy="4670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0477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Sun-Earth-Moon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Lunar Motions</a:t>
            </a:r>
          </a:p>
          <a:p>
            <a:pPr>
              <a:spcBef>
                <a:spcPts val="0"/>
              </a:spcBef>
              <a:spcAft>
                <a:spcPts val="1200"/>
              </a:spcAft>
            </a:pPr>
            <a:r>
              <a:rPr lang="en-US" sz="1800" dirty="0">
                <a:latin typeface="Helvetica Light"/>
                <a:cs typeface="Helvetica Light"/>
              </a:rPr>
              <a:t>The Moon rotates as it revolves, keeping the same side facing Earth.</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3334" y="2051997"/>
            <a:ext cx="6912536" cy="4628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6323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Tools of Astronomy</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Radiation</a:t>
            </a:r>
          </a:p>
          <a:p>
            <a:pPr marL="0" indent="0">
              <a:spcBef>
                <a:spcPts val="0"/>
              </a:spcBef>
              <a:spcAft>
                <a:spcPts val="600"/>
              </a:spcAft>
              <a:buNone/>
            </a:pPr>
            <a:r>
              <a:rPr lang="en-US" sz="2200" b="1" dirty="0">
                <a:latin typeface="Helvetica"/>
                <a:cs typeface="Helvetica"/>
              </a:rPr>
              <a:t>Wavelength and </a:t>
            </a:r>
            <a:r>
              <a:rPr lang="en-US" sz="2200" b="1" dirty="0" smtClean="0">
                <a:latin typeface="Helvetica"/>
                <a:cs typeface="Helvetica"/>
              </a:rPr>
              <a:t>frequency</a:t>
            </a:r>
            <a:endParaRPr lang="en-US" sz="2200" b="1" dirty="0">
              <a:latin typeface="Helvetica"/>
              <a:cs typeface="Helvetica"/>
            </a:endParaRPr>
          </a:p>
          <a:p>
            <a:pPr>
              <a:spcBef>
                <a:spcPts val="0"/>
              </a:spcBef>
              <a:spcAft>
                <a:spcPts val="1200"/>
              </a:spcAft>
            </a:pPr>
            <a:r>
              <a:rPr lang="en-US" sz="1800" dirty="0">
                <a:latin typeface="Helvetica Light"/>
                <a:cs typeface="Helvetica Light"/>
              </a:rPr>
              <a:t>Electromagnetic radiation is classified by wavelength, the distance between peaks on a wave, and frequency, the number of waves or oscillations that pass a given point per second.</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8093939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Sun-Earth-Moon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Lunar Motions</a:t>
            </a:r>
          </a:p>
          <a:p>
            <a:pPr marL="0" indent="0">
              <a:spcBef>
                <a:spcPts val="0"/>
              </a:spcBef>
              <a:spcAft>
                <a:spcPts val="600"/>
              </a:spcAft>
              <a:buNone/>
            </a:pPr>
            <a:r>
              <a:rPr lang="en-US" sz="2200" b="1" dirty="0" smtClean="0">
                <a:latin typeface="Helvetica"/>
                <a:cs typeface="Helvetica"/>
              </a:rPr>
              <a:t>Tides</a:t>
            </a:r>
          </a:p>
          <a:p>
            <a:pPr>
              <a:spcBef>
                <a:spcPts val="0"/>
              </a:spcBef>
              <a:spcAft>
                <a:spcPts val="1200"/>
              </a:spcAft>
            </a:pPr>
            <a:r>
              <a:rPr lang="en-US" sz="1800" dirty="0" smtClean="0">
                <a:latin typeface="Helvetica Light"/>
                <a:cs typeface="Helvetica Light"/>
              </a:rPr>
              <a:t>The </a:t>
            </a:r>
            <a:r>
              <a:rPr lang="en-US" sz="1800" dirty="0">
                <a:latin typeface="Helvetica Light"/>
                <a:cs typeface="Helvetica Light"/>
              </a:rPr>
              <a:t>Moon’s gravity pulls on Earth along an imaginary line connecting Earth and the Moon, and this creates bulges of ocean water on both the near and far sides of Earth.</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1010177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Sun-Earth-Moon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35165" y="1133343"/>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pPr>
            <a:r>
              <a:rPr lang="en-US" sz="2200" b="1" dirty="0" smtClean="0">
                <a:solidFill>
                  <a:srgbClr val="FF0000"/>
                </a:solidFill>
                <a:latin typeface="Helvetica"/>
                <a:cs typeface="Helvetica"/>
              </a:rPr>
              <a:t>Special Tides (Draw)</a:t>
            </a:r>
            <a:endParaRPr lang="en-US" sz="2200" b="1" dirty="0">
              <a:solidFill>
                <a:srgbClr val="FF0000"/>
              </a:solidFill>
              <a:latin typeface="Helvetica"/>
              <a:cs typeface="Helvetica"/>
            </a:endParaRP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7" name="Picture 12" descr="http://csep10.phys.utk.edu/astr161/lect/time/spring-neap.jpg"/>
          <p:cNvPicPr>
            <a:picLocks noChangeAspect="1" noChangeArrowheads="1"/>
          </p:cNvPicPr>
          <p:nvPr/>
        </p:nvPicPr>
        <p:blipFill>
          <a:blip r:embed="rId4" cstate="print"/>
          <a:srcRect/>
          <a:stretch>
            <a:fillRect/>
          </a:stretch>
        </p:blipFill>
        <p:spPr bwMode="auto">
          <a:xfrm>
            <a:off x="3747686" y="1285875"/>
            <a:ext cx="4162425" cy="3105150"/>
          </a:xfrm>
          <a:prstGeom prst="rect">
            <a:avLst/>
          </a:prstGeom>
          <a:noFill/>
        </p:spPr>
      </p:pic>
      <p:sp>
        <p:nvSpPr>
          <p:cNvPr id="2" name="Rectangle 1"/>
          <p:cNvSpPr/>
          <p:nvPr/>
        </p:nvSpPr>
        <p:spPr>
          <a:xfrm>
            <a:off x="457200" y="4571078"/>
            <a:ext cx="7452911" cy="1077218"/>
          </a:xfrm>
          <a:prstGeom prst="rect">
            <a:avLst/>
          </a:prstGeom>
        </p:spPr>
        <p:txBody>
          <a:bodyPr wrap="square">
            <a:spAutoFit/>
          </a:bodyPr>
          <a:lstStyle/>
          <a:p>
            <a:r>
              <a:rPr lang="en-US" sz="3200" dirty="0">
                <a:solidFill>
                  <a:srgbClr val="FF0000"/>
                </a:solidFill>
              </a:rPr>
              <a:t>Neap tides are smaller and Spring tides are </a:t>
            </a:r>
            <a:r>
              <a:rPr lang="en-US" sz="3200" dirty="0" smtClean="0">
                <a:solidFill>
                  <a:srgbClr val="FF0000"/>
                </a:solidFill>
              </a:rPr>
              <a:t>larger than average.</a:t>
            </a:r>
            <a:endParaRPr lang="en-US" sz="3200" dirty="0">
              <a:solidFill>
                <a:srgbClr val="FF0000"/>
              </a:solidFill>
            </a:endParaRPr>
          </a:p>
        </p:txBody>
      </p:sp>
    </p:spTree>
    <p:extLst>
      <p:ext uri="{BB962C8B-B14F-4D97-AF65-F5344CB8AC3E}">
        <p14:creationId xmlns:p14="http://schemas.microsoft.com/office/powerpoint/2010/main" val="28721482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Sun-Earth-Moon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Solar Eclipses</a:t>
            </a:r>
          </a:p>
          <a:p>
            <a:pPr>
              <a:spcBef>
                <a:spcPts val="0"/>
              </a:spcBef>
              <a:spcAft>
                <a:spcPts val="1200"/>
              </a:spcAft>
            </a:pPr>
            <a:r>
              <a:rPr lang="en-US" sz="1800" dirty="0">
                <a:latin typeface="Helvetica Light"/>
                <a:cs typeface="Helvetica Light"/>
              </a:rPr>
              <a:t>A </a:t>
            </a:r>
            <a:r>
              <a:rPr lang="en-US" sz="1800" b="1" dirty="0">
                <a:latin typeface="Helvetica Light"/>
                <a:cs typeface="Helvetica Light"/>
              </a:rPr>
              <a:t>solar eclipse </a:t>
            </a:r>
            <a:r>
              <a:rPr lang="en-US" sz="1800" dirty="0">
                <a:latin typeface="Helvetica Light"/>
                <a:cs typeface="Helvetica Light"/>
              </a:rPr>
              <a:t>occurs when the Moon passes directly between the Sun and Earth and blocks the Sun from view. </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741656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Sun-Earth-Moon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solidFill>
                  <a:srgbClr val="FF0000"/>
                </a:solidFill>
                <a:latin typeface="Helvetica"/>
                <a:cs typeface="Helvetica"/>
              </a:rPr>
              <a:t>Solar Eclipses</a:t>
            </a:r>
          </a:p>
          <a:p>
            <a:pPr marL="0" indent="0">
              <a:spcBef>
                <a:spcPts val="0"/>
              </a:spcBef>
              <a:spcAft>
                <a:spcPts val="600"/>
              </a:spcAft>
              <a:buNone/>
            </a:pPr>
            <a:r>
              <a:rPr lang="en-US" sz="2200" b="1" dirty="0">
                <a:latin typeface="Helvetica"/>
                <a:cs typeface="Helvetica"/>
              </a:rPr>
              <a:t>How solar eclipses </a:t>
            </a:r>
            <a:r>
              <a:rPr lang="en-US" sz="2200" b="1" dirty="0" smtClean="0">
                <a:latin typeface="Helvetica"/>
                <a:cs typeface="Helvetica"/>
              </a:rPr>
              <a:t>occur</a:t>
            </a:r>
            <a:endParaRPr lang="en-US" sz="2200" b="1" dirty="0">
              <a:latin typeface="Helvetica"/>
              <a:cs typeface="Helvetica"/>
            </a:endParaRPr>
          </a:p>
          <a:p>
            <a:pPr>
              <a:spcBef>
                <a:spcPts val="0"/>
              </a:spcBef>
              <a:spcAft>
                <a:spcPts val="1200"/>
              </a:spcAft>
            </a:pPr>
            <a:r>
              <a:rPr lang="en-US" sz="1800" dirty="0">
                <a:latin typeface="Helvetica Light"/>
                <a:cs typeface="Helvetica Light"/>
              </a:rPr>
              <a:t>During a solar eclipse, the Moon passes between Earth and the Sun. Those on Earth within the darkest part of the Moon’s shadow (umbra) see a total eclipse. Those within the lighter part, or penumbral shadow, see only a partial eclipse</a:t>
            </a:r>
            <a:r>
              <a:rPr lang="en-US" sz="1800" dirty="0" smtClean="0">
                <a:latin typeface="Helvetica Light"/>
                <a:cs typeface="Helvetica Light"/>
              </a:rPr>
              <a:t>.</a:t>
            </a:r>
          </a:p>
          <a:p>
            <a:pPr>
              <a:spcBef>
                <a:spcPts val="0"/>
              </a:spcBef>
              <a:spcAft>
                <a:spcPts val="1200"/>
              </a:spcAft>
            </a:pPr>
            <a:r>
              <a:rPr lang="en-US" sz="1800" dirty="0" smtClean="0">
                <a:solidFill>
                  <a:srgbClr val="FF0000"/>
                </a:solidFill>
                <a:latin typeface="Helvetica Light"/>
                <a:cs typeface="Helvetica Light"/>
              </a:rPr>
              <a:t>Draw: </a:t>
            </a:r>
            <a:endParaRPr lang="en-US" sz="1800" dirty="0">
              <a:solidFill>
                <a:srgbClr val="FF0000"/>
              </a:solidFill>
              <a:latin typeface="Helvetica Light"/>
              <a:cs typeface="Helvetica Light"/>
            </a:endParaRP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02" y="3694462"/>
            <a:ext cx="9044848" cy="2676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5999" y="3267546"/>
            <a:ext cx="5392757" cy="369332"/>
          </a:xfrm>
          <a:prstGeom prst="rect">
            <a:avLst/>
          </a:prstGeom>
        </p:spPr>
        <p:txBody>
          <a:bodyPr wrap="square">
            <a:spAutoFit/>
          </a:bodyPr>
          <a:lstStyle/>
          <a:p>
            <a:r>
              <a:rPr lang="en-US" dirty="0">
                <a:hlinkClick r:id="rId5"/>
              </a:rPr>
              <a:t>https://</a:t>
            </a:r>
            <a:r>
              <a:rPr lang="en-US" dirty="0" smtClean="0">
                <a:hlinkClick r:id="rId5"/>
              </a:rPr>
              <a:t>www.youtube.com/watch?v=Qog18tiNnqg</a:t>
            </a:r>
            <a:r>
              <a:rPr lang="en-US" dirty="0" smtClean="0"/>
              <a:t> </a:t>
            </a:r>
            <a:endParaRPr lang="en-US" dirty="0"/>
          </a:p>
        </p:txBody>
      </p:sp>
    </p:spTree>
    <p:extLst>
      <p:ext uri="{BB962C8B-B14F-4D97-AF65-F5344CB8AC3E}">
        <p14:creationId xmlns:p14="http://schemas.microsoft.com/office/powerpoint/2010/main" val="145706326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200" y="1116936"/>
            <a:ext cx="8229600" cy="41789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Eclipse </a:t>
            </a: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graphicFrame>
        <p:nvGraphicFramePr>
          <p:cNvPr id="9" name="Table 8"/>
          <p:cNvGraphicFramePr>
            <a:graphicFrameLocks noGrp="1"/>
          </p:cNvGraphicFramePr>
          <p:nvPr>
            <p:extLst>
              <p:ext uri="{D42A27DB-BD31-4B8C-83A1-F6EECF244321}">
                <p14:modId xmlns:p14="http://schemas.microsoft.com/office/powerpoint/2010/main" val="2066837271"/>
              </p:ext>
            </p:extLst>
          </p:nvPr>
        </p:nvGraphicFramePr>
        <p:xfrm>
          <a:off x="582138" y="1599125"/>
          <a:ext cx="8067126" cy="2873454"/>
        </p:xfrm>
        <a:graphic>
          <a:graphicData uri="http://schemas.openxmlformats.org/drawingml/2006/table">
            <a:tbl>
              <a:tblPr firstRow="1" bandRow="1">
                <a:tableStyleId>{5C22544A-7EE6-4342-B048-85BDC9FD1C3A}</a:tableStyleId>
              </a:tblPr>
              <a:tblGrid>
                <a:gridCol w="8067126"/>
              </a:tblGrid>
              <a:tr h="231281">
                <a:tc>
                  <a:txBody>
                    <a:bodyPr/>
                    <a:lstStyle/>
                    <a:p>
                      <a:pPr>
                        <a:spcAft>
                          <a:spcPts val="1200"/>
                        </a:spcAft>
                      </a:pPr>
                      <a:r>
                        <a:rPr lang="en-US" b="0" i="1" dirty="0" smtClean="0">
                          <a:solidFill>
                            <a:schemeClr val="tx1"/>
                          </a:solidFill>
                          <a:latin typeface="Helvetica"/>
                          <a:cs typeface="Helvetica"/>
                        </a:rPr>
                        <a:t>Concepts In Motion</a:t>
                      </a:r>
                      <a:endParaRPr lang="en-US" b="0" i="1" dirty="0">
                        <a:solidFill>
                          <a:schemeClr val="tx1"/>
                        </a:solidFill>
                        <a:latin typeface="Helvetica"/>
                        <a:cs typeface="Helvetica"/>
                      </a:endParaRPr>
                    </a:p>
                  </a:txBody>
                  <a:tcPr marL="457200">
                    <a:lnB w="6350" cap="flat" cmpd="sng" algn="ctr">
                      <a:solidFill>
                        <a:prstClr val="white">
                          <a:lumMod val="65000"/>
                        </a:prstClr>
                      </a:solidFill>
                      <a:prstDash val="solid"/>
                      <a:round/>
                      <a:headEnd type="none" w="med" len="med"/>
                      <a:tailEnd type="none" w="med" len="med"/>
                    </a:lnB>
                    <a:solidFill>
                      <a:schemeClr val="bg1"/>
                    </a:solidFill>
                  </a:tcPr>
                </a:tc>
              </a:tr>
              <a:tr h="2507694">
                <a:tc>
                  <a:txBody>
                    <a:bodyPr/>
                    <a:lstStyle/>
                    <a:p>
                      <a:endParaRPr lang="en-US" sz="1200" dirty="0" smtClean="0"/>
                    </a:p>
                    <a:p>
                      <a:endParaRPr lang="en-US" sz="1200" b="0" i="0" dirty="0" smtClean="0">
                        <a:latin typeface="Helvetica Light"/>
                        <a:cs typeface="Helvetica Light"/>
                      </a:endParaRPr>
                    </a:p>
                    <a:p>
                      <a:endParaRPr lang="en-US" sz="1200" dirty="0" smtClean="0"/>
                    </a:p>
                    <a:p>
                      <a:pPr algn="ctr"/>
                      <a:r>
                        <a:rPr lang="en-US" sz="2000" b="1" i="0" dirty="0" smtClean="0">
                          <a:latin typeface="Helvetica"/>
                          <a:cs typeface="Helvetica"/>
                        </a:rPr>
                        <a:t>FPO</a:t>
                      </a:r>
                    </a:p>
                    <a:p>
                      <a:endParaRPr lang="en-US" sz="1200" dirty="0" smtClean="0"/>
                    </a:p>
                    <a:p>
                      <a:pPr algn="ctr"/>
                      <a:r>
                        <a:rPr lang="en-US" sz="1200" b="0" i="0" dirty="0" smtClean="0">
                          <a:latin typeface="Helvetica Light"/>
                          <a:cs typeface="Helvetica Light"/>
                        </a:rPr>
                        <a:t>Add link to Animation from p. 782 here.</a:t>
                      </a:r>
                      <a:endParaRPr lang="en-US" sz="1200" b="0" i="0" dirty="0">
                        <a:latin typeface="Helvetica Light"/>
                        <a:cs typeface="Helvetica Ligh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r>
            </a:tbl>
          </a:graphicData>
        </a:graphic>
      </p:graphicFrame>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338" y="1527536"/>
            <a:ext cx="533400" cy="431800"/>
          </a:xfrm>
          <a:prstGeom prst="rect">
            <a:avLst/>
          </a:prstGeom>
        </p:spPr>
      </p:pic>
      <p:sp>
        <p:nvSpPr>
          <p:cNvPr id="12"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Sun-Earth-Moon System</a:t>
            </a:r>
            <a:endParaRPr lang="en-US" sz="1200" dirty="0">
              <a:solidFill>
                <a:schemeClr val="tx1">
                  <a:lumMod val="65000"/>
                  <a:lumOff val="35000"/>
                </a:schemeClr>
              </a:solidFill>
              <a:latin typeface="Helvetica Light"/>
              <a:cs typeface="Helvetica Light"/>
            </a:endParaRPr>
          </a:p>
        </p:txBody>
      </p:sp>
      <p:pic>
        <p:nvPicPr>
          <p:cNvPr id="13" name="Picture 12"/>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8457270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Sun-Earth-Moon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Solar Eclipses</a:t>
            </a:r>
          </a:p>
          <a:p>
            <a:pPr marL="0" indent="0">
              <a:spcBef>
                <a:spcPts val="0"/>
              </a:spcBef>
              <a:spcAft>
                <a:spcPts val="600"/>
              </a:spcAft>
              <a:buNone/>
            </a:pPr>
            <a:r>
              <a:rPr lang="en-US" sz="2200" b="1" dirty="0">
                <a:latin typeface="Helvetica"/>
                <a:cs typeface="Helvetica"/>
              </a:rPr>
              <a:t>How solar eclipses </a:t>
            </a:r>
            <a:r>
              <a:rPr lang="en-US" sz="2200" b="1" dirty="0" smtClean="0">
                <a:latin typeface="Helvetica"/>
                <a:cs typeface="Helvetica"/>
              </a:rPr>
              <a:t>occur</a:t>
            </a:r>
            <a:endParaRPr lang="en-US" sz="2200" b="1" dirty="0">
              <a:latin typeface="Helvetica"/>
              <a:cs typeface="Helvetica"/>
            </a:endParaRPr>
          </a:p>
          <a:p>
            <a:pPr>
              <a:spcBef>
                <a:spcPts val="0"/>
              </a:spcBef>
              <a:spcAft>
                <a:spcPts val="1200"/>
              </a:spcAft>
            </a:pPr>
            <a:r>
              <a:rPr lang="en-US" sz="1800" dirty="0">
                <a:latin typeface="Helvetica Light"/>
                <a:cs typeface="Helvetica Light"/>
              </a:rPr>
              <a:t>Solar eclipses can take place only when </a:t>
            </a:r>
            <a:r>
              <a:rPr lang="en-US" sz="1800" dirty="0" smtClean="0">
                <a:latin typeface="Helvetica Light"/>
                <a:cs typeface="Helvetica Light"/>
              </a:rPr>
              <a:t>the Earth</a:t>
            </a:r>
            <a:r>
              <a:rPr lang="en-US" sz="1800" dirty="0">
                <a:latin typeface="Helvetica Light"/>
                <a:cs typeface="Helvetica Light"/>
              </a:rPr>
              <a:t>, the Moon, and the Sun are perfectly aligned.</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7001323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Sun-Earth-Moon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Solar Eclipses</a:t>
            </a:r>
          </a:p>
          <a:p>
            <a:pPr marL="0" indent="0">
              <a:spcBef>
                <a:spcPts val="0"/>
              </a:spcBef>
              <a:spcAft>
                <a:spcPts val="600"/>
              </a:spcAft>
              <a:buNone/>
            </a:pPr>
            <a:r>
              <a:rPr lang="en-US" sz="2200" b="1" dirty="0">
                <a:latin typeface="Helvetica"/>
                <a:cs typeface="Helvetica"/>
              </a:rPr>
              <a:t>How solar eclipses </a:t>
            </a:r>
            <a:r>
              <a:rPr lang="en-US" sz="2200" b="1" dirty="0" smtClean="0">
                <a:latin typeface="Helvetica"/>
                <a:cs typeface="Helvetica"/>
              </a:rPr>
              <a:t>occur</a:t>
            </a:r>
            <a:endParaRPr lang="en-US" sz="2200" b="1" dirty="0">
              <a:latin typeface="Helvetica"/>
              <a:cs typeface="Helvetica"/>
            </a:endParaRPr>
          </a:p>
          <a:p>
            <a:pPr>
              <a:spcBef>
                <a:spcPts val="0"/>
              </a:spcBef>
              <a:spcAft>
                <a:spcPts val="1200"/>
              </a:spcAft>
            </a:pPr>
            <a:r>
              <a:rPr lang="en-US" sz="1800" dirty="0">
                <a:latin typeface="Helvetica Light"/>
                <a:cs typeface="Helvetica Light"/>
              </a:rPr>
              <a:t>Solar eclipses can happen only when the Moon’s orbital plane and ecliptic plane intersect along the Sun-Earth line, shown on the right. In the left diagram, this does not happen, and the Moon’s shadow misses Earth. </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8567" y="3568699"/>
            <a:ext cx="4765173" cy="1909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172396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Sun-Earth-Moon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Solar Eclipses</a:t>
            </a:r>
          </a:p>
          <a:p>
            <a:pPr marL="0" indent="0">
              <a:spcBef>
                <a:spcPts val="0"/>
              </a:spcBef>
              <a:spcAft>
                <a:spcPts val="600"/>
              </a:spcAft>
              <a:buNone/>
            </a:pPr>
            <a:r>
              <a:rPr lang="en-US" sz="2200" b="1" dirty="0">
                <a:latin typeface="Helvetica"/>
                <a:cs typeface="Helvetica"/>
              </a:rPr>
              <a:t>How solar eclipses </a:t>
            </a:r>
            <a:r>
              <a:rPr lang="en-US" sz="2200" b="1" dirty="0" smtClean="0">
                <a:latin typeface="Helvetica"/>
                <a:cs typeface="Helvetica"/>
              </a:rPr>
              <a:t>occur</a:t>
            </a:r>
            <a:endParaRPr lang="en-US" sz="2200" b="1" dirty="0">
              <a:latin typeface="Helvetica"/>
              <a:cs typeface="Helvetica"/>
            </a:endParaRPr>
          </a:p>
          <a:p>
            <a:pPr>
              <a:spcBef>
                <a:spcPts val="0"/>
              </a:spcBef>
              <a:spcAft>
                <a:spcPts val="1200"/>
              </a:spcAft>
            </a:pPr>
            <a:r>
              <a:rPr lang="en-US" sz="1800" dirty="0">
                <a:latin typeface="Helvetica Light"/>
                <a:cs typeface="Helvetica Light"/>
              </a:rPr>
              <a:t>The closest point in the Moon’s orbit to Earth is called </a:t>
            </a:r>
            <a:r>
              <a:rPr lang="en-US" sz="1800" b="1" dirty="0">
                <a:latin typeface="Helvetica Light"/>
                <a:cs typeface="Helvetica Light"/>
              </a:rPr>
              <a:t>perigee</a:t>
            </a:r>
            <a:r>
              <a:rPr lang="en-US" sz="1800" dirty="0">
                <a:latin typeface="Helvetica Light"/>
                <a:cs typeface="Helvetica Light"/>
              </a:rPr>
              <a:t>.</a:t>
            </a:r>
          </a:p>
          <a:p>
            <a:pPr>
              <a:spcBef>
                <a:spcPts val="0"/>
              </a:spcBef>
              <a:spcAft>
                <a:spcPts val="1200"/>
              </a:spcAft>
            </a:pPr>
            <a:r>
              <a:rPr lang="en-US" sz="1800" dirty="0">
                <a:latin typeface="Helvetica Light"/>
                <a:cs typeface="Helvetica Light"/>
              </a:rPr>
              <a:t>The farthest point is called </a:t>
            </a:r>
            <a:r>
              <a:rPr lang="en-US" sz="1800" b="1" dirty="0">
                <a:latin typeface="Helvetica Light"/>
                <a:cs typeface="Helvetica Light"/>
              </a:rPr>
              <a:t>apogee</a:t>
            </a:r>
            <a:r>
              <a:rPr lang="en-US" sz="1800" dirty="0">
                <a:latin typeface="Helvetica Light"/>
                <a:cs typeface="Helvetica Light"/>
              </a:rPr>
              <a:t>.</a:t>
            </a:r>
          </a:p>
          <a:p>
            <a:pPr>
              <a:spcBef>
                <a:spcPts val="0"/>
              </a:spcBef>
              <a:spcAft>
                <a:spcPts val="1200"/>
              </a:spcAft>
            </a:pPr>
            <a:r>
              <a:rPr lang="en-US" sz="1800" dirty="0">
                <a:latin typeface="Helvetica Light"/>
                <a:cs typeface="Helvetica Light"/>
              </a:rPr>
              <a:t>An annular eclipse takes place when the Moon is too far away for its </a:t>
            </a:r>
            <a:r>
              <a:rPr lang="en-US" sz="1800" dirty="0" err="1">
                <a:latin typeface="Helvetica Light"/>
                <a:cs typeface="Helvetica Light"/>
              </a:rPr>
              <a:t>umbral</a:t>
            </a:r>
            <a:r>
              <a:rPr lang="en-US" sz="1800" dirty="0">
                <a:latin typeface="Helvetica Light"/>
                <a:cs typeface="Helvetica Light"/>
              </a:rPr>
              <a:t> shadow to reach Earth.</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1020265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Sun-Earth-Moon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solidFill>
                  <a:srgbClr val="FF0000"/>
                </a:solidFill>
                <a:latin typeface="Helvetica"/>
                <a:cs typeface="Helvetica"/>
              </a:rPr>
              <a:t>Lunar Eclipses</a:t>
            </a:r>
          </a:p>
          <a:p>
            <a:pPr>
              <a:spcBef>
                <a:spcPts val="0"/>
              </a:spcBef>
              <a:spcAft>
                <a:spcPts val="1200"/>
              </a:spcAft>
            </a:pPr>
            <a:r>
              <a:rPr lang="en-US" sz="1800" dirty="0" smtClean="0">
                <a:latin typeface="Helvetica Light"/>
                <a:cs typeface="Helvetica Light"/>
              </a:rPr>
              <a:t>A </a:t>
            </a:r>
            <a:r>
              <a:rPr lang="en-US" sz="1800" b="1" dirty="0">
                <a:latin typeface="Helvetica Light"/>
                <a:cs typeface="Helvetica Light"/>
              </a:rPr>
              <a:t>lunar eclipse </a:t>
            </a:r>
            <a:r>
              <a:rPr lang="en-US" sz="1800" dirty="0">
                <a:latin typeface="Helvetica Light"/>
                <a:cs typeface="Helvetica Light"/>
              </a:rPr>
              <a:t>occurs when the Moon passes through Earth’s shadow.</a:t>
            </a:r>
          </a:p>
          <a:p>
            <a:pPr>
              <a:spcBef>
                <a:spcPts val="0"/>
              </a:spcBef>
              <a:spcAft>
                <a:spcPts val="1200"/>
              </a:spcAft>
            </a:pPr>
            <a:r>
              <a:rPr lang="en-US" sz="1800" dirty="0">
                <a:latin typeface="Helvetica Light"/>
                <a:cs typeface="Helvetica Light"/>
              </a:rPr>
              <a:t>A total lunar eclipse occurs when the entire Moon is within Earth’s umbra. This lasts for approximately two hours</a:t>
            </a:r>
            <a:r>
              <a:rPr lang="en-US" sz="1800" dirty="0" smtClean="0">
                <a:latin typeface="Helvetica Light"/>
                <a:cs typeface="Helvetica Light"/>
              </a:rPr>
              <a:t>.</a:t>
            </a:r>
          </a:p>
          <a:p>
            <a:pPr>
              <a:spcBef>
                <a:spcPts val="0"/>
              </a:spcBef>
              <a:spcAft>
                <a:spcPts val="1200"/>
              </a:spcAft>
            </a:pPr>
            <a:r>
              <a:rPr lang="en-US" sz="1800" dirty="0" smtClean="0">
                <a:solidFill>
                  <a:srgbClr val="FF0000"/>
                </a:solidFill>
                <a:latin typeface="Helvetica Light"/>
                <a:cs typeface="Helvetica Light"/>
              </a:rPr>
              <a:t>Draw:</a:t>
            </a:r>
            <a:endParaRPr lang="en-US" sz="1800" dirty="0">
              <a:solidFill>
                <a:srgbClr val="FF0000"/>
              </a:solidFill>
              <a:latin typeface="Helvetica Light"/>
              <a:cs typeface="Helvetica Light"/>
            </a:endParaRP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58" y="3370242"/>
            <a:ext cx="9172107" cy="28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781758" y="2736503"/>
            <a:ext cx="5216487" cy="369332"/>
          </a:xfrm>
          <a:prstGeom prst="rect">
            <a:avLst/>
          </a:prstGeom>
        </p:spPr>
        <p:txBody>
          <a:bodyPr wrap="square">
            <a:spAutoFit/>
          </a:bodyPr>
          <a:lstStyle/>
          <a:p>
            <a:r>
              <a:rPr lang="en-US" dirty="0">
                <a:hlinkClick r:id="rId5"/>
              </a:rPr>
              <a:t>https://www.youtube.com/watch?v=j1nVsCcKHwI</a:t>
            </a:r>
            <a:r>
              <a:rPr lang="en-US" dirty="0"/>
              <a:t> </a:t>
            </a:r>
          </a:p>
        </p:txBody>
      </p:sp>
    </p:spTree>
    <p:extLst>
      <p:ext uri="{BB962C8B-B14F-4D97-AF65-F5344CB8AC3E}">
        <p14:creationId xmlns:p14="http://schemas.microsoft.com/office/powerpoint/2010/main" val="8294421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Sun-Earth-Moon System</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Lunar Eclipses</a:t>
            </a:r>
          </a:p>
          <a:p>
            <a:pPr>
              <a:spcBef>
                <a:spcPts val="0"/>
              </a:spcBef>
              <a:spcAft>
                <a:spcPts val="1200"/>
              </a:spcAft>
            </a:pPr>
            <a:r>
              <a:rPr lang="en-US" sz="1800" dirty="0">
                <a:latin typeface="Helvetica Light"/>
                <a:cs typeface="Helvetica Light"/>
              </a:rPr>
              <a:t>Lunar eclipses do not occur every full moon because the Moon in its orbit usually passes above or below the Sun as seen from Earth.</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916686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Tools of Astronomy</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Radiation</a:t>
            </a:r>
          </a:p>
          <a:p>
            <a:pPr marL="0" indent="0">
              <a:spcBef>
                <a:spcPts val="0"/>
              </a:spcBef>
              <a:spcAft>
                <a:spcPts val="600"/>
              </a:spcAft>
              <a:buNone/>
            </a:pPr>
            <a:r>
              <a:rPr lang="en-US" sz="2200" b="1" dirty="0">
                <a:latin typeface="Helvetica"/>
                <a:cs typeface="Helvetica"/>
              </a:rPr>
              <a:t>Wavelength and </a:t>
            </a:r>
            <a:r>
              <a:rPr lang="en-US" sz="2200" b="1" dirty="0" smtClean="0">
                <a:latin typeface="Helvetica"/>
                <a:cs typeface="Helvetica"/>
              </a:rPr>
              <a:t>frequency</a:t>
            </a:r>
            <a:endParaRPr lang="en-US" sz="2200" b="1" dirty="0">
              <a:latin typeface="Helvetica"/>
              <a:cs typeface="Helvetica"/>
            </a:endParaRPr>
          </a:p>
          <a:p>
            <a:pPr>
              <a:spcBef>
                <a:spcPts val="0"/>
              </a:spcBef>
              <a:spcAft>
                <a:spcPts val="1200"/>
              </a:spcAft>
            </a:pPr>
            <a:r>
              <a:rPr lang="en-US" sz="1800" dirty="0">
                <a:latin typeface="Helvetica Light"/>
                <a:cs typeface="Helvetica Light"/>
              </a:rPr>
              <a:t>Frequency is related to wavelength by the mathematical relationship </a:t>
            </a:r>
            <a:r>
              <a:rPr lang="en-US" sz="1800" dirty="0" smtClean="0">
                <a:latin typeface="Helvetica Light"/>
                <a:cs typeface="Helvetica Light"/>
              </a:rPr>
              <a:t>     </a:t>
            </a:r>
            <a:r>
              <a:rPr lang="en-US" sz="1800" i="1" dirty="0" smtClean="0">
                <a:latin typeface="Helvetica Light"/>
                <a:cs typeface="Helvetica Light"/>
              </a:rPr>
              <a:t>c</a:t>
            </a:r>
            <a:r>
              <a:rPr lang="en-US" sz="1800" dirty="0" smtClean="0">
                <a:latin typeface="Helvetica Light"/>
                <a:cs typeface="Helvetica Light"/>
              </a:rPr>
              <a:t> </a:t>
            </a:r>
            <a:r>
              <a:rPr lang="en-US" sz="1800" dirty="0">
                <a:latin typeface="Helvetica Light"/>
                <a:cs typeface="Helvetica Light"/>
              </a:rPr>
              <a:t>= </a:t>
            </a:r>
            <a:r>
              <a:rPr lang="en-US" sz="1800" dirty="0" err="1">
                <a:latin typeface="Helvetica Light"/>
                <a:cs typeface="Helvetica Light"/>
              </a:rPr>
              <a:t>λ</a:t>
            </a:r>
            <a:r>
              <a:rPr lang="en-US" sz="1800" i="1" dirty="0" err="1">
                <a:latin typeface="Helvetica Light"/>
                <a:cs typeface="Helvetica Light"/>
              </a:rPr>
              <a:t>f</a:t>
            </a:r>
            <a:r>
              <a:rPr lang="en-US" sz="1800" dirty="0">
                <a:latin typeface="Helvetica Light"/>
                <a:cs typeface="Helvetica Light"/>
              </a:rPr>
              <a:t>, where </a:t>
            </a:r>
            <a:r>
              <a:rPr lang="en-US" sz="1800" i="1" dirty="0">
                <a:latin typeface="Helvetica Light"/>
                <a:cs typeface="Helvetica Light"/>
              </a:rPr>
              <a:t>c</a:t>
            </a:r>
            <a:r>
              <a:rPr lang="en-US" sz="1800" dirty="0">
                <a:latin typeface="Helvetica Light"/>
                <a:cs typeface="Helvetica Light"/>
              </a:rPr>
              <a:t> is the speed of light (3.0 × 10</a:t>
            </a:r>
            <a:r>
              <a:rPr lang="en-US" sz="1800" baseline="30000" dirty="0">
                <a:latin typeface="Helvetica Light"/>
                <a:cs typeface="Helvetica Light"/>
              </a:rPr>
              <a:t>8</a:t>
            </a:r>
            <a:r>
              <a:rPr lang="en-US" sz="1800" dirty="0">
                <a:latin typeface="Helvetica Light"/>
                <a:cs typeface="Helvetica Light"/>
              </a:rPr>
              <a:t> m/s), λ is the wavelength, and </a:t>
            </a:r>
            <a:r>
              <a:rPr lang="en-US" sz="1800" i="1" dirty="0">
                <a:latin typeface="Helvetica Light"/>
                <a:cs typeface="Helvetica Light"/>
              </a:rPr>
              <a:t>f</a:t>
            </a:r>
            <a:r>
              <a:rPr lang="en-US" sz="1800" dirty="0">
                <a:latin typeface="Helvetica Light"/>
                <a:cs typeface="Helvetica Light"/>
              </a:rPr>
              <a:t> is the frequency.</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5732362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2" name="Content Placeholder 2"/>
          <p:cNvSpPr>
            <a:spLocks noGrp="1"/>
          </p:cNvSpPr>
          <p:nvPr>
            <p:ph idx="1"/>
          </p:nvPr>
        </p:nvSpPr>
        <p:spPr>
          <a:xfrm>
            <a:off x="457200" y="1011027"/>
            <a:ext cx="8229600" cy="3513347"/>
          </a:xfrm>
        </p:spPr>
        <p:txBody>
          <a:bodyPr lIns="0" tIns="0" rIns="0" bIns="0">
            <a:normAutofit lnSpcReduction="10000"/>
          </a:bodyPr>
          <a:lstStyle/>
          <a:p>
            <a:pPr marL="0" indent="0">
              <a:spcAft>
                <a:spcPts val="1000"/>
              </a:spcAft>
              <a:buNone/>
            </a:pPr>
            <a:r>
              <a:rPr lang="en-US" sz="3300" b="1" dirty="0" smtClean="0">
                <a:solidFill>
                  <a:srgbClr val="6600FF"/>
                </a:solidFill>
                <a:latin typeface="Helvetica"/>
                <a:cs typeface="Helvetica"/>
              </a:rPr>
              <a:t>Review</a:t>
            </a:r>
            <a:endParaRPr lang="en-US" sz="2800" b="1" dirty="0" smtClean="0">
              <a:solidFill>
                <a:srgbClr val="6600FF"/>
              </a:solidFill>
              <a:latin typeface="Helvetica"/>
              <a:cs typeface="Helvetica"/>
            </a:endParaRPr>
          </a:p>
          <a:p>
            <a:pPr marL="0" indent="0">
              <a:spcAft>
                <a:spcPts val="300"/>
              </a:spcAft>
              <a:buNone/>
            </a:pPr>
            <a:r>
              <a:rPr lang="en-US" sz="2400" b="1" dirty="0" smtClean="0">
                <a:solidFill>
                  <a:srgbClr val="000000"/>
                </a:solidFill>
                <a:latin typeface="Helvetica"/>
                <a:cs typeface="Helvetica"/>
              </a:rPr>
              <a:t>Essential Questions</a:t>
            </a:r>
          </a:p>
          <a:p>
            <a:pPr>
              <a:spcAft>
                <a:spcPts val="1200"/>
              </a:spcAft>
            </a:pPr>
            <a:r>
              <a:rPr lang="en-US" sz="1800" dirty="0">
                <a:latin typeface="Helvetica Light"/>
                <a:cs typeface="Helvetica Light"/>
              </a:rPr>
              <a:t>What are the relative positions and motions of the Sun, Earth, and Moon?</a:t>
            </a:r>
          </a:p>
          <a:p>
            <a:pPr>
              <a:spcAft>
                <a:spcPts val="1200"/>
              </a:spcAft>
            </a:pPr>
            <a:r>
              <a:rPr lang="en-US" sz="1800" dirty="0">
                <a:latin typeface="Helvetica Light"/>
                <a:cs typeface="Helvetica Light"/>
              </a:rPr>
              <a:t>What are the phases of the Moon?</a:t>
            </a:r>
          </a:p>
          <a:p>
            <a:pPr>
              <a:spcAft>
                <a:spcPts val="1200"/>
              </a:spcAft>
            </a:pPr>
            <a:r>
              <a:rPr lang="en-US" sz="1800" dirty="0">
                <a:latin typeface="Helvetica Light"/>
                <a:cs typeface="Helvetica Light"/>
              </a:rPr>
              <a:t>What are the differences between solstices and equinoxes?</a:t>
            </a:r>
          </a:p>
          <a:p>
            <a:pPr>
              <a:spcAft>
                <a:spcPts val="1200"/>
              </a:spcAft>
            </a:pPr>
            <a:r>
              <a:rPr lang="en-US" sz="1800" dirty="0">
                <a:latin typeface="Helvetica Light"/>
                <a:cs typeface="Helvetica Light"/>
              </a:rPr>
              <a:t>How are eclipses of the Sun and Moon explained?</a:t>
            </a:r>
          </a:p>
          <a:p>
            <a:pPr marL="0" indent="0">
              <a:spcBef>
                <a:spcPts val="1200"/>
              </a:spcBef>
              <a:spcAft>
                <a:spcPts val="300"/>
              </a:spcAft>
              <a:buNone/>
            </a:pPr>
            <a:r>
              <a:rPr lang="en-US" sz="2400" b="1" dirty="0" smtClean="0">
                <a:solidFill>
                  <a:srgbClr val="000000"/>
                </a:solidFill>
                <a:latin typeface="Helvetica" pitchFamily="34" charset="0"/>
                <a:cs typeface="Helvetica" pitchFamily="34" charset="0"/>
              </a:rPr>
              <a:t>Vocabulary</a:t>
            </a:r>
            <a:endParaRPr lang="en-US" sz="2400" dirty="0" smtClean="0">
              <a:latin typeface="Helvetica" pitchFamily="34" charset="0"/>
              <a:cs typeface="Helvetica" pitchFamily="34" charset="0"/>
            </a:endParaRPr>
          </a:p>
          <a:p>
            <a:pPr marL="0" indent="0">
              <a:buNone/>
            </a:pPr>
            <a:endParaRPr lang="en-US" sz="2400" dirty="0">
              <a:latin typeface="Helvetica Light"/>
              <a:cs typeface="Helvetica Light"/>
            </a:endParaRPr>
          </a:p>
        </p:txBody>
      </p:sp>
      <p:sp>
        <p:nvSpPr>
          <p:cNvPr id="17" name="TextBox 16"/>
          <p:cNvSpPr txBox="1"/>
          <p:nvPr/>
        </p:nvSpPr>
        <p:spPr>
          <a:xfrm>
            <a:off x="457200" y="4437868"/>
            <a:ext cx="3571875" cy="1107996"/>
          </a:xfrm>
          <a:prstGeom prst="rect">
            <a:avLst/>
          </a:prstGeom>
          <a:noFill/>
        </p:spPr>
        <p:txBody>
          <a:bodyPr wrap="square" lIns="0" tIns="0" rIns="0" bIns="0" rtlCol="0" anchor="t" anchorCtr="0">
            <a:spAutoFit/>
          </a:bodyPr>
          <a:lstStyle/>
          <a:p>
            <a:pPr marL="285750" indent="-285750">
              <a:buFont typeface="Arial"/>
              <a:buChar char="•"/>
            </a:pPr>
            <a:r>
              <a:rPr lang="en-US" dirty="0">
                <a:latin typeface="Helvetica Light"/>
                <a:cs typeface="Helvetica Light"/>
              </a:rPr>
              <a:t>ecliptic plane</a:t>
            </a:r>
          </a:p>
          <a:p>
            <a:pPr marL="285750" indent="-285750">
              <a:buFont typeface="Arial"/>
              <a:buChar char="•"/>
            </a:pPr>
            <a:r>
              <a:rPr lang="en-US" dirty="0">
                <a:latin typeface="Helvetica Light"/>
                <a:cs typeface="Helvetica Light"/>
              </a:rPr>
              <a:t>solstice</a:t>
            </a:r>
          </a:p>
          <a:p>
            <a:pPr marL="285750" indent="-285750">
              <a:buFont typeface="Arial"/>
              <a:buChar char="•"/>
            </a:pPr>
            <a:r>
              <a:rPr lang="en-US" dirty="0">
                <a:latin typeface="Helvetica Light"/>
                <a:cs typeface="Helvetica Light"/>
              </a:rPr>
              <a:t>equinox</a:t>
            </a:r>
          </a:p>
          <a:p>
            <a:pPr marL="285750" indent="-285750">
              <a:buFont typeface="Arial"/>
              <a:buChar char="•"/>
            </a:pPr>
            <a:r>
              <a:rPr lang="en-US" dirty="0">
                <a:latin typeface="Helvetica Light"/>
                <a:cs typeface="Helvetica Light"/>
              </a:rPr>
              <a:t>synchronous rotation</a:t>
            </a:r>
          </a:p>
        </p:txBody>
      </p:sp>
      <p:sp>
        <p:nvSpPr>
          <p:cNvPr id="18" name="TextBox 17"/>
          <p:cNvSpPr txBox="1"/>
          <p:nvPr/>
        </p:nvSpPr>
        <p:spPr>
          <a:xfrm>
            <a:off x="3878545" y="4437868"/>
            <a:ext cx="3512855" cy="1661993"/>
          </a:xfrm>
          <a:prstGeom prst="rect">
            <a:avLst/>
          </a:prstGeom>
          <a:noFill/>
        </p:spPr>
        <p:txBody>
          <a:bodyPr wrap="square" lIns="0" tIns="0" rIns="0" bIns="0" rtlCol="0" anchor="t" anchorCtr="0">
            <a:spAutoFit/>
          </a:bodyPr>
          <a:lstStyle/>
          <a:p>
            <a:pPr marL="285750" indent="-285750">
              <a:buFont typeface="Arial"/>
              <a:buChar char="•"/>
            </a:pPr>
            <a:r>
              <a:rPr lang="en-US" dirty="0">
                <a:latin typeface="Helvetica Light"/>
                <a:cs typeface="Helvetica Light"/>
              </a:rPr>
              <a:t>solar eclipse </a:t>
            </a:r>
          </a:p>
          <a:p>
            <a:pPr marL="285750" indent="-285750">
              <a:buFont typeface="Arial"/>
              <a:buChar char="•"/>
            </a:pPr>
            <a:r>
              <a:rPr lang="en-US" dirty="0">
                <a:latin typeface="Helvetica Light"/>
                <a:cs typeface="Helvetica Light"/>
              </a:rPr>
              <a:t>perigee</a:t>
            </a:r>
          </a:p>
          <a:p>
            <a:pPr marL="285750" indent="-285750">
              <a:buFont typeface="Arial"/>
              <a:buChar char="•"/>
            </a:pPr>
            <a:r>
              <a:rPr lang="en-US" dirty="0">
                <a:latin typeface="Helvetica Light"/>
                <a:cs typeface="Helvetica Light"/>
              </a:rPr>
              <a:t>apogee</a:t>
            </a:r>
          </a:p>
          <a:p>
            <a:pPr marL="285750" indent="-285750">
              <a:buFont typeface="Arial"/>
              <a:buChar char="•"/>
            </a:pPr>
            <a:r>
              <a:rPr lang="en-US" dirty="0">
                <a:latin typeface="Helvetica Light"/>
                <a:cs typeface="Helvetica Light"/>
              </a:rPr>
              <a:t>lunar eclipse</a:t>
            </a:r>
          </a:p>
          <a:p>
            <a:pPr marL="285750" indent="-285750">
              <a:buFont typeface="Arial"/>
              <a:buChar char="•"/>
            </a:pPr>
            <a:endParaRPr lang="en-US" dirty="0">
              <a:latin typeface="Helvetica Light"/>
              <a:cs typeface="Helvetica Light"/>
            </a:endParaRPr>
          </a:p>
          <a:p>
            <a:endParaRPr lang="en-US" dirty="0">
              <a:latin typeface="Helvetica Light"/>
              <a:cs typeface="Helvetica Light"/>
            </a:endParaRPr>
          </a:p>
        </p:txBody>
      </p:sp>
      <p:sp>
        <p:nvSpPr>
          <p:cNvPr id="13"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Sun-Earth-Moon System</a:t>
            </a:r>
            <a:endParaRPr lang="en-US" sz="1200" dirty="0">
              <a:solidFill>
                <a:schemeClr val="tx1">
                  <a:lumMod val="65000"/>
                  <a:lumOff val="35000"/>
                </a:schemeClr>
              </a:solidFill>
              <a:latin typeface="Helvetica Light"/>
              <a:cs typeface="Helvetica Light"/>
            </a:endParaRPr>
          </a:p>
        </p:txBody>
      </p:sp>
      <p:pic>
        <p:nvPicPr>
          <p:cNvPr id="14" name="Picture 13"/>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208181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Tools of Astronomy</a:t>
            </a:r>
            <a:endParaRPr lang="en-US" sz="1200" dirty="0">
              <a:solidFill>
                <a:schemeClr val="tx1">
                  <a:lumMod val="65000"/>
                  <a:lumOff val="35000"/>
                </a:schemeClr>
              </a:solidFill>
              <a:latin typeface="Helvetica Light"/>
              <a:cs typeface="Helvetica Light"/>
            </a:endParaRP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Telescopes</a:t>
            </a:r>
          </a:p>
          <a:p>
            <a:pPr>
              <a:spcBef>
                <a:spcPts val="0"/>
              </a:spcBef>
              <a:spcAft>
                <a:spcPts val="1200"/>
              </a:spcAft>
            </a:pPr>
            <a:r>
              <a:rPr lang="en-US" sz="1800" dirty="0">
                <a:latin typeface="Helvetica Light"/>
                <a:cs typeface="Helvetica Light"/>
              </a:rPr>
              <a:t>Telescopes provide the ability to observe wavelengths beyond what the human eye can detect. They collect electromagnetic radiation from distant objects and focus it so that an image of the object can be recorded.</a:t>
            </a:r>
          </a:p>
          <a:p>
            <a:pPr>
              <a:spcBef>
                <a:spcPts val="0"/>
              </a:spcBef>
              <a:spcAft>
                <a:spcPts val="1200"/>
              </a:spcAft>
            </a:pPr>
            <a:r>
              <a:rPr lang="en-US" sz="1800" dirty="0">
                <a:latin typeface="Helvetica Light"/>
                <a:cs typeface="Helvetica Light"/>
              </a:rPr>
              <a:t>Telescopes can also collect light over periods of minutes or hours.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118751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2711</TotalTime>
  <Words>3494</Words>
  <Application>Microsoft Office PowerPoint</Application>
  <PresentationFormat>On-screen Show (4:3)</PresentationFormat>
  <Paragraphs>651</Paragraphs>
  <Slides>80</Slides>
  <Notes>60</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Chapter 27 The Sun-Earth-Moon System</vt:lpstr>
      <vt:lpstr>Section 1:  Tools of Astronomy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2:  The Moon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3:  The Sun-Earth-Moon System   </vt:lpstr>
      <vt:lpstr>PowerPoint Presentation</vt:lpstr>
      <vt:lpstr>PowerPoint Presentation</vt:lpstr>
      <vt:lpstr>The Sun-Earth-Moon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McGraw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dc:title>
  <dc:creator>gatekeeper</dc:creator>
  <cp:lastModifiedBy>William Penn Benner III</cp:lastModifiedBy>
  <cp:revision>215</cp:revision>
  <cp:lastPrinted>2013-07-12T13:26:11Z</cp:lastPrinted>
  <dcterms:created xsi:type="dcterms:W3CDTF">2013-07-09T14:24:31Z</dcterms:created>
  <dcterms:modified xsi:type="dcterms:W3CDTF">2017-05-08T15:27:55Z</dcterms:modified>
</cp:coreProperties>
</file>