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0" r:id="rId3"/>
    <p:sldId id="261" r:id="rId4"/>
    <p:sldId id="262" r:id="rId5"/>
    <p:sldId id="263" r:id="rId6"/>
    <p:sldId id="326" r:id="rId7"/>
    <p:sldId id="264" r:id="rId8"/>
    <p:sldId id="265" r:id="rId9"/>
    <p:sldId id="266" r:id="rId10"/>
    <p:sldId id="267" r:id="rId11"/>
    <p:sldId id="327" r:id="rId12"/>
    <p:sldId id="268" r:id="rId13"/>
    <p:sldId id="269" r:id="rId14"/>
    <p:sldId id="270" r:id="rId15"/>
    <p:sldId id="32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29" r:id="rId24"/>
    <p:sldId id="278" r:id="rId25"/>
    <p:sldId id="279" r:id="rId26"/>
    <p:sldId id="280" r:id="rId27"/>
    <p:sldId id="281" r:id="rId28"/>
    <p:sldId id="330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ll" initials="J" lastIdx="2" clrIdx="0"/>
  <p:cmAuthor id="1" name="premedia media" initials="p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733D"/>
    <a:srgbClr val="4E6273"/>
    <a:srgbClr val="E3E709"/>
    <a:srgbClr val="BE2A40"/>
    <a:srgbClr val="8E8C24"/>
    <a:srgbClr val="37368A"/>
    <a:srgbClr val="BE58A1"/>
    <a:srgbClr val="E96115"/>
    <a:srgbClr val="0B570C"/>
    <a:srgbClr val="F00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25" autoAdjust="0"/>
    <p:restoredTop sz="96882" autoAdjust="0"/>
  </p:normalViewPr>
  <p:slideViewPr>
    <p:cSldViewPr snapToGrid="0">
      <p:cViewPr varScale="1">
        <p:scale>
          <a:sx n="103" d="100"/>
          <a:sy n="103" d="100"/>
        </p:scale>
        <p:origin x="-84" y="-204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1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9B9F64-4C8E-494C-A144-8A1F9C047B82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</a:t>
            </a:r>
            <a:r>
              <a:rPr lang="fr-FR" dirty="0" smtClean="0"/>
              <a:t>'</a:t>
            </a:r>
            <a:r>
              <a:rPr lang="en-US" dirty="0" smtClean="0"/>
              <a:t>m </a:t>
            </a:r>
            <a:r>
              <a:rPr lang="en-US" dirty="0"/>
              <a:t>leaving the rest of this for the instructor to do as an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C5E7C7-7598-2A44-9F01-15102393BF1B}" type="slidenum">
              <a:rPr lang="en-US" sz="120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</a:t>
            </a:r>
            <a:r>
              <a:rPr lang="fr-FR" dirty="0" smtClean="0"/>
              <a:t>'</a:t>
            </a:r>
            <a:r>
              <a:rPr lang="en-US" dirty="0" smtClean="0"/>
              <a:t>m </a:t>
            </a:r>
            <a:r>
              <a:rPr lang="en-US" dirty="0"/>
              <a:t>leaving this one for the instructor to solve in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79116E-C5E8-A643-A777-E7AA8A91935E}" type="slidenum">
              <a:rPr lang="en-US" sz="1200"/>
              <a:pPr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</a:t>
            </a:r>
            <a:r>
              <a:rPr lang="fr-FR" dirty="0" smtClean="0"/>
              <a:t>'</a:t>
            </a:r>
            <a:r>
              <a:rPr lang="en-US" dirty="0" smtClean="0"/>
              <a:t>m </a:t>
            </a:r>
            <a:r>
              <a:rPr lang="en-US" dirty="0"/>
              <a:t>leaving this one for the instructor to solve in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148A1E-A943-FD4D-9013-7BE431D66108}" type="slidenum">
              <a:rPr lang="en-US" sz="1200"/>
              <a:pPr/>
              <a:t>26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6569075" cy="5794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/>
            </a:lvl1pPr>
          </a:lstStyle>
          <a:p>
            <a:pPr lvl="0"/>
            <a:endParaRPr lang="en-US" noProof="0" dirty="0" smtClean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6A733D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Chapter </a:t>
            </a:r>
            <a:r>
              <a:rPr lang="en-US" sz="2800" dirty="0" smtClean="0">
                <a:solidFill>
                  <a:schemeClr val="bg1"/>
                </a:solidFill>
              </a:rPr>
              <a:t>3 </a:t>
            </a:r>
            <a:r>
              <a:rPr lang="en-US" sz="2800" dirty="0">
                <a:solidFill>
                  <a:schemeClr val="bg1"/>
                </a:solidFill>
              </a:rPr>
              <a:t>Lecture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2014 Pearson Education, Inc.</a:t>
            </a:r>
          </a:p>
        </p:txBody>
      </p:sp>
      <p:pic>
        <p:nvPicPr>
          <p:cNvPr id="9" name="Picture 8" descr="87712Etkina1e_thumbnai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42" y="601950"/>
            <a:ext cx="4890458" cy="62586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703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7190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51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/>
              <a:t>© 2014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6A733D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A733D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6A733D"/>
        </a:buClr>
        <a:buChar char="–"/>
        <a:tabLst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A733D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A733D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A733D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3762375" cy="1077218"/>
          </a:xfrm>
        </p:spPr>
        <p:txBody>
          <a:bodyPr/>
          <a:lstStyle/>
          <a:p>
            <a:r>
              <a:rPr lang="en-US" dirty="0" smtClean="0"/>
              <a:t>Applying Newton</a:t>
            </a:r>
            <a:r>
              <a:rPr lang="fr-FR" dirty="0" smtClean="0"/>
              <a:t>'</a:t>
            </a:r>
            <a:r>
              <a:rPr lang="en-US" dirty="0" smtClean="0"/>
              <a:t>s Laws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4"/>
            <a:ext cx="2780293" cy="1085549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dirty="0" smtClean="0"/>
              <a:t>Prepared by</a:t>
            </a:r>
          </a:p>
          <a:p>
            <a:pPr lvl="0"/>
            <a:r>
              <a:rPr lang="en-US" dirty="0" smtClean="0"/>
              <a:t>Dedra Demaree, </a:t>
            </a:r>
            <a:br>
              <a:rPr lang="en-US" dirty="0" smtClean="0"/>
            </a:br>
            <a:r>
              <a:rPr lang="en-US" dirty="0" smtClean="0"/>
              <a:t>Georgetown University</a:t>
            </a:r>
            <a:endParaRPr lang="en-US" noProof="0" dirty="0" smtClean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</a:t>
            </a:r>
            <a:endParaRPr lang="en-GB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force into scalar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replace any force    with two perpendicular forces </a:t>
            </a:r>
            <a:r>
              <a:rPr lang="en-US" i="1" dirty="0" smtClean="0"/>
              <a:t>F</a:t>
            </a:r>
            <a:r>
              <a:rPr lang="en-US" i="1" baseline="-25000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F</a:t>
            </a:r>
            <a:r>
              <a:rPr lang="en-US" i="1" baseline="-25000" dirty="0" smtClean="0"/>
              <a:t>y</a:t>
            </a:r>
            <a:r>
              <a:rPr lang="en-US" dirty="0" smtClean="0"/>
              <a:t> as long as the perpendicular forces graphically add to   .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F</a:t>
            </a:r>
            <a:r>
              <a:rPr lang="en-US" i="1" baseline="-25000" dirty="0" smtClean="0"/>
              <a:t>x</a:t>
            </a:r>
            <a:r>
              <a:rPr lang="en-US" dirty="0" smtClean="0"/>
              <a:t> is along the </a:t>
            </a:r>
            <a:r>
              <a:rPr lang="en-US" i="1" dirty="0" smtClean="0"/>
              <a:t>x</a:t>
            </a:r>
            <a:r>
              <a:rPr lang="en-US" dirty="0" smtClean="0"/>
              <a:t>-axis, it is called the scalar component of    and is represented by a positive or a negative number instead of a vector.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Page 11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68" y="1161953"/>
            <a:ext cx="210173" cy="383795"/>
          </a:xfrm>
          <a:prstGeom prst="rect">
            <a:avLst/>
          </a:prstGeom>
        </p:spPr>
      </p:pic>
      <p:pic>
        <p:nvPicPr>
          <p:cNvPr id="6" name="Picture 5" descr="Page 11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468" y="2012853"/>
            <a:ext cx="210173" cy="383795"/>
          </a:xfrm>
          <a:prstGeom prst="rect">
            <a:avLst/>
          </a:prstGeom>
        </p:spPr>
      </p:pic>
      <p:pic>
        <p:nvPicPr>
          <p:cNvPr id="7" name="Picture 6" descr="Page 11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725" y="2970667"/>
            <a:ext cx="210312" cy="384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Breaking force into scalar components </a:t>
            </a:r>
            <a:r>
              <a:rPr lang="en-US" i="1" dirty="0" smtClean="0"/>
              <a:t>(</a:t>
            </a:r>
            <a:r>
              <a:rPr lang="en-US" i="1" dirty="0" err="1" smtClean="0"/>
              <a:t>Cont</a:t>
            </a:r>
            <a:r>
              <a:rPr lang="fr-FR" i="1" dirty="0" smtClean="0"/>
              <a:t>'</a:t>
            </a:r>
            <a:r>
              <a:rPr lang="en-US" i="1" dirty="0" smtClean="0"/>
              <a:t>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same can be done with the </a:t>
            </a:r>
            <a:r>
              <a:rPr lang="en-US" i="1" dirty="0" smtClean="0"/>
              <a:t>y</a:t>
            </a:r>
            <a:r>
              <a:rPr lang="en-US" dirty="0" smtClean="0"/>
              <a:t>-scalar component, </a:t>
            </a:r>
            <a:r>
              <a:rPr lang="en-US" i="1" dirty="0" smtClean="0"/>
              <a:t>F</a:t>
            </a:r>
            <a:r>
              <a:rPr lang="en-US" i="1" baseline="-25000" dirty="0" smtClean="0"/>
              <a:t>y</a:t>
            </a:r>
            <a:r>
              <a:rPr lang="en-US" dirty="0" smtClean="0"/>
              <a:t>, along the </a:t>
            </a:r>
            <a:r>
              <a:rPr lang="en-US" i="1" dirty="0" smtClean="0"/>
              <a:t>y</a:t>
            </a:r>
            <a:r>
              <a:rPr lang="en-US" dirty="0" smtClean="0"/>
              <a:t>-axis.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5" name="Picture 4" descr="03_03_Figure_Ann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1758" y="2197806"/>
            <a:ext cx="4650382" cy="44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Finding the scalar components of a force from its magnitude and direction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know the magnitude of a force    and the angle </a:t>
            </a:r>
            <a:r>
              <a:rPr lang="en-US" i="1" dirty="0" smtClean="0"/>
              <a:t>θ</a:t>
            </a:r>
            <a:r>
              <a:rPr lang="en-US" dirty="0" smtClean="0"/>
              <a:t> that the force makes above or below the positive or negative </a:t>
            </a:r>
            <a:r>
              <a:rPr lang="en-US" i="1" dirty="0" smtClean="0"/>
              <a:t>x</a:t>
            </a:r>
            <a:r>
              <a:rPr lang="en-US" dirty="0" smtClean="0"/>
              <a:t>-axis, we can determine its scalar components.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5" name="Picture 4" descr="Page 11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32" y="1169189"/>
            <a:ext cx="210312" cy="384048"/>
          </a:xfrm>
          <a:prstGeom prst="rect">
            <a:avLst/>
          </a:prstGeom>
        </p:spPr>
      </p:pic>
      <p:pic>
        <p:nvPicPr>
          <p:cNvPr id="7" name="Picture 6" descr="Reasoning Skills imag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/>
        </p:blipFill>
        <p:spPr>
          <a:xfrm>
            <a:off x="2269807" y="2907416"/>
            <a:ext cx="4629285" cy="374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Finding the scalar components of a force from its magnitude and direction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5" name="Picture 4" descr="Reasoning Skill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483" y="1236962"/>
            <a:ext cx="8480539" cy="5185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second law in component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42497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Apply Newton</a:t>
            </a:r>
            <a:r>
              <a:rPr lang="fr-FR" dirty="0" smtClean="0"/>
              <a:t>'</a:t>
            </a:r>
            <a:r>
              <a:rPr lang="en-US" dirty="0" smtClean="0"/>
              <a:t>s second law to situations where forces are not along only one axis.</a:t>
            </a:r>
          </a:p>
          <a:p>
            <a:r>
              <a:rPr lang="en-US" dirty="0" smtClean="0"/>
              <a:t>Find the scalar components of the forces.</a:t>
            </a:r>
          </a:p>
          <a:p>
            <a:pPr lvl="1"/>
            <a:r>
              <a:rPr lang="en-US" dirty="0" smtClean="0"/>
              <a:t>The sum of the </a:t>
            </a:r>
            <a:r>
              <a:rPr lang="en-US" i="1" dirty="0" smtClean="0"/>
              <a:t>x</a:t>
            </a:r>
            <a:r>
              <a:rPr lang="en-US" dirty="0" smtClean="0"/>
              <a:t>-scalar force components equals the mass times the acceleration along the </a:t>
            </a:r>
            <a:r>
              <a:rPr lang="en-US" i="1" dirty="0" smtClean="0"/>
              <a:t>x</a:t>
            </a:r>
            <a:r>
              <a:rPr lang="en-US" dirty="0" smtClean="0"/>
              <a:t>-axis.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Second piece art in pg8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/>
        </p:blipFill>
        <p:spPr>
          <a:xfrm>
            <a:off x="2305732" y="513422"/>
            <a:ext cx="4296141" cy="327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second law in component form </a:t>
            </a:r>
            <a:r>
              <a:rPr lang="en-US" i="1" dirty="0" smtClean="0"/>
              <a:t>(</a:t>
            </a:r>
            <a:r>
              <a:rPr lang="en-US" i="1" dirty="0" err="1" smtClean="0"/>
              <a:t>Cont</a:t>
            </a:r>
            <a:r>
              <a:rPr lang="fr-FR" i="1" dirty="0" smtClean="0"/>
              <a:t>'</a:t>
            </a:r>
            <a:r>
              <a:rPr lang="en-US" i="1" dirty="0" smtClean="0"/>
              <a:t>d)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sum of the </a:t>
            </a:r>
            <a:r>
              <a:rPr lang="en-US" i="1" dirty="0" smtClean="0"/>
              <a:t>y</a:t>
            </a:r>
            <a:r>
              <a:rPr lang="en-US" dirty="0" smtClean="0"/>
              <a:t>-scalar force components equals the mass times the acceleration along the </a:t>
            </a:r>
            <a:r>
              <a:rPr lang="en-US" i="1" dirty="0" smtClean="0"/>
              <a:t>y</a:t>
            </a:r>
            <a:r>
              <a:rPr lang="en-US" dirty="0" smtClean="0"/>
              <a:t>-axis.</a:t>
            </a:r>
          </a:p>
          <a:p>
            <a:r>
              <a:rPr lang="en-US" dirty="0" smtClean="0"/>
              <a:t>We usually choose the axes so that the object accelerates along only one axis and has zero acceleration along the other axis.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Reasoning Skill: Using Newton</a:t>
            </a:r>
            <a:r>
              <a:rPr lang="fr-FR" dirty="0" smtClean="0"/>
              <a:t>'</a:t>
            </a:r>
            <a:r>
              <a:rPr lang="en-US" dirty="0" smtClean="0"/>
              <a:t>s second law in component form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Reasoning Skills 8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/>
        </p:blipFill>
        <p:spPr>
          <a:xfrm>
            <a:off x="2234011" y="990818"/>
            <a:ext cx="5718860" cy="580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_04_Figure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423" y="3196446"/>
            <a:ext cx="4012540" cy="3410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Example: Determining forces and acceleration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Alice pushes on a 2.0-kg book, exerting a 21.0-N force 45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 above the horizontal as the book slides down a slippery vertical wall.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Sketch and translate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Simplify and diagram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5" name="Picture 4" descr="03_04_FigureB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1997" y="3196446"/>
            <a:ext cx="3704795" cy="3429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Example: Determining forces and acceleration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Alice pushes on a 2.0-kg book, exerting a 21.0-N force 45° above the horizontal as the book slides down a slippery vertical wall.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 smtClean="0"/>
              <a:t>Represent mathematically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Page 18 (1)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93" t="5385" r="24856" b="49565"/>
          <a:stretch/>
        </p:blipFill>
        <p:spPr>
          <a:xfrm>
            <a:off x="1945435" y="2783283"/>
            <a:ext cx="5575116" cy="3959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_Pg89_UnFigure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8431" y="4063745"/>
            <a:ext cx="6313828" cy="2727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Problem-solving strategies for analyzing dynamic processes: Sketch and translate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Make a sketch of the process.</a:t>
            </a:r>
          </a:p>
          <a:p>
            <a:r>
              <a:rPr lang="en-US" sz="2400" dirty="0" smtClean="0"/>
              <a:t>Choose a system.</a:t>
            </a:r>
          </a:p>
          <a:p>
            <a:r>
              <a:rPr lang="en-US" sz="2400" dirty="0" smtClean="0"/>
              <a:t>Choose coordinate axes with one axis in the direction of acceleration and the other axis perpendicular to that direction.</a:t>
            </a:r>
          </a:p>
          <a:p>
            <a:r>
              <a:rPr lang="en-US" sz="2400" dirty="0" smtClean="0"/>
              <a:t>Indicate in the sketch everything you know about the process relative to these axes. Identify the unknown quantity of interest.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Newton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Laws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8229600" cy="549134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does knowing physics help human cannonballs safely perform their tricks?</a:t>
            </a:r>
          </a:p>
          <a:p>
            <a:r>
              <a:rPr lang="en-US" dirty="0" smtClean="0"/>
              <a:t>Would an adult or a small child win a race down a water slide?</a:t>
            </a:r>
          </a:p>
          <a:p>
            <a:r>
              <a:rPr lang="en-US" dirty="0" smtClean="0"/>
              <a:t>How does friction help us walk?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2" name="Picture 1" descr="03_00_C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152" y="576838"/>
            <a:ext cx="2954180" cy="3750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Problem-solving strategies for analyzing dynamics processes: Simplify and diagram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4" y="1141413"/>
            <a:ext cx="4606545" cy="5106987"/>
          </a:xfrm>
        </p:spPr>
        <p:txBody>
          <a:bodyPr/>
          <a:lstStyle/>
          <a:p>
            <a:r>
              <a:rPr lang="en-US" sz="2400" dirty="0" smtClean="0"/>
              <a:t>Simplify the process. For example, can you model the system as a point-like object? Can you ignore friction?</a:t>
            </a:r>
          </a:p>
          <a:p>
            <a:r>
              <a:rPr lang="en-US" sz="2400" dirty="0" smtClean="0"/>
              <a:t>Represent the process diagrammatically with a motion diagram and/or a force diagram.</a:t>
            </a:r>
          </a:p>
          <a:p>
            <a:r>
              <a:rPr lang="en-US" sz="2400" dirty="0" smtClean="0"/>
              <a:t>Check for consistency of the diagrams. For example, is the sum of the forces in the direction of the acceleration?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2014 Pearson Education, Inc.</a:t>
            </a:r>
            <a:endParaRPr lang="en-GB" dirty="0"/>
          </a:p>
        </p:txBody>
      </p:sp>
      <p:pic>
        <p:nvPicPr>
          <p:cNvPr id="4" name="Picture 3" descr="03_Pg89_UnFigure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8188" y="1182811"/>
            <a:ext cx="3177202" cy="1116871"/>
          </a:xfrm>
          <a:prstGeom prst="rect">
            <a:avLst/>
          </a:prstGeom>
        </p:spPr>
      </p:pic>
      <p:pic>
        <p:nvPicPr>
          <p:cNvPr id="5" name="Picture 4" descr="03_Pg89_UnFigure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7926" y="2582600"/>
            <a:ext cx="3241709" cy="4253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69660"/>
          </a:xfrm>
        </p:spPr>
        <p:txBody>
          <a:bodyPr/>
          <a:lstStyle/>
          <a:p>
            <a:r>
              <a:rPr lang="en-US" dirty="0" smtClean="0"/>
              <a:t>Problem-solving strategies for analyzing dynamics processes: Represent mathematically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483680"/>
            <a:ext cx="8229600" cy="4569286"/>
          </a:xfrm>
        </p:spPr>
        <p:txBody>
          <a:bodyPr/>
          <a:lstStyle/>
          <a:p>
            <a:r>
              <a:rPr lang="en-US" sz="2400" dirty="0" smtClean="0"/>
              <a:t>Convert the qualitative representations into quantitative mathematical descriptions of the process using Newton</a:t>
            </a:r>
            <a:r>
              <a:rPr lang="fr-FR" sz="2400" dirty="0" smtClean="0"/>
              <a:t>'</a:t>
            </a:r>
            <a:r>
              <a:rPr lang="en-US" sz="2400" dirty="0" smtClean="0"/>
              <a:t>s second law and kinematics equations.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Page 21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10" y="2665328"/>
            <a:ext cx="4607642" cy="4143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Problem-solving strategies for analyzing dynamics processes: Solve and evaluate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Substitute the given values into the mathematical expressions and solve for the unknowns.</a:t>
            </a:r>
          </a:p>
          <a:p>
            <a:r>
              <a:rPr lang="en-US" dirty="0" smtClean="0"/>
              <a:t>Decide whether the assumptions that you made were reasonable.</a:t>
            </a:r>
          </a:p>
          <a:p>
            <a:r>
              <a:rPr lang="en-US" dirty="0" smtClean="0"/>
              <a:t>Evaluate your work to see if it is reasonable (for example, check units, limiting cases, and whether the answer has a reasonable magnitude).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69660"/>
          </a:xfrm>
        </p:spPr>
        <p:txBody>
          <a:bodyPr/>
          <a:lstStyle/>
          <a:p>
            <a:r>
              <a:rPr lang="en-US" dirty="0" smtClean="0"/>
              <a:t>Problem-solving strategies for analyzing dynamics processes: Solve and evaluate </a:t>
            </a:r>
            <a:r>
              <a:rPr lang="en-US" i="1" dirty="0" smtClean="0"/>
              <a:t>(</a:t>
            </a:r>
            <a:r>
              <a:rPr lang="en-US" i="1" dirty="0" err="1" smtClean="0"/>
              <a:t>Cont</a:t>
            </a:r>
            <a:r>
              <a:rPr lang="fr-FR" i="1" dirty="0" smtClean="0"/>
              <a:t>'</a:t>
            </a:r>
            <a:r>
              <a:rPr lang="en-US" i="1" dirty="0" smtClean="0"/>
              <a:t>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517661"/>
            <a:ext cx="8229600" cy="4642715"/>
          </a:xfrm>
        </p:spPr>
        <p:txBody>
          <a:bodyPr/>
          <a:lstStyle/>
          <a:p>
            <a:r>
              <a:rPr lang="en-US" dirty="0" smtClean="0"/>
              <a:t>Make sure the answer is consistent with other representations.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Page 22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84" y="2554586"/>
            <a:ext cx="6556832" cy="390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8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3.3: Acceleration of a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433980"/>
          </a:xfrm>
        </p:spPr>
        <p:txBody>
          <a:bodyPr/>
          <a:lstStyle/>
          <a:p>
            <a:r>
              <a:rPr lang="en-US" sz="2400" dirty="0" smtClean="0"/>
              <a:t>You carry a pendulum and a protractor with you onto a train. As the train starts moving, the pendulum string swings back to an angle of 8.0° with respect to the vertical.</a:t>
            </a:r>
          </a:p>
          <a:p>
            <a:r>
              <a:rPr lang="en-US" sz="2400" dirty="0" smtClean="0"/>
              <a:t>Determine the acceleration of the train at that moment.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03_Pg91_UnFigure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463" y="3120021"/>
            <a:ext cx="5274504" cy="3698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_06_Figure_Ann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8285" y="3441141"/>
            <a:ext cx="3884124" cy="3329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involving inclines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To solve problems on an incline, we choose the </a:t>
            </a:r>
            <a:r>
              <a:rPr lang="en-US" sz="2400" i="1" dirty="0" smtClean="0"/>
              <a:t>x</a:t>
            </a:r>
            <a:r>
              <a:rPr lang="en-US" sz="2400" dirty="0" smtClean="0"/>
              <a:t>-axis to be parallel to the incline and the </a:t>
            </a:r>
            <a:r>
              <a:rPr lang="en-US" sz="2400" i="1" dirty="0" smtClean="0"/>
              <a:t>y</a:t>
            </a:r>
            <a:r>
              <a:rPr lang="en-US" sz="2400" dirty="0" smtClean="0"/>
              <a:t>-axis to be perpendicular to the incline.</a:t>
            </a:r>
          </a:p>
          <a:p>
            <a:pPr lvl="1"/>
            <a:r>
              <a:rPr lang="en-US" sz="2400" dirty="0" smtClean="0"/>
              <a:t>This choice makes the acceleration along the </a:t>
            </a:r>
            <a:r>
              <a:rPr lang="en-US" sz="2400" i="1" dirty="0" smtClean="0"/>
              <a:t>y</a:t>
            </a:r>
            <a:r>
              <a:rPr lang="en-US" sz="2400" dirty="0" smtClean="0"/>
              <a:t>-axis zero, simplifying the mathematical solution because the acceleration is nonzero only along the </a:t>
            </a:r>
            <a:r>
              <a:rPr lang="en-US" sz="2400" i="1" dirty="0" smtClean="0"/>
              <a:t>x</a:t>
            </a:r>
            <a:r>
              <a:rPr lang="en-US" sz="2400" dirty="0" smtClean="0"/>
              <a:t>-axis.</a:t>
            </a:r>
          </a:p>
          <a:p>
            <a:r>
              <a:rPr lang="en-US" sz="2400" dirty="0" smtClean="0"/>
              <a:t>With this choice, the angle of</a:t>
            </a:r>
            <a:br>
              <a:rPr lang="en-US" sz="2400" dirty="0" smtClean="0"/>
            </a:br>
            <a:r>
              <a:rPr lang="en-US" sz="2400" dirty="0" smtClean="0"/>
              <a:t>gravitational force exerted by</a:t>
            </a:r>
            <a:br>
              <a:rPr lang="en-US" sz="2400" dirty="0" smtClean="0"/>
            </a:br>
            <a:r>
              <a:rPr lang="en-US" sz="2400" dirty="0" smtClean="0"/>
              <a:t>Earth on the system relative</a:t>
            </a:r>
            <a:br>
              <a:rPr lang="en-US" sz="2400" dirty="0" smtClean="0"/>
            </a:br>
            <a:r>
              <a:rPr lang="en-US" sz="2400" dirty="0" smtClean="0"/>
              <a:t>to the </a:t>
            </a:r>
            <a:r>
              <a:rPr lang="en-US" sz="2400" i="1" dirty="0" smtClean="0"/>
              <a:t>x</a:t>
            </a:r>
            <a:r>
              <a:rPr lang="en-US" sz="2400" dirty="0" smtClean="0"/>
              <a:t>-axis plus the angle</a:t>
            </a:r>
            <a:br>
              <a:rPr lang="en-US" sz="2400" dirty="0" smtClean="0"/>
            </a:br>
            <a:r>
              <a:rPr lang="en-US" sz="2400" dirty="0" smtClean="0"/>
              <a:t>of the incline relative to the</a:t>
            </a:r>
            <a:br>
              <a:rPr lang="en-US" sz="2400" dirty="0" smtClean="0"/>
            </a:br>
            <a:r>
              <a:rPr lang="en-US" sz="2400" dirty="0" smtClean="0"/>
              <a:t>horizontal is 90°.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Example 3.4 on an incline: Who wins a water slide race?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child of mass m and an adult of mass 4m simultaneously start to slide from the top of a water slide that has a downward slope of 30° relative to the horizontal. </a:t>
            </a:r>
          </a:p>
          <a:p>
            <a:r>
              <a:rPr lang="en-US" dirty="0" smtClean="0"/>
              <a:t>Which person reaches the bottom first?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03_Pg92_UnFigure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0690" y="3467712"/>
            <a:ext cx="5645023" cy="3316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Objects linked together move with the same-magnitude acceleration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451995"/>
          </a:xfrm>
        </p:spPr>
        <p:txBody>
          <a:bodyPr/>
          <a:lstStyle/>
          <a:p>
            <a:r>
              <a:rPr lang="en-US" dirty="0" smtClean="0"/>
              <a:t>For objects linked together by a rope to move together, we need a rope that does not stretch.</a:t>
            </a:r>
          </a:p>
          <a:p>
            <a:pPr lvl="1"/>
            <a:r>
              <a:rPr lang="en-US" dirty="0" smtClean="0"/>
              <a:t>All ropes stretch at least a little, but we make an assumption that the stretch is small enough to ignore.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03_07_Figure_Ann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2215" y="3267726"/>
            <a:ext cx="3492841" cy="3413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Objects linked together move with the same-magnitude acceleration </a:t>
            </a:r>
            <a:r>
              <a:rPr lang="en-US" i="1" dirty="0" smtClean="0"/>
              <a:t>(</a:t>
            </a:r>
            <a:r>
              <a:rPr lang="en-US" i="1" dirty="0" err="1" smtClean="0"/>
              <a:t>Cont</a:t>
            </a:r>
            <a:r>
              <a:rPr lang="fr-FR" i="1" dirty="0" smtClean="0"/>
              <a:t>'</a:t>
            </a:r>
            <a:r>
              <a:rPr lang="en-US" i="1" dirty="0" smtClean="0"/>
              <a:t>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451995"/>
          </a:xfrm>
        </p:spPr>
        <p:txBody>
          <a:bodyPr/>
          <a:lstStyle/>
          <a:p>
            <a:r>
              <a:rPr lang="en-US" dirty="0" smtClean="0"/>
              <a:t>We assume the string is very light. If a pulley is present, we assume its mass is very small and it rotates with ignorable friction. </a:t>
            </a:r>
          </a:p>
          <a:p>
            <a:pPr lvl="1"/>
            <a:r>
              <a:rPr lang="en-US" dirty="0" smtClean="0"/>
              <a:t>These assumptions allow us to state that the pulley changes the direction of motion but not the magnitude of the force exerted by the string.</a:t>
            </a:r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 sure you know how to: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trigonometric functions (Appendix).</a:t>
            </a:r>
          </a:p>
          <a:p>
            <a:r>
              <a:rPr lang="en-US" dirty="0" smtClean="0"/>
              <a:t>Use motion diagrams and mathematical equations to describe motion (Sections 1.2, 1.5, and 1.6).</a:t>
            </a:r>
          </a:p>
          <a:p>
            <a:r>
              <a:rPr lang="en-US" dirty="0" smtClean="0"/>
              <a:t>Identify a system, construct a force diagram for it, and use the force diagram to apply Newton</a:t>
            </a:r>
            <a:r>
              <a:rPr lang="fr-FR" dirty="0" smtClean="0"/>
              <a:t>'</a:t>
            </a:r>
            <a:r>
              <a:rPr lang="en-US" dirty="0" smtClean="0"/>
              <a:t>s second law of motion (Sections 2.1, 2.6, and 2.8).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asoning Skills imag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/>
        </p:blipFill>
        <p:spPr>
          <a:xfrm>
            <a:off x="4953784" y="3384809"/>
            <a:ext cx="4076073" cy="3298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Using Newton</a:t>
            </a:r>
            <a:r>
              <a:rPr lang="fr-FR" dirty="0" smtClean="0"/>
              <a:t>'</a:t>
            </a:r>
            <a:r>
              <a:rPr lang="en-US" dirty="0" smtClean="0"/>
              <a:t>s second law in more than one dimension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So far we have considered processes where we need to consider motion along only one axis.</a:t>
            </a:r>
          </a:p>
          <a:p>
            <a:pPr lvl="1"/>
            <a:r>
              <a:rPr lang="en-US" sz="2400" b="1" dirty="0" smtClean="0"/>
              <a:t>Most everyday processes involve forces that are not all along the axis of motion.</a:t>
            </a:r>
          </a:p>
          <a:p>
            <a:r>
              <a:rPr lang="en-US" sz="2400" dirty="0" smtClean="0"/>
              <a:t>Now we learn to apply Newton</a:t>
            </a:r>
            <a:r>
              <a:rPr lang="fr-FR" sz="2400" dirty="0" smtClean="0"/>
              <a:t>'</a:t>
            </a:r>
            <a:r>
              <a:rPr lang="en-US" sz="2400" dirty="0" smtClean="0"/>
              <a:t>s laws to these more complex processes.</a:t>
            </a:r>
          </a:p>
          <a:p>
            <a:r>
              <a:rPr lang="en-US" sz="2400" dirty="0"/>
              <a:t>This requires breaking </a:t>
            </a:r>
            <a:r>
              <a:rPr lang="en-US" sz="2400" dirty="0" smtClean="0"/>
              <a:t>forces</a:t>
            </a:r>
            <a:br>
              <a:rPr lang="en-US" sz="2400" dirty="0" smtClean="0"/>
            </a:br>
            <a:r>
              <a:rPr lang="en-US" sz="2400" dirty="0" smtClean="0"/>
              <a:t>into </a:t>
            </a:r>
            <a:r>
              <a:rPr lang="en-US" sz="2400" dirty="0"/>
              <a:t>their vector components </a:t>
            </a:r>
            <a:r>
              <a:rPr lang="en-US" sz="2400" dirty="0" smtClean="0"/>
              <a:t>to</a:t>
            </a:r>
            <a:br>
              <a:rPr lang="en-US" sz="2400" dirty="0" smtClean="0"/>
            </a:br>
            <a:r>
              <a:rPr lang="en-US" sz="2400" dirty="0" smtClean="0"/>
              <a:t>find </a:t>
            </a:r>
            <a:r>
              <a:rPr lang="en-US" sz="2400" dirty="0"/>
              <a:t>the forces along each axis</a:t>
            </a:r>
            <a:r>
              <a:rPr lang="en-US" sz="2400" dirty="0" smtClean="0"/>
              <a:t>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2014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406958"/>
          </a:xfrm>
        </p:spPr>
        <p:txBody>
          <a:bodyPr/>
          <a:lstStyle/>
          <a:p>
            <a:r>
              <a:rPr lang="en-US" dirty="0" smtClean="0"/>
              <a:t>Displacement starts from an object</a:t>
            </a:r>
            <a:r>
              <a:rPr lang="fr-FR" dirty="0" smtClean="0"/>
              <a:t>'</a:t>
            </a:r>
            <a:r>
              <a:rPr lang="en-US" dirty="0" smtClean="0"/>
              <a:t>s initial position and ends at its final position.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Route 1 is a direct path represented by a displacement vector.</a:t>
            </a:r>
          </a:p>
          <a:p>
            <a:pPr lvl="1"/>
            <a:r>
              <a:rPr lang="en-US" dirty="0" smtClean="0"/>
              <a:t>Its tail represents your initial location and its head represents your final destination.</a:t>
            </a:r>
          </a:p>
        </p:txBody>
      </p:sp>
      <p:pic>
        <p:nvPicPr>
          <p:cNvPr id="5" name="Picture 4" descr="03_01_Figure_Ann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8151" y="2025087"/>
            <a:ext cx="5194666" cy="2677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Breaking displacement into its vector components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07909"/>
          </a:xfrm>
        </p:spPr>
        <p:txBody>
          <a:bodyPr/>
          <a:lstStyle/>
          <a:p>
            <a:r>
              <a:rPr lang="en-US" dirty="0" smtClean="0"/>
              <a:t>Breaking displacement into its vector components </a:t>
            </a:r>
            <a:r>
              <a:rPr lang="en-US" i="1" dirty="0" smtClean="0"/>
              <a:t>(</a:t>
            </a:r>
            <a:r>
              <a:rPr lang="en-US" i="1" dirty="0" err="1" smtClean="0"/>
              <a:t>Cont</a:t>
            </a:r>
            <a:r>
              <a:rPr lang="fr-FR" i="1" dirty="0" smtClean="0"/>
              <a:t>'</a:t>
            </a:r>
            <a:r>
              <a:rPr lang="en-US" i="1" dirty="0" smtClean="0"/>
              <a:t>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406958"/>
          </a:xfrm>
        </p:spPr>
        <p:txBody>
          <a:bodyPr/>
          <a:lstStyle/>
          <a:p>
            <a:r>
              <a:rPr lang="en-US" dirty="0" smtClean="0"/>
              <a:t>Route 2 goes along two roads. You first travel along A, then along B.</a:t>
            </a:r>
          </a:p>
          <a:p>
            <a:pPr lvl="1"/>
            <a:r>
              <a:rPr lang="en-US" b="1" dirty="0" smtClean="0"/>
              <a:t>You end at the same final destination with both routes.</a:t>
            </a:r>
            <a:endParaRPr lang="en-US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0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461002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r>
              <a:rPr lang="en-US" sz="2400" dirty="0" smtClean="0"/>
              <a:t>Route 1 has the same displacement as route 2, showing how to add vectors graphically.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+    = C</a:t>
            </a:r>
          </a:p>
          <a:p>
            <a:pPr lvl="1"/>
            <a:r>
              <a:rPr lang="en-US" sz="2400" dirty="0" smtClean="0"/>
              <a:t>A and B are perpendicular to each other.</a:t>
            </a:r>
          </a:p>
          <a:p>
            <a:r>
              <a:rPr lang="en-US" sz="2400" dirty="0" smtClean="0"/>
              <a:t>The key to breaking a vector into its components is to pick vectors perpendicular to each other that, when added, are equivalent to the original vector.</a:t>
            </a:r>
          </a:p>
        </p:txBody>
      </p:sp>
      <p:pic>
        <p:nvPicPr>
          <p:cNvPr id="5" name="Picture 4" descr="03_01_Figure_Ann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1537" y="820628"/>
            <a:ext cx="5274114" cy="2718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Breaking displacement into its vector components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Page 06 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31" y="4335937"/>
            <a:ext cx="208319" cy="324052"/>
          </a:xfrm>
          <a:prstGeom prst="rect">
            <a:avLst/>
          </a:prstGeom>
        </p:spPr>
      </p:pic>
      <p:pic>
        <p:nvPicPr>
          <p:cNvPr id="6" name="Picture 5" descr="Page 06 (2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6" y="4337051"/>
            <a:ext cx="182880" cy="3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Adding forces graphically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4" y="1141413"/>
            <a:ext cx="5183799" cy="5106987"/>
          </a:xfrm>
        </p:spPr>
        <p:txBody>
          <a:bodyPr/>
          <a:lstStyle/>
          <a:p>
            <a:r>
              <a:rPr lang="en-US" dirty="0" smtClean="0"/>
              <a:t>A small box on a very smooth surface is being pulled by spring scales.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03_02_Figure_Ann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6113" y="586152"/>
            <a:ext cx="3732774" cy="6237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Adding forces graphically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4-N force in the positive </a:t>
            </a:r>
            <a:r>
              <a:rPr lang="en-US" i="1" dirty="0" smtClean="0"/>
              <a:t>x</a:t>
            </a:r>
            <a:r>
              <a:rPr lang="en-US" dirty="0" smtClean="0"/>
              <a:t>-direction added to a 3-N force in the positive </a:t>
            </a:r>
            <a:r>
              <a:rPr lang="en-US" i="1" dirty="0" smtClean="0"/>
              <a:t>y</a:t>
            </a:r>
            <a:r>
              <a:rPr lang="en-US" dirty="0" smtClean="0"/>
              <a:t>-direction produces a 5-N force at 37° relative to the positive </a:t>
            </a:r>
            <a:r>
              <a:rPr lang="en-US" i="1" dirty="0" smtClean="0"/>
              <a:t>x</a:t>
            </a:r>
            <a:r>
              <a:rPr lang="en-US" dirty="0" smtClean="0"/>
              <a:t>-axis. </a:t>
            </a:r>
          </a:p>
          <a:p>
            <a:r>
              <a:rPr lang="en-US" dirty="0" smtClean="0"/>
              <a:t>The vectors form a "3-4-5" right triangle: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03_02_FigureC_Ann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4138" y="3066257"/>
            <a:ext cx="3838795" cy="3595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1328</TotalTime>
  <Words>1493</Words>
  <Application>Microsoft Office PowerPoint</Application>
  <PresentationFormat>On-screen Show (4:3)</PresentationFormat>
  <Paragraphs>146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HA5Lect_template</vt:lpstr>
      <vt:lpstr>Applying Newton's Laws</vt:lpstr>
      <vt:lpstr>Applying Newton's Laws</vt:lpstr>
      <vt:lpstr>Be sure you know how to:</vt:lpstr>
      <vt:lpstr>Using Newton's second law in more than one dimension</vt:lpstr>
      <vt:lpstr>Breaking displacement into its vector components</vt:lpstr>
      <vt:lpstr>Breaking displacement into its vector components (Cont'd)</vt:lpstr>
      <vt:lpstr>Breaking displacement into its vector components</vt:lpstr>
      <vt:lpstr>Example: Adding forces graphically</vt:lpstr>
      <vt:lpstr>Example: Adding forces graphically</vt:lpstr>
      <vt:lpstr>Breaking force into scalar components</vt:lpstr>
      <vt:lpstr>Breaking force into scalar components (Cont'd)</vt:lpstr>
      <vt:lpstr>Finding the scalar components of a force from its magnitude and direction</vt:lpstr>
      <vt:lpstr>Finding the scalar components of a force from its magnitude and direction</vt:lpstr>
      <vt:lpstr>Newton's second law in component form</vt:lpstr>
      <vt:lpstr>Newton's second law in component form (Cont'd)</vt:lpstr>
      <vt:lpstr>Reasoning Skill: Using Newton's second law in component form</vt:lpstr>
      <vt:lpstr>Example: Determining forces and acceleration</vt:lpstr>
      <vt:lpstr>Example: Determining forces and acceleration</vt:lpstr>
      <vt:lpstr>Problem-solving strategies for analyzing dynamic processes: Sketch and translate</vt:lpstr>
      <vt:lpstr>Problem-solving strategies for analyzing dynamics processes: Simplify and diagram</vt:lpstr>
      <vt:lpstr>Problem-solving strategies for analyzing dynamics processes: Represent mathematically</vt:lpstr>
      <vt:lpstr>Problem-solving strategies for analyzing dynamics processes: Solve and evaluate</vt:lpstr>
      <vt:lpstr>Problem-solving strategies for analyzing dynamics processes: Solve and evaluate (Cont'd)</vt:lpstr>
      <vt:lpstr>Example 3.3: Acceleration of a train</vt:lpstr>
      <vt:lpstr>Processes involving inclines</vt:lpstr>
      <vt:lpstr>Example 3.4 on an incline: Who wins a water slide race?</vt:lpstr>
      <vt:lpstr>Objects linked together move with the same-magnitude acceleration</vt:lpstr>
      <vt:lpstr>Objects linked together move with the same-magnitude acceleration (Cont'd)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Will Benner</cp:lastModifiedBy>
  <cp:revision>152</cp:revision>
  <dcterms:created xsi:type="dcterms:W3CDTF">2007-09-26T05:29:17Z</dcterms:created>
  <dcterms:modified xsi:type="dcterms:W3CDTF">2017-01-26T15:37:41Z</dcterms:modified>
</cp:coreProperties>
</file>