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9" r:id="rId1"/>
  </p:sldMasterIdLst>
  <p:notesMasterIdLst>
    <p:notesMasterId r:id="rId67"/>
  </p:notesMasterIdLst>
  <p:handoutMasterIdLst>
    <p:handoutMasterId r:id="rId68"/>
  </p:handoutMasterIdLst>
  <p:sldIdLst>
    <p:sldId id="256" r:id="rId2"/>
    <p:sldId id="263" r:id="rId3"/>
    <p:sldId id="264" r:id="rId4"/>
    <p:sldId id="265" r:id="rId5"/>
    <p:sldId id="266" r:id="rId6"/>
    <p:sldId id="317" r:id="rId7"/>
    <p:sldId id="318" r:id="rId8"/>
    <p:sldId id="268" r:id="rId9"/>
    <p:sldId id="269" r:id="rId10"/>
    <p:sldId id="270" r:id="rId11"/>
    <p:sldId id="271" r:id="rId12"/>
    <p:sldId id="272" r:id="rId13"/>
    <p:sldId id="273" r:id="rId14"/>
    <p:sldId id="274" r:id="rId15"/>
    <p:sldId id="275" r:id="rId16"/>
    <p:sldId id="276" r:id="rId17"/>
    <p:sldId id="277" r:id="rId18"/>
    <p:sldId id="278" r:id="rId19"/>
    <p:sldId id="279" r:id="rId20"/>
    <p:sldId id="280" r:id="rId21"/>
    <p:sldId id="281" r:id="rId22"/>
    <p:sldId id="320" r:id="rId23"/>
    <p:sldId id="322" r:id="rId24"/>
    <p:sldId id="282" r:id="rId25"/>
    <p:sldId id="321" r:id="rId26"/>
    <p:sldId id="283" r:id="rId27"/>
    <p:sldId id="284" r:id="rId28"/>
    <p:sldId id="285" r:id="rId29"/>
    <p:sldId id="323" r:id="rId30"/>
    <p:sldId id="286" r:id="rId31"/>
    <p:sldId id="287" r:id="rId32"/>
    <p:sldId id="288" r:id="rId33"/>
    <p:sldId id="289" r:id="rId34"/>
    <p:sldId id="290" r:id="rId35"/>
    <p:sldId id="291" r:id="rId36"/>
    <p:sldId id="292" r:id="rId37"/>
    <p:sldId id="293" r:id="rId38"/>
    <p:sldId id="294" r:id="rId39"/>
    <p:sldId id="324" r:id="rId40"/>
    <p:sldId id="295" r:id="rId41"/>
    <p:sldId id="296" r:id="rId42"/>
    <p:sldId id="297" r:id="rId43"/>
    <p:sldId id="298" r:id="rId44"/>
    <p:sldId id="299" r:id="rId45"/>
    <p:sldId id="325" r:id="rId46"/>
    <p:sldId id="300" r:id="rId47"/>
    <p:sldId id="301" r:id="rId48"/>
    <p:sldId id="302" r:id="rId49"/>
    <p:sldId id="303" r:id="rId50"/>
    <p:sldId id="304" r:id="rId51"/>
    <p:sldId id="305" r:id="rId52"/>
    <p:sldId id="306" r:id="rId53"/>
    <p:sldId id="326" r:id="rId54"/>
    <p:sldId id="308" r:id="rId55"/>
    <p:sldId id="309" r:id="rId56"/>
    <p:sldId id="327" r:id="rId57"/>
    <p:sldId id="310" r:id="rId58"/>
    <p:sldId id="311" r:id="rId59"/>
    <p:sldId id="312" r:id="rId60"/>
    <p:sldId id="328" r:id="rId61"/>
    <p:sldId id="314" r:id="rId62"/>
    <p:sldId id="315" r:id="rId63"/>
    <p:sldId id="316" r:id="rId64"/>
    <p:sldId id="329" r:id="rId65"/>
    <p:sldId id="330" r:id="rId66"/>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charset="0"/>
        <a:cs typeface="+mn-cs"/>
      </a:defRPr>
    </a:lvl5pPr>
    <a:lvl6pPr marL="2286000" algn="l" defTabSz="457200" rtl="0" eaLnBrk="1" latinLnBrk="0" hangingPunct="1">
      <a:defRPr sz="2400" kern="1200">
        <a:solidFill>
          <a:schemeClr val="tx1"/>
        </a:solidFill>
        <a:latin typeface="Arial" charset="0"/>
        <a:ea typeface="ＭＳ Ｐゴシック" charset="0"/>
        <a:cs typeface="+mn-cs"/>
      </a:defRPr>
    </a:lvl6pPr>
    <a:lvl7pPr marL="2743200" algn="l" defTabSz="457200" rtl="0" eaLnBrk="1" latinLnBrk="0" hangingPunct="1">
      <a:defRPr sz="2400" kern="1200">
        <a:solidFill>
          <a:schemeClr val="tx1"/>
        </a:solidFill>
        <a:latin typeface="Arial" charset="0"/>
        <a:ea typeface="ＭＳ Ｐゴシック" charset="0"/>
        <a:cs typeface="+mn-cs"/>
      </a:defRPr>
    </a:lvl7pPr>
    <a:lvl8pPr marL="3200400" algn="l" defTabSz="457200" rtl="0" eaLnBrk="1" latinLnBrk="0" hangingPunct="1">
      <a:defRPr sz="2400" kern="1200">
        <a:solidFill>
          <a:schemeClr val="tx1"/>
        </a:solidFill>
        <a:latin typeface="Arial" charset="0"/>
        <a:ea typeface="ＭＳ Ｐゴシック" charset="0"/>
        <a:cs typeface="+mn-cs"/>
      </a:defRPr>
    </a:lvl8pPr>
    <a:lvl9pPr marL="3657600" algn="l" defTabSz="457200" rtl="0" eaLnBrk="1" latinLnBrk="0" hangingPunct="1">
      <a:defRPr sz="2400" kern="1200">
        <a:solidFill>
          <a:schemeClr val="tx1"/>
        </a:solidFill>
        <a:latin typeface="Arial" charset="0"/>
        <a:ea typeface="ＭＳ Ｐゴシック" charset="0"/>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ill" initials="J" lastIdx="1" clrIdx="0"/>
  <p:cmAuthor id="1" name="premedia media" initials="p" lastIdx="0"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A733D"/>
    <a:srgbClr val="4E6273"/>
    <a:srgbClr val="E3E709"/>
    <a:srgbClr val="BE2A40"/>
    <a:srgbClr val="8E8C24"/>
    <a:srgbClr val="37368A"/>
    <a:srgbClr val="BE58A1"/>
    <a:srgbClr val="E96115"/>
    <a:srgbClr val="0B570C"/>
    <a:srgbClr val="F00094"/>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12" autoAdjust="0"/>
    <p:restoredTop sz="94226" autoAdjust="0"/>
  </p:normalViewPr>
  <p:slideViewPr>
    <p:cSldViewPr snapToGrid="0">
      <p:cViewPr varScale="1">
        <p:scale>
          <a:sx n="139" d="100"/>
          <a:sy n="139" d="100"/>
        </p:scale>
        <p:origin x="-2352" y="-96"/>
      </p:cViewPr>
      <p:guideLst>
        <p:guide orient="horz" pos="2160"/>
        <p:guide orient="horz" pos="4032"/>
        <p:guide pos="28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notesMaster" Target="notesMasters/notesMaster1.xml"/><Relationship Id="rId68" Type="http://schemas.openxmlformats.org/officeDocument/2006/relationships/handoutMaster" Target="handoutMasters/handoutMaster1.xml"/><Relationship Id="rId69" Type="http://schemas.openxmlformats.org/officeDocument/2006/relationships/printerSettings" Target="printerSettings/printerSettings1.bin"/><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commentAuthors" Target="commentAuthors.xml"/><Relationship Id="rId71" Type="http://schemas.openxmlformats.org/officeDocument/2006/relationships/presProps" Target="presProps.xml"/><Relationship Id="rId72" Type="http://schemas.openxmlformats.org/officeDocument/2006/relationships/viewProps" Target="viewProp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73" Type="http://schemas.openxmlformats.org/officeDocument/2006/relationships/theme" Target="theme/theme1.xml"/><Relationship Id="rId74" Type="http://schemas.openxmlformats.org/officeDocument/2006/relationships/tableStyles" Target="tableStyles.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FFCAE23-4D2E-2F4E-8AF9-A93C6DBEAC74}" type="datetimeFigureOut">
              <a:rPr lang="en-US" smtClean="0"/>
              <a:t>9/24/13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E44CFC-8BF9-2C4E-9289-81FEC5A72F21}" type="slidenum">
              <a:rPr lang="en-US" smtClean="0"/>
              <a:t>‹#›</a:t>
            </a:fld>
            <a:endParaRPr lang="en-US"/>
          </a:p>
        </p:txBody>
      </p:sp>
    </p:spTree>
    <p:extLst>
      <p:ext uri="{BB962C8B-B14F-4D97-AF65-F5344CB8AC3E}">
        <p14:creationId xmlns:p14="http://schemas.microsoft.com/office/powerpoint/2010/main" val="13937508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6147" name="Rectangle 3"/>
          <p:cNvSpPr>
            <a:spLocks noGrp="1" noChangeArrowheads="1"/>
          </p:cNvSpPr>
          <p:nvPr>
            <p:ph type="dt"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6148"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914400" y="4343400"/>
            <a:ext cx="50292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50" name="Rectangle 6"/>
          <p:cNvSpPr>
            <a:spLocks noGrp="1" noChangeArrowheads="1"/>
          </p:cNvSpPr>
          <p:nvPr>
            <p:ph type="ftr" sz="quarter" idx="4"/>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6151" name="Rectangle 7"/>
          <p:cNvSpPr>
            <a:spLocks noGrp="1" noChangeArrowheads="1"/>
          </p:cNvSpPr>
          <p:nvPr>
            <p:ph type="sldNum" sz="quarter" idx="5"/>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b" anchorCtr="0" compatLnSpc="1">
            <a:prstTxWarp prst="textNoShape">
              <a:avLst/>
            </a:prstTxWarp>
          </a:bodyPr>
          <a:lstStyle>
            <a:lvl1pPr algn="r">
              <a:defRPr sz="1200"/>
            </a:lvl1pPr>
          </a:lstStyle>
          <a:p>
            <a:fld id="{69116663-B372-3E48-9F73-B21AA219DBD6}" type="slidenum">
              <a:rPr lang="en-US"/>
              <a:pPr/>
              <a:t>‹#›</a:t>
            </a:fld>
            <a:endParaRPr lang="en-US"/>
          </a:p>
        </p:txBody>
      </p:sp>
    </p:spTree>
    <p:extLst>
      <p:ext uri="{BB962C8B-B14F-4D97-AF65-F5344CB8AC3E}">
        <p14:creationId xmlns:p14="http://schemas.microsoft.com/office/powerpoint/2010/main" val="3496497741"/>
      </p:ext>
    </p:extLst>
  </p:cSld>
  <p:clrMap bg1="lt1" tx1="dk1" bg2="lt2" tx2="dk2" accent1="accent1" accent2="accent2" accent3="accent3" accent4="accent4" accent5="accent5" accent6="accent6" hlink="hlink" folHlink="folHlink"/>
  <p:hf hdr="0" ftr="0" dt="0"/>
  <p:notesStyle>
    <a:lvl1pPr algn="l" rtl="0" fontAlgn="base">
      <a:spcBef>
        <a:spcPct val="30000"/>
      </a:spcBef>
      <a:spcAft>
        <a:spcPct val="0"/>
      </a:spcAft>
      <a:defRPr sz="1200" kern="1200">
        <a:solidFill>
          <a:schemeClr val="tx1"/>
        </a:solidFill>
        <a:latin typeface="Arial" charset="0"/>
        <a:ea typeface="ＭＳ Ｐゴシック" charset="0"/>
        <a:cs typeface="+mn-cs"/>
      </a:defRPr>
    </a:lvl1pPr>
    <a:lvl2pPr marL="457200" algn="l" rtl="0" fontAlgn="base">
      <a:spcBef>
        <a:spcPct val="30000"/>
      </a:spcBef>
      <a:spcAft>
        <a:spcPct val="0"/>
      </a:spcAft>
      <a:defRPr sz="1200" kern="1200">
        <a:solidFill>
          <a:schemeClr val="tx1"/>
        </a:solidFill>
        <a:latin typeface="Arial" charset="0"/>
        <a:ea typeface="ＭＳ Ｐゴシック" charset="0"/>
        <a:cs typeface="+mn-cs"/>
      </a:defRPr>
    </a:lvl2pPr>
    <a:lvl3pPr marL="914400" algn="l" rtl="0" fontAlgn="base">
      <a:spcBef>
        <a:spcPct val="30000"/>
      </a:spcBef>
      <a:spcAft>
        <a:spcPct val="0"/>
      </a:spcAft>
      <a:defRPr sz="1200" kern="1200">
        <a:solidFill>
          <a:schemeClr val="tx1"/>
        </a:solidFill>
        <a:latin typeface="Arial" charset="0"/>
        <a:ea typeface="ＭＳ Ｐゴシック" charset="0"/>
        <a:cs typeface="+mn-cs"/>
      </a:defRPr>
    </a:lvl3pPr>
    <a:lvl4pPr marL="1371600" algn="l" rtl="0" fontAlgn="base">
      <a:spcBef>
        <a:spcPct val="30000"/>
      </a:spcBef>
      <a:spcAft>
        <a:spcPct val="0"/>
      </a:spcAft>
      <a:defRPr sz="1200" kern="1200">
        <a:solidFill>
          <a:schemeClr val="tx1"/>
        </a:solidFill>
        <a:latin typeface="Arial" charset="0"/>
        <a:ea typeface="ＭＳ Ｐゴシック" charset="0"/>
        <a:cs typeface="+mn-cs"/>
      </a:defRPr>
    </a:lvl4pPr>
    <a:lvl5pPr marL="1828800" algn="l" rtl="0" fontAlgn="base">
      <a:spcBef>
        <a:spcPct val="30000"/>
      </a:spcBef>
      <a:spcAft>
        <a:spcPct val="0"/>
      </a:spcAft>
      <a:defRPr sz="12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FE69F1-2C49-8541-A1A5-EFBA37142D8A}" type="slidenum">
              <a:rPr lang="en-US"/>
              <a:pPr/>
              <a:t>1</a:t>
            </a:fld>
            <a:endParaRPr lang="en-US"/>
          </a:p>
        </p:txBody>
      </p:sp>
      <p:sp>
        <p:nvSpPr>
          <p:cNvPr id="142338" name="Rectangle 2"/>
          <p:cNvSpPr>
            <a:spLocks noGrp="1" noRot="1" noChangeAspect="1" noChangeArrowheads="1" noTextEdit="1"/>
          </p:cNvSpPr>
          <p:nvPr>
            <p:ph type="sldImg"/>
          </p:nvPr>
        </p:nvSpPr>
        <p:spPr>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noFill/>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fld id="{377EBEBB-7E9E-3941-889A-94443F402A14}" type="slidenum">
              <a:rPr lang="en-US" sz="1200"/>
              <a:pPr/>
              <a:t>2</a:t>
            </a:fld>
            <a:endParaRPr lang="en-US" sz="1200"/>
          </a:p>
        </p:txBody>
      </p:sp>
      <p:sp>
        <p:nvSpPr>
          <p:cNvPr id="7170" name="Rectangle 2"/>
          <p:cNvSpPr>
            <a:spLocks noGrp="1" noRot="1" noChangeAspect="1" noChangeArrowheads="1" noTextEdit="1"/>
          </p:cNvSpPr>
          <p:nvPr>
            <p:ph type="sldImg"/>
          </p:nvPr>
        </p:nvSpPr>
        <p:spPr>
          <a:ln/>
          <a:extLst/>
        </p:spPr>
      </p:sp>
      <p:sp>
        <p:nvSpPr>
          <p:cNvPr id="7171" name="Rectangle 3"/>
          <p:cNvSpPr>
            <a:spLocks noGrp="1" noChangeArrowheads="1"/>
          </p:cNvSpPr>
          <p:nvPr>
            <p:ph type="body" idx="1"/>
          </p:nvPr>
        </p:nvSpPr>
        <p:spPr/>
        <p:txBody>
          <a:bodyPr/>
          <a:lstStyle/>
          <a:p>
            <a:pPr eaLnBrk="1" hangingPunct="1">
              <a:defRPr/>
            </a:pPr>
            <a:endParaRPr lang="en-US" dirty="0" smtClean="0">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365125" y="3124200"/>
            <a:ext cx="6569075" cy="579438"/>
          </a:xfrm>
          <a:extLst>
            <a:ext uri="{909E8E84-426E-40dd-AFC4-6F175D3DCCD1}">
              <a14:hiddenFill xmlns:a14="http://schemas.microsoft.com/office/drawing/2010/main">
                <a:solidFill>
                  <a:schemeClr val="accent1"/>
                </a:solidFill>
              </a14:hiddenFill>
            </a:ext>
          </a:extLst>
        </p:spPr>
        <p:txBody>
          <a:bodyPr lIns="91440"/>
          <a:lstStyle>
            <a:lvl1pPr>
              <a:defRPr>
                <a:solidFill>
                  <a:schemeClr val="tx1"/>
                </a:solidFill>
              </a:defRPr>
            </a:lvl1pPr>
          </a:lstStyle>
          <a:p>
            <a:pPr lvl="0"/>
            <a:r>
              <a:rPr lang="en-US" noProof="0" smtClean="0"/>
              <a:t>Click to edit Master title style</a:t>
            </a:r>
          </a:p>
        </p:txBody>
      </p:sp>
      <p:sp>
        <p:nvSpPr>
          <p:cNvPr id="4099" name="Rectangle 3"/>
          <p:cNvSpPr>
            <a:spLocks noGrp="1" noChangeArrowheads="1"/>
          </p:cNvSpPr>
          <p:nvPr>
            <p:ph type="subTitle" idx="1"/>
          </p:nvPr>
        </p:nvSpPr>
        <p:spPr>
          <a:xfrm>
            <a:off x="365125" y="4860925"/>
            <a:ext cx="6569075" cy="400110"/>
          </a:xfrm>
        </p:spPr>
        <p:txBody>
          <a:bodyPr>
            <a:spAutoFit/>
          </a:bodyPr>
          <a:lstStyle>
            <a:lvl1pPr marL="0" indent="0">
              <a:buFontTx/>
              <a:buNone/>
              <a:defRPr sz="2000" baseline="0"/>
            </a:lvl1pPr>
          </a:lstStyle>
          <a:p>
            <a:pPr lvl="0"/>
            <a:endParaRPr lang="en-US" noProof="0" dirty="0" smtClean="0"/>
          </a:p>
        </p:txBody>
      </p:sp>
      <p:sp>
        <p:nvSpPr>
          <p:cNvPr id="4101" name="Rectangle 5"/>
          <p:cNvSpPr>
            <a:spLocks noChangeArrowheads="1"/>
          </p:cNvSpPr>
          <p:nvPr/>
        </p:nvSpPr>
        <p:spPr bwMode="auto">
          <a:xfrm>
            <a:off x="-6350" y="0"/>
            <a:ext cx="9162288" cy="609600"/>
          </a:xfrm>
          <a:prstGeom prst="rect">
            <a:avLst/>
          </a:prstGeom>
          <a:solidFill>
            <a:srgbClr val="6A733D"/>
          </a:solidFill>
          <a:ln>
            <a:noFill/>
          </a:ln>
          <a:effectLst/>
          <a:extLst/>
        </p:spPr>
        <p:txBody>
          <a:bodyPr wrap="none" anchor="ctr"/>
          <a:lstStyle/>
          <a:p>
            <a:pPr algn="ctr"/>
            <a:endParaRPr lang="en-US">
              <a:solidFill>
                <a:schemeClr val="accent1"/>
              </a:solidFill>
            </a:endParaRPr>
          </a:p>
        </p:txBody>
      </p:sp>
      <p:sp>
        <p:nvSpPr>
          <p:cNvPr id="4102" name="Text Box 6"/>
          <p:cNvSpPr txBox="1">
            <a:spLocks noChangeArrowheads="1"/>
          </p:cNvSpPr>
          <p:nvPr/>
        </p:nvSpPr>
        <p:spPr bwMode="auto">
          <a:xfrm>
            <a:off x="365125" y="44450"/>
            <a:ext cx="8001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800" dirty="0">
                <a:solidFill>
                  <a:schemeClr val="bg1"/>
                </a:solidFill>
              </a:rPr>
              <a:t>Chapter </a:t>
            </a:r>
            <a:r>
              <a:rPr lang="en-US" sz="2800" dirty="0" smtClean="0">
                <a:solidFill>
                  <a:schemeClr val="bg1"/>
                </a:solidFill>
              </a:rPr>
              <a:t>8 </a:t>
            </a:r>
            <a:r>
              <a:rPr lang="en-US" sz="2800" dirty="0">
                <a:solidFill>
                  <a:schemeClr val="bg1"/>
                </a:solidFill>
              </a:rPr>
              <a:t>Lecture</a:t>
            </a:r>
          </a:p>
        </p:txBody>
      </p:sp>
      <p:sp>
        <p:nvSpPr>
          <p:cNvPr id="4113" name="Rectangle 17"/>
          <p:cNvSpPr>
            <a:spLocks noGrp="1" noChangeArrowheads="1"/>
          </p:cNvSpPr>
          <p:nvPr>
            <p:ph type="ftr" sz="quarter" idx="3"/>
          </p:nvPr>
        </p:nvSpPr>
        <p:spPr/>
        <p:txBody>
          <a:bodyPr/>
          <a:lstStyle>
            <a:lvl1pPr>
              <a:defRPr/>
            </a:lvl1pPr>
          </a:lstStyle>
          <a:p>
            <a:r>
              <a:rPr lang="en-GB"/>
              <a:t>© 2014 Pearson Education, Inc.</a:t>
            </a:r>
          </a:p>
        </p:txBody>
      </p:sp>
      <p:pic>
        <p:nvPicPr>
          <p:cNvPr id="9" name="Picture 8" descr="87712Etkina1e_thumbnail.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253542" y="601950"/>
            <a:ext cx="4890458" cy="6258620"/>
          </a:xfrm>
          <a:prstGeom prst="rect">
            <a:avLst/>
          </a:prstGeom>
          <a:noFill/>
          <a:ln>
            <a:noFill/>
          </a:ln>
          <a:effectLst/>
        </p:spPr>
      </p:pic>
    </p:spTree>
  </p:cSld>
  <p:clrMapOvr>
    <a:masterClrMapping/>
  </p:clrMapOvr>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3"/>
          <p:cNvSpPr>
            <a:spLocks noGrp="1"/>
          </p:cNvSpPr>
          <p:nvPr>
            <p:ph type="ftr" sz="quarter" idx="10"/>
          </p:nvPr>
        </p:nvSpPr>
        <p:spPr/>
        <p:txBody>
          <a:bodyPr/>
          <a:lstStyle>
            <a:lvl1pPr>
              <a:defRPr/>
            </a:lvl1pPr>
          </a:lstStyle>
          <a:p>
            <a:r>
              <a:rPr lang="en-GB"/>
              <a:t>© 2014 Pearson Education, Inc.</a:t>
            </a:r>
          </a:p>
        </p:txBody>
      </p:sp>
    </p:spTree>
    <p:extLst>
      <p:ext uri="{BB962C8B-B14F-4D97-AF65-F5344CB8AC3E}">
        <p14:creationId xmlns:p14="http://schemas.microsoft.com/office/powerpoint/2010/main" val="3070372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65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56125" y="1141413"/>
            <a:ext cx="4038600" cy="5106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GB"/>
              <a:t>© 2014 Pearson Education, Inc.</a:t>
            </a:r>
          </a:p>
        </p:txBody>
      </p:sp>
    </p:spTree>
    <p:extLst>
      <p:ext uri="{BB962C8B-B14F-4D97-AF65-F5344CB8AC3E}">
        <p14:creationId xmlns:p14="http://schemas.microsoft.com/office/powerpoint/2010/main" val="15719076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title"/>
          </p:nvPr>
        </p:nvSpPr>
        <p:spPr bwMode="auto">
          <a:xfrm>
            <a:off x="0" y="0"/>
            <a:ext cx="9144000" cy="579438"/>
          </a:xfrm>
          <a:prstGeom prst="rect">
            <a:avLst/>
          </a:prstGeom>
          <a:noFill/>
          <a:ln>
            <a:noFill/>
          </a:ln>
          <a:effectLst/>
          <a:extLst>
            <a:ext uri="{909E8E84-426E-40dd-AFC4-6F175D3DCCD1}">
              <a14:hiddenFill xmlns:a14="http://schemas.microsoft.com/office/drawing/2010/main">
                <a:solidFill>
                  <a:srgbClr val="333399"/>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457200" tIns="45720" rIns="91440" bIns="45720" numCol="1" anchor="t" anchorCtr="0" compatLnSpc="1">
            <a:prstTxWarp prst="textNoShape">
              <a:avLst/>
            </a:prstTxWarp>
            <a:spAutoFit/>
          </a:bodyPr>
          <a:lstStyle/>
          <a:p>
            <a:pPr lvl="0"/>
            <a:r>
              <a:rPr lang="en-US" dirty="0"/>
              <a:t>Click to edit Master title style</a:t>
            </a:r>
          </a:p>
        </p:txBody>
      </p:sp>
      <p:sp>
        <p:nvSpPr>
          <p:cNvPr id="3076" name="Rectangle 4"/>
          <p:cNvSpPr>
            <a:spLocks noGrp="1" noChangeArrowheads="1"/>
          </p:cNvSpPr>
          <p:nvPr>
            <p:ph type="body" idx="1"/>
          </p:nvPr>
        </p:nvSpPr>
        <p:spPr bwMode="auto">
          <a:xfrm>
            <a:off x="365125" y="1141413"/>
            <a:ext cx="8229600" cy="510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091" name="Rectangle 19"/>
          <p:cNvSpPr>
            <a:spLocks noGrp="1" noChangeArrowheads="1"/>
          </p:cNvSpPr>
          <p:nvPr>
            <p:ph type="ftr" sz="quarter" idx="3"/>
          </p:nvPr>
        </p:nvSpPr>
        <p:spPr bwMode="gray">
          <a:xfrm>
            <a:off x="87313" y="6613525"/>
            <a:ext cx="5399087"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0" tIns="0" rIns="0" bIns="0" numCol="1" anchor="t" anchorCtr="0" compatLnSpc="1">
            <a:prstTxWarp prst="textNoShape">
              <a:avLst/>
            </a:prstTxWarp>
          </a:bodyPr>
          <a:lstStyle>
            <a:lvl1pPr eaLnBrk="1" hangingPunct="1">
              <a:defRPr sz="900">
                <a:cs typeface="+mj-cs"/>
              </a:defRPr>
            </a:lvl1pPr>
          </a:lstStyle>
          <a:p>
            <a:r>
              <a:rPr lang="en-GB"/>
              <a:t>© 2014 Pearson Education, Inc.</a:t>
            </a:r>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3" r:id="rId3"/>
  </p:sldLayoutIdLst>
  <p:hf sldNum="0" hdr="0" dt="0"/>
  <p:txStyles>
    <p:titleStyle>
      <a:lvl1pPr algn="l" rtl="0" fontAlgn="base">
        <a:spcBef>
          <a:spcPct val="50000"/>
        </a:spcBef>
        <a:spcAft>
          <a:spcPct val="0"/>
        </a:spcAft>
        <a:defRPr sz="3200" b="1">
          <a:solidFill>
            <a:srgbClr val="6A733D"/>
          </a:solidFill>
          <a:latin typeface="+mj-lt"/>
          <a:ea typeface="+mj-ea"/>
          <a:cs typeface="+mj-cs"/>
        </a:defRPr>
      </a:lvl1pPr>
      <a:lvl2pPr algn="l" rtl="0" fontAlgn="base">
        <a:spcBef>
          <a:spcPct val="50000"/>
        </a:spcBef>
        <a:spcAft>
          <a:spcPct val="0"/>
        </a:spcAft>
        <a:defRPr sz="3200" b="1">
          <a:solidFill>
            <a:srgbClr val="BE58A1"/>
          </a:solidFill>
          <a:latin typeface="Arial" charset="0"/>
          <a:ea typeface="ＭＳ Ｐゴシック" charset="0"/>
          <a:cs typeface="Arial" charset="0"/>
        </a:defRPr>
      </a:lvl2pPr>
      <a:lvl3pPr algn="l" rtl="0" fontAlgn="base">
        <a:spcBef>
          <a:spcPct val="50000"/>
        </a:spcBef>
        <a:spcAft>
          <a:spcPct val="0"/>
        </a:spcAft>
        <a:defRPr sz="3200" b="1">
          <a:solidFill>
            <a:srgbClr val="BE58A1"/>
          </a:solidFill>
          <a:latin typeface="Arial" charset="0"/>
          <a:ea typeface="ＭＳ Ｐゴシック" charset="0"/>
          <a:cs typeface="Arial" charset="0"/>
        </a:defRPr>
      </a:lvl3pPr>
      <a:lvl4pPr algn="l" rtl="0" fontAlgn="base">
        <a:spcBef>
          <a:spcPct val="50000"/>
        </a:spcBef>
        <a:spcAft>
          <a:spcPct val="0"/>
        </a:spcAft>
        <a:defRPr sz="3200" b="1">
          <a:solidFill>
            <a:srgbClr val="BE58A1"/>
          </a:solidFill>
          <a:latin typeface="Arial" charset="0"/>
          <a:ea typeface="ＭＳ Ｐゴシック" charset="0"/>
          <a:cs typeface="Arial" charset="0"/>
        </a:defRPr>
      </a:lvl4pPr>
      <a:lvl5pPr algn="l" rtl="0" fontAlgn="base">
        <a:spcBef>
          <a:spcPct val="50000"/>
        </a:spcBef>
        <a:spcAft>
          <a:spcPct val="0"/>
        </a:spcAft>
        <a:defRPr sz="3200" b="1">
          <a:solidFill>
            <a:srgbClr val="BE58A1"/>
          </a:solidFill>
          <a:latin typeface="Arial" charset="0"/>
          <a:ea typeface="ＭＳ Ｐゴシック" charset="0"/>
          <a:cs typeface="Arial" charset="0"/>
        </a:defRPr>
      </a:lvl5pPr>
      <a:lvl6pPr marL="457200" algn="l" rtl="0" fontAlgn="base">
        <a:spcBef>
          <a:spcPct val="50000"/>
        </a:spcBef>
        <a:spcAft>
          <a:spcPct val="0"/>
        </a:spcAft>
        <a:defRPr sz="3200" b="1">
          <a:solidFill>
            <a:srgbClr val="BE58A1"/>
          </a:solidFill>
          <a:latin typeface="Arial" charset="0"/>
          <a:ea typeface="ＭＳ Ｐゴシック" charset="0"/>
          <a:cs typeface="Arial" charset="0"/>
        </a:defRPr>
      </a:lvl6pPr>
      <a:lvl7pPr marL="914400" algn="l" rtl="0" fontAlgn="base">
        <a:spcBef>
          <a:spcPct val="50000"/>
        </a:spcBef>
        <a:spcAft>
          <a:spcPct val="0"/>
        </a:spcAft>
        <a:defRPr sz="3200" b="1">
          <a:solidFill>
            <a:srgbClr val="BE58A1"/>
          </a:solidFill>
          <a:latin typeface="Arial" charset="0"/>
          <a:ea typeface="ＭＳ Ｐゴシック" charset="0"/>
          <a:cs typeface="Arial" charset="0"/>
        </a:defRPr>
      </a:lvl7pPr>
      <a:lvl8pPr marL="1371600" algn="l" rtl="0" fontAlgn="base">
        <a:spcBef>
          <a:spcPct val="50000"/>
        </a:spcBef>
        <a:spcAft>
          <a:spcPct val="0"/>
        </a:spcAft>
        <a:defRPr sz="3200" b="1">
          <a:solidFill>
            <a:srgbClr val="BE58A1"/>
          </a:solidFill>
          <a:latin typeface="Arial" charset="0"/>
          <a:ea typeface="ＭＳ Ｐゴシック" charset="0"/>
          <a:cs typeface="Arial" charset="0"/>
        </a:defRPr>
      </a:lvl8pPr>
      <a:lvl9pPr marL="1828800" algn="l" rtl="0" fontAlgn="base">
        <a:spcBef>
          <a:spcPct val="50000"/>
        </a:spcBef>
        <a:spcAft>
          <a:spcPct val="0"/>
        </a:spcAft>
        <a:defRPr sz="3200" b="1">
          <a:solidFill>
            <a:srgbClr val="BE58A1"/>
          </a:solidFill>
          <a:latin typeface="Arial" charset="0"/>
          <a:ea typeface="ＭＳ Ｐゴシック" charset="0"/>
          <a:cs typeface="Arial" charset="0"/>
        </a:defRPr>
      </a:lvl9pPr>
    </p:titleStyle>
    <p:bodyStyle>
      <a:lvl1pPr marL="342900" indent="-342900" algn="l" rtl="0" fontAlgn="base">
        <a:spcBef>
          <a:spcPct val="20000"/>
        </a:spcBef>
        <a:spcAft>
          <a:spcPct val="0"/>
        </a:spcAft>
        <a:buClr>
          <a:srgbClr val="6A733D"/>
        </a:buClr>
        <a:buChar char="•"/>
        <a:defRPr sz="2800">
          <a:solidFill>
            <a:schemeClr val="tx1"/>
          </a:solidFill>
          <a:latin typeface="+mn-lt"/>
          <a:ea typeface="+mn-ea"/>
          <a:cs typeface="+mn-cs"/>
        </a:defRPr>
      </a:lvl1pPr>
      <a:lvl2pPr marL="800100" indent="-342900" algn="l" rtl="0" fontAlgn="base">
        <a:spcBef>
          <a:spcPct val="20000"/>
        </a:spcBef>
        <a:spcAft>
          <a:spcPct val="0"/>
        </a:spcAft>
        <a:buClr>
          <a:srgbClr val="6A733D"/>
        </a:buClr>
        <a:buChar char="–"/>
        <a:tabLst/>
        <a:defRPr sz="2800">
          <a:solidFill>
            <a:schemeClr val="tx1"/>
          </a:solidFill>
          <a:latin typeface="+mn-lt"/>
          <a:ea typeface="+mn-ea"/>
        </a:defRPr>
      </a:lvl2pPr>
      <a:lvl3pPr marL="1143000" indent="-228600" algn="l" rtl="0" fontAlgn="base">
        <a:spcBef>
          <a:spcPct val="20000"/>
        </a:spcBef>
        <a:spcAft>
          <a:spcPct val="0"/>
        </a:spcAft>
        <a:buClr>
          <a:srgbClr val="6A733D"/>
        </a:buClr>
        <a:buChar char="•"/>
        <a:defRPr sz="2400">
          <a:solidFill>
            <a:schemeClr val="tx1"/>
          </a:solidFill>
          <a:latin typeface="+mn-lt"/>
          <a:ea typeface="+mn-ea"/>
        </a:defRPr>
      </a:lvl3pPr>
      <a:lvl4pPr marL="1600200" indent="-228600" algn="l" rtl="0" fontAlgn="base">
        <a:spcBef>
          <a:spcPct val="20000"/>
        </a:spcBef>
        <a:spcAft>
          <a:spcPct val="0"/>
        </a:spcAft>
        <a:buClr>
          <a:srgbClr val="6A733D"/>
        </a:buClr>
        <a:buChar char="–"/>
        <a:defRPr sz="2000">
          <a:solidFill>
            <a:schemeClr val="tx1"/>
          </a:solidFill>
          <a:latin typeface="+mn-lt"/>
          <a:ea typeface="+mn-ea"/>
        </a:defRPr>
      </a:lvl4pPr>
      <a:lvl5pPr marL="2057400" indent="-228600" algn="l" rtl="0" fontAlgn="base">
        <a:spcBef>
          <a:spcPct val="20000"/>
        </a:spcBef>
        <a:spcAft>
          <a:spcPct val="0"/>
        </a:spcAft>
        <a:buClr>
          <a:srgbClr val="6A733D"/>
        </a:buClr>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g"/><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s>
</file>

<file path=ppt/slides/_rels/slide18.xml.rels><?xml version="1.0" encoding="UTF-8" standalone="yes"?>
<Relationships xmlns="http://schemas.openxmlformats.org/package/2006/relationships"><Relationship Id="rId3" Type="http://schemas.openxmlformats.org/officeDocument/2006/relationships/image" Target="../media/image18.jpg"/><Relationship Id="rId4" Type="http://schemas.openxmlformats.org/officeDocument/2006/relationships/image" Target="../media/image19.jpg"/><Relationship Id="rId5" Type="http://schemas.openxmlformats.org/officeDocument/2006/relationships/image" Target="../media/image20.jpg"/><Relationship Id="rId1" Type="http://schemas.openxmlformats.org/officeDocument/2006/relationships/slideLayout" Target="../slideLayouts/slideLayout2.xml"/><Relationship Id="rId2" Type="http://schemas.openxmlformats.org/officeDocument/2006/relationships/image" Target="../media/image17.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jpg"/><Relationship Id="rId3" Type="http://schemas.openxmlformats.org/officeDocument/2006/relationships/image" Target="../media/image32.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g"/><Relationship Id="rId3" Type="http://schemas.openxmlformats.org/officeDocument/2006/relationships/image" Target="../media/image35.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jpg"/><Relationship Id="rId3" Type="http://schemas.openxmlformats.org/officeDocument/2006/relationships/image" Target="../media/image37.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8.jpg"/><Relationship Id="rId3" Type="http://schemas.openxmlformats.org/officeDocument/2006/relationships/image" Target="../media/image3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0.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2.jp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3.jp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jp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 Id="rId3" Type="http://schemas.openxmlformats.org/officeDocument/2006/relationships/image" Target="../media/image4.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5.jpg"/><Relationship Id="rId3" Type="http://schemas.openxmlformats.org/officeDocument/2006/relationships/image" Target="../media/image46.jp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7.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8.jp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9.jp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0.jp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1.jp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2.jpg"/><Relationship Id="rId3" Type="http://schemas.openxmlformats.org/officeDocument/2006/relationships/image" Target="../media/image53.jp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4.jp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5.jpg"/><Relationship Id="rId3" Type="http://schemas.openxmlformats.org/officeDocument/2006/relationships/image" Target="../media/image56.jp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7.jpg"/><Relationship Id="rId3" Type="http://schemas.openxmlformats.org/officeDocument/2006/relationships/image" Target="../media/image58.jp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9.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1" name="Rectangle 13"/>
          <p:cNvSpPr>
            <a:spLocks noChangeArrowheads="1"/>
          </p:cNvSpPr>
          <p:nvPr/>
        </p:nvSpPr>
        <p:spPr bwMode="auto">
          <a:xfrm>
            <a:off x="5394325" y="873125"/>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endParaRPr lang="en-US"/>
          </a:p>
        </p:txBody>
      </p:sp>
      <p:sp>
        <p:nvSpPr>
          <p:cNvPr id="2091" name="Rectangle 43"/>
          <p:cNvSpPr>
            <a:spLocks noGrp="1" noChangeArrowheads="1"/>
          </p:cNvSpPr>
          <p:nvPr>
            <p:ph type="ctrTitle"/>
          </p:nvPr>
        </p:nvSpPr>
        <p:spPr>
          <a:xfrm>
            <a:off x="365125" y="3124200"/>
            <a:ext cx="2506107" cy="1077218"/>
          </a:xfrm>
        </p:spPr>
        <p:txBody>
          <a:bodyPr/>
          <a:lstStyle/>
          <a:p>
            <a:r>
              <a:rPr lang="en-US" dirty="0"/>
              <a:t>Rotational Motion</a:t>
            </a:r>
          </a:p>
        </p:txBody>
      </p:sp>
      <p:sp>
        <p:nvSpPr>
          <p:cNvPr id="6" name="Rectangle 3"/>
          <p:cNvSpPr>
            <a:spLocks noGrp="1" noChangeArrowheads="1"/>
          </p:cNvSpPr>
          <p:nvPr>
            <p:ph type="subTitle" idx="1"/>
          </p:nvPr>
        </p:nvSpPr>
        <p:spPr>
          <a:xfrm>
            <a:off x="365125" y="5051425"/>
            <a:ext cx="2875077" cy="1077218"/>
          </a:xfrm>
        </p:spPr>
        <p:txBody>
          <a:bodyPr wrap="square">
            <a:spAutoFit/>
          </a:bodyPr>
          <a:lstStyle>
            <a:lvl1pPr marL="0" indent="0">
              <a:buFontTx/>
              <a:buNone/>
              <a:defRPr sz="2000"/>
            </a:lvl1pPr>
          </a:lstStyle>
          <a:p>
            <a:pPr lvl="0"/>
            <a:r>
              <a:rPr lang="en-US" noProof="0" dirty="0" smtClean="0"/>
              <a:t>Prepared by</a:t>
            </a:r>
          </a:p>
          <a:p>
            <a:pPr lvl="0"/>
            <a:r>
              <a:rPr lang="en-US" dirty="0" err="1"/>
              <a:t>Dedra</a:t>
            </a:r>
            <a:r>
              <a:rPr lang="en-US" dirty="0"/>
              <a:t> Demaree, </a:t>
            </a:r>
            <a:br>
              <a:rPr lang="en-US" dirty="0"/>
            </a:br>
            <a:r>
              <a:rPr lang="en-US" dirty="0"/>
              <a:t>Georgetown University</a:t>
            </a:r>
          </a:p>
        </p:txBody>
      </p:sp>
      <p:sp>
        <p:nvSpPr>
          <p:cNvPr id="2" name="Footer Placeholder 1"/>
          <p:cNvSpPr>
            <a:spLocks noGrp="1"/>
          </p:cNvSpPr>
          <p:nvPr>
            <p:ph type="ftr" sz="quarter" idx="3"/>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Tip</a:t>
            </a:r>
            <a:endParaRPr lang="en-US"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10" name="Picture 9" descr="Slide-11.jpg"/>
          <p:cNvPicPr>
            <a:picLocks noChangeAspect="1"/>
          </p:cNvPicPr>
          <p:nvPr/>
        </p:nvPicPr>
        <p:blipFill rotWithShape="1">
          <a:blip r:embed="rId2">
            <a:extLst>
              <a:ext uri="{28A0092B-C50C-407E-A947-70E740481C1C}">
                <a14:useLocalDpi xmlns:a14="http://schemas.microsoft.com/office/drawing/2010/main" val="0"/>
              </a:ext>
            </a:extLst>
          </a:blip>
          <a:srcRect b="10212"/>
          <a:stretch/>
        </p:blipFill>
        <p:spPr>
          <a:xfrm>
            <a:off x="271272" y="2605239"/>
            <a:ext cx="8601456" cy="164752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Tip</a:t>
            </a:r>
            <a:endParaRPr lang="en-US"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10" name="Picture 9" descr="Slide-12.jpg"/>
          <p:cNvPicPr>
            <a:picLocks noChangeAspect="1"/>
          </p:cNvPicPr>
          <p:nvPr/>
        </p:nvPicPr>
        <p:blipFill rotWithShape="1">
          <a:blip r:embed="rId2">
            <a:extLst>
              <a:ext uri="{28A0092B-C50C-407E-A947-70E740481C1C}">
                <a14:useLocalDpi xmlns:a14="http://schemas.microsoft.com/office/drawing/2010/main" val="0"/>
              </a:ext>
            </a:extLst>
          </a:blip>
          <a:srcRect b="5378"/>
          <a:stretch/>
        </p:blipFill>
        <p:spPr>
          <a:xfrm>
            <a:off x="939779" y="2011380"/>
            <a:ext cx="7264444" cy="283524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Rotational (angular) velocity </a:t>
            </a:r>
            <a:r>
              <a:rPr lang="en-US" i="1" dirty="0" err="1" smtClean="0"/>
              <a:t>ω</a:t>
            </a:r>
            <a:endParaRPr lang="en-US" i="1" dirty="0"/>
          </a:p>
        </p:txBody>
      </p:sp>
      <p:sp>
        <p:nvSpPr>
          <p:cNvPr id="3" name="Content Placeholder 2"/>
          <p:cNvSpPr>
            <a:spLocks noGrp="1"/>
          </p:cNvSpPr>
          <p:nvPr>
            <p:ph idx="1"/>
          </p:nvPr>
        </p:nvSpPr>
        <p:spPr>
          <a:xfrm>
            <a:off x="365126" y="1141413"/>
            <a:ext cx="4375132" cy="5343165"/>
          </a:xfrm>
        </p:spPr>
        <p:txBody>
          <a:bodyPr/>
          <a:lstStyle/>
          <a:p>
            <a:r>
              <a:rPr lang="en-US" sz="2400" dirty="0" smtClean="0"/>
              <a:t>Translational velocity is the rate of change of linear position. </a:t>
            </a:r>
          </a:p>
          <a:p>
            <a:r>
              <a:rPr lang="en-US" sz="2400" dirty="0" smtClean="0"/>
              <a:t>We define the rotational (angular) velocity </a:t>
            </a:r>
            <a:r>
              <a:rPr lang="en-US" sz="2400" i="1" dirty="0" smtClean="0"/>
              <a:t>v</a:t>
            </a:r>
            <a:r>
              <a:rPr lang="en-US" sz="2400" dirty="0" smtClean="0"/>
              <a:t> of a rigid body as the rate of change of each point</a:t>
            </a:r>
            <a:r>
              <a:rPr lang="fr-FR" sz="2400" dirty="0" smtClean="0"/>
              <a:t>'</a:t>
            </a:r>
            <a:r>
              <a:rPr lang="en-US" sz="2400" dirty="0" smtClean="0"/>
              <a:t>s rotational position. </a:t>
            </a:r>
          </a:p>
          <a:p>
            <a:pPr lvl="1"/>
            <a:r>
              <a:rPr lang="en-US" sz="2400" dirty="0" smtClean="0"/>
              <a:t>All points on the rigid body rotate through the same angle in the same time, so </a:t>
            </a:r>
            <a:r>
              <a:rPr lang="en-US" sz="2400" b="1" dirty="0" smtClean="0"/>
              <a:t>each point has the same rotational velocity</a:t>
            </a:r>
            <a:r>
              <a:rPr lang="en-US" sz="2400" dirty="0" smtClean="0"/>
              <a:t>. </a:t>
            </a:r>
            <a:endParaRPr lang="en-US" sz="2400"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9" name="Picture 8" descr="08_01_FigureC_Anno.jpg"/>
          <p:cNvPicPr>
            <a:picLocks noChangeAspect="1"/>
          </p:cNvPicPr>
          <p:nvPr/>
        </p:nvPicPr>
        <p:blipFill rotWithShape="1">
          <a:blip r:embed="rId2">
            <a:extLst>
              <a:ext uri="{28A0092B-C50C-407E-A947-70E740481C1C}">
                <a14:useLocalDpi xmlns:a14="http://schemas.microsoft.com/office/drawing/2010/main" val="0"/>
              </a:ext>
            </a:extLst>
          </a:blip>
          <a:srcRect b="2952"/>
          <a:stretch/>
        </p:blipFill>
        <p:spPr>
          <a:xfrm>
            <a:off x="4691000" y="1422135"/>
            <a:ext cx="4355092" cy="488677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Rotational (angular) velocity </a:t>
            </a:r>
            <a:r>
              <a:rPr lang="en-US" i="1" dirty="0" err="1" smtClean="0"/>
              <a:t>ω</a:t>
            </a:r>
            <a:endParaRPr lang="en-US" i="1"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5" name="Picture 4" descr="Slide-14.jpg"/>
          <p:cNvPicPr>
            <a:picLocks noChangeAspect="1"/>
          </p:cNvPicPr>
          <p:nvPr/>
        </p:nvPicPr>
        <p:blipFill rotWithShape="1">
          <a:blip r:embed="rId2">
            <a:extLst>
              <a:ext uri="{28A0092B-C50C-407E-A947-70E740481C1C}">
                <a14:useLocalDpi xmlns:a14="http://schemas.microsoft.com/office/drawing/2010/main" val="0"/>
              </a:ext>
            </a:extLst>
          </a:blip>
          <a:srcRect b="4751"/>
          <a:stretch/>
        </p:blipFill>
        <p:spPr>
          <a:xfrm>
            <a:off x="271272" y="1527411"/>
            <a:ext cx="8601456" cy="380317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Tips</a:t>
            </a:r>
            <a:endParaRPr lang="en-US"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5" name="Picture 4" descr="Slide-15A.jpg"/>
          <p:cNvPicPr>
            <a:picLocks noChangeAspect="1"/>
          </p:cNvPicPr>
          <p:nvPr/>
        </p:nvPicPr>
        <p:blipFill rotWithShape="1">
          <a:blip r:embed="rId2">
            <a:extLst>
              <a:ext uri="{28A0092B-C50C-407E-A947-70E740481C1C}">
                <a14:useLocalDpi xmlns:a14="http://schemas.microsoft.com/office/drawing/2010/main" val="0"/>
              </a:ext>
            </a:extLst>
          </a:blip>
          <a:srcRect b="11699"/>
          <a:stretch/>
        </p:blipFill>
        <p:spPr>
          <a:xfrm>
            <a:off x="271272" y="1613973"/>
            <a:ext cx="8601456" cy="1340329"/>
          </a:xfrm>
          <a:prstGeom prst="rect">
            <a:avLst/>
          </a:prstGeom>
        </p:spPr>
      </p:pic>
      <p:pic>
        <p:nvPicPr>
          <p:cNvPr id="6" name="Picture 5" descr="Slide-15B.jpg"/>
          <p:cNvPicPr>
            <a:picLocks noChangeAspect="1"/>
          </p:cNvPicPr>
          <p:nvPr/>
        </p:nvPicPr>
        <p:blipFill rotWithShape="1">
          <a:blip r:embed="rId3">
            <a:extLst>
              <a:ext uri="{28A0092B-C50C-407E-A947-70E740481C1C}">
                <a14:useLocalDpi xmlns:a14="http://schemas.microsoft.com/office/drawing/2010/main" val="0"/>
              </a:ext>
            </a:extLst>
          </a:blip>
          <a:srcRect b="9525"/>
          <a:stretch/>
        </p:blipFill>
        <p:spPr>
          <a:xfrm>
            <a:off x="271272" y="3484623"/>
            <a:ext cx="8601456" cy="175940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Rotational (angular) acceleration </a:t>
            </a:r>
            <a:r>
              <a:rPr lang="en-US" i="1" dirty="0" smtClean="0"/>
              <a:t>α</a:t>
            </a:r>
            <a:endParaRPr lang="en-US" i="1" dirty="0"/>
          </a:p>
        </p:txBody>
      </p:sp>
      <p:sp>
        <p:nvSpPr>
          <p:cNvPr id="3" name="Content Placeholder 2"/>
          <p:cNvSpPr>
            <a:spLocks noGrp="1"/>
          </p:cNvSpPr>
          <p:nvPr>
            <p:ph idx="1"/>
          </p:nvPr>
        </p:nvSpPr>
        <p:spPr/>
        <p:txBody>
          <a:bodyPr/>
          <a:lstStyle/>
          <a:p>
            <a:r>
              <a:rPr lang="en-US" dirty="0" smtClean="0"/>
              <a:t>Translational acceleration describes an object</a:t>
            </a:r>
            <a:r>
              <a:rPr lang="fr-FR" dirty="0" smtClean="0"/>
              <a:t>'</a:t>
            </a:r>
            <a:r>
              <a:rPr lang="en-US" dirty="0" smtClean="0"/>
              <a:t>s change in velocity for linear motion. </a:t>
            </a:r>
          </a:p>
          <a:p>
            <a:pPr lvl="1"/>
            <a:r>
              <a:rPr lang="en-US" dirty="0" smtClean="0"/>
              <a:t>We could apply the same idea to the center of mass of a rigid body that is moving as a whole from one position to another. </a:t>
            </a:r>
          </a:p>
          <a:p>
            <a:r>
              <a:rPr lang="en-US" dirty="0" smtClean="0"/>
              <a:t>The rate of change of the rigid body</a:t>
            </a:r>
            <a:r>
              <a:rPr lang="fr-FR" dirty="0" smtClean="0"/>
              <a:t>'</a:t>
            </a:r>
            <a:r>
              <a:rPr lang="en-US" dirty="0" smtClean="0"/>
              <a:t>s rotational velocity is its rotational acceleration. </a:t>
            </a:r>
          </a:p>
          <a:p>
            <a:pPr lvl="1"/>
            <a:r>
              <a:rPr lang="en-US" dirty="0" smtClean="0"/>
              <a:t>When the rotation rate of a rigid body increases or decreases, it has a nonzero rotational acceleration.</a:t>
            </a:r>
            <a:endParaRPr lang="en-US"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Rotational (angular) acceleration </a:t>
            </a:r>
            <a:r>
              <a:rPr lang="en-US" i="1" dirty="0" smtClean="0"/>
              <a:t>α</a:t>
            </a:r>
            <a:endParaRPr lang="en-US" i="1"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5" name="Picture 4" descr="Slide-17.jpg"/>
          <p:cNvPicPr>
            <a:picLocks noChangeAspect="1"/>
          </p:cNvPicPr>
          <p:nvPr/>
        </p:nvPicPr>
        <p:blipFill rotWithShape="1">
          <a:blip r:embed="rId2">
            <a:extLst>
              <a:ext uri="{28A0092B-C50C-407E-A947-70E740481C1C}">
                <a14:useLocalDpi xmlns:a14="http://schemas.microsoft.com/office/drawing/2010/main" val="0"/>
              </a:ext>
            </a:extLst>
          </a:blip>
          <a:srcRect b="6865"/>
          <a:stretch/>
        </p:blipFill>
        <p:spPr>
          <a:xfrm>
            <a:off x="271272" y="2154404"/>
            <a:ext cx="8601456" cy="254919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Tip</a:t>
            </a:r>
            <a:endParaRPr lang="en-US"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5" name="Picture 4" descr="Slide-18.jpg"/>
          <p:cNvPicPr>
            <a:picLocks noChangeAspect="1"/>
          </p:cNvPicPr>
          <p:nvPr/>
        </p:nvPicPr>
        <p:blipFill rotWithShape="1">
          <a:blip r:embed="rId2">
            <a:extLst>
              <a:ext uri="{28A0092B-C50C-407E-A947-70E740481C1C}">
                <a14:useLocalDpi xmlns:a14="http://schemas.microsoft.com/office/drawing/2010/main" val="0"/>
              </a:ext>
            </a:extLst>
          </a:blip>
          <a:srcRect b="3610"/>
          <a:stretch/>
        </p:blipFill>
        <p:spPr>
          <a:xfrm>
            <a:off x="1060291" y="1289129"/>
            <a:ext cx="7023418" cy="427974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Relating translational and </a:t>
            </a:r>
            <a:r>
              <a:rPr lang="en-US" dirty="0" smtClean="0"/>
              <a:t>rotational quantities </a:t>
            </a:r>
            <a:r>
              <a:rPr lang="en-US" dirty="0" smtClean="0"/>
              <a:t>and tip</a:t>
            </a:r>
            <a:endParaRPr lang="en-US"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6" name="Picture 5" descr="Slide-19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587" y="1564309"/>
            <a:ext cx="4077714" cy="708462"/>
          </a:xfrm>
          <a:prstGeom prst="rect">
            <a:avLst/>
          </a:prstGeom>
        </p:spPr>
      </p:pic>
      <p:pic>
        <p:nvPicPr>
          <p:cNvPr id="7" name="Picture 6" descr="Slide-19B.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587" y="2762838"/>
            <a:ext cx="4288630" cy="708462"/>
          </a:xfrm>
          <a:prstGeom prst="rect">
            <a:avLst/>
          </a:prstGeom>
        </p:spPr>
      </p:pic>
      <p:pic>
        <p:nvPicPr>
          <p:cNvPr id="9" name="Picture 8" descr="Slide-19C.jpg"/>
          <p:cNvPicPr>
            <a:picLocks noChangeAspect="1"/>
          </p:cNvPicPr>
          <p:nvPr/>
        </p:nvPicPr>
        <p:blipFill rotWithShape="1">
          <a:blip r:embed="rId4">
            <a:extLst>
              <a:ext uri="{28A0092B-C50C-407E-A947-70E740481C1C}">
                <a14:useLocalDpi xmlns:a14="http://schemas.microsoft.com/office/drawing/2010/main" val="0"/>
              </a:ext>
            </a:extLst>
          </a:blip>
          <a:srcRect b="11699"/>
          <a:stretch/>
        </p:blipFill>
        <p:spPr>
          <a:xfrm>
            <a:off x="271272" y="5224749"/>
            <a:ext cx="8601456" cy="1340328"/>
          </a:xfrm>
          <a:prstGeom prst="rect">
            <a:avLst/>
          </a:prstGeom>
        </p:spPr>
      </p:pic>
      <p:pic>
        <p:nvPicPr>
          <p:cNvPr id="10" name="Picture 9" descr="08_07_Figure_Anno.jpg"/>
          <p:cNvPicPr>
            <a:picLocks noChangeAspect="1"/>
          </p:cNvPicPr>
          <p:nvPr/>
        </p:nvPicPr>
        <p:blipFill rotWithShape="1">
          <a:blip r:embed="rId5">
            <a:extLst>
              <a:ext uri="{28A0092B-C50C-407E-A947-70E740481C1C}">
                <a14:useLocalDpi xmlns:a14="http://schemas.microsoft.com/office/drawing/2010/main" val="0"/>
              </a:ext>
            </a:extLst>
          </a:blip>
          <a:srcRect b="2547"/>
          <a:stretch/>
        </p:blipFill>
        <p:spPr>
          <a:xfrm>
            <a:off x="5090191" y="894886"/>
            <a:ext cx="3835802" cy="419714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Quantitative Exercise 8.2</a:t>
            </a:r>
            <a:endParaRPr lang="en-US" dirty="0"/>
          </a:p>
        </p:txBody>
      </p:sp>
      <p:sp>
        <p:nvSpPr>
          <p:cNvPr id="3" name="Content Placeholder 2"/>
          <p:cNvSpPr>
            <a:spLocks noGrp="1"/>
          </p:cNvSpPr>
          <p:nvPr>
            <p:ph idx="1"/>
          </p:nvPr>
        </p:nvSpPr>
        <p:spPr/>
        <p:txBody>
          <a:bodyPr/>
          <a:lstStyle/>
          <a:p>
            <a:r>
              <a:rPr lang="en-US" dirty="0" smtClean="0"/>
              <a:t>Determine the tangential speed of a stable gaseous cloud around a black hole. </a:t>
            </a:r>
          </a:p>
          <a:p>
            <a:r>
              <a:rPr lang="en-US" dirty="0" smtClean="0"/>
              <a:t>The cloud has a stable circular orbit at its innermost 30-km radius. This cloud moves in a circle about the black hole about 970 times per second. </a:t>
            </a:r>
            <a:endParaRPr lang="en-US"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type="title"/>
          </p:nvPr>
        </p:nvSpPr>
        <p:spPr/>
        <p:txBody>
          <a:bodyPr/>
          <a:lstStyle/>
          <a:p>
            <a:r>
              <a:rPr lang="en-US" smtClean="0"/>
              <a:t>Rotational Motion</a:t>
            </a:r>
            <a:endParaRPr lang="en-US" dirty="0" smtClean="0"/>
          </a:p>
        </p:txBody>
      </p:sp>
      <p:sp>
        <p:nvSpPr>
          <p:cNvPr id="1030" name="Rectangle 6"/>
          <p:cNvSpPr>
            <a:spLocks noGrp="1" noChangeArrowheads="1"/>
          </p:cNvSpPr>
          <p:nvPr>
            <p:ph type="body" idx="1"/>
          </p:nvPr>
        </p:nvSpPr>
        <p:spPr>
          <a:xfrm>
            <a:off x="365125" y="1141413"/>
            <a:ext cx="8229600" cy="5443772"/>
          </a:xfrm>
        </p:spPr>
        <p:txBody>
          <a:bodyPr/>
          <a:lstStyle/>
          <a:p>
            <a:endParaRPr lang="en-US" dirty="0" smtClean="0"/>
          </a:p>
          <a:p>
            <a:endParaRPr lang="en-US" dirty="0"/>
          </a:p>
          <a:p>
            <a:endParaRPr lang="en-US" dirty="0" smtClean="0"/>
          </a:p>
          <a:p>
            <a:endParaRPr lang="en-US" dirty="0"/>
          </a:p>
          <a:p>
            <a:pPr>
              <a:lnSpc>
                <a:spcPct val="120000"/>
              </a:lnSpc>
            </a:pPr>
            <a:endParaRPr lang="en-US" dirty="0" smtClean="0"/>
          </a:p>
          <a:p>
            <a:r>
              <a:rPr lang="en-US" dirty="0" smtClean="0"/>
              <a:t>How can a star rotate 1000 times faster than a merry-go-round?</a:t>
            </a:r>
          </a:p>
          <a:p>
            <a:r>
              <a:rPr lang="en-US" dirty="0" smtClean="0"/>
              <a:t>Why is it more difficult to balance on a stopped bike than on a moving bike?</a:t>
            </a:r>
          </a:p>
          <a:p>
            <a:r>
              <a:rPr lang="en-US" dirty="0" smtClean="0"/>
              <a:t>How is the Moon slowing Earth</a:t>
            </a:r>
            <a:r>
              <a:rPr lang="fr-FR" dirty="0" smtClean="0"/>
              <a:t>'</a:t>
            </a:r>
            <a:r>
              <a:rPr lang="en-US" dirty="0" smtClean="0"/>
              <a:t>s rate of rotation?</a:t>
            </a:r>
            <a:endParaRPr lang="en-US" dirty="0"/>
          </a:p>
        </p:txBody>
      </p:sp>
      <p:sp>
        <p:nvSpPr>
          <p:cNvPr id="6" name="Footer Placeholder 5"/>
          <p:cNvSpPr>
            <a:spLocks noGrp="1"/>
          </p:cNvSpPr>
          <p:nvPr>
            <p:ph type="ftr" sz="quarter" idx="10"/>
          </p:nvPr>
        </p:nvSpPr>
        <p:spPr/>
        <p:txBody>
          <a:bodyPr/>
          <a:lstStyle/>
          <a:p>
            <a:r>
              <a:rPr lang="en-GB" smtClean="0"/>
              <a:t>© 2014 Pearson Education, Inc.</a:t>
            </a:r>
            <a:endParaRPr lang="en-GB"/>
          </a:p>
        </p:txBody>
      </p:sp>
      <p:pic>
        <p:nvPicPr>
          <p:cNvPr id="7" name="Picture 6" descr="08_00_CO.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6757" y="697650"/>
            <a:ext cx="3409150" cy="313273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Rotational motion at constant acceleration</a:t>
            </a:r>
            <a:endParaRPr lang="en-US" dirty="0"/>
          </a:p>
        </p:txBody>
      </p:sp>
      <p:sp>
        <p:nvSpPr>
          <p:cNvPr id="3" name="Content Placeholder 2"/>
          <p:cNvSpPr>
            <a:spLocks noGrp="1"/>
          </p:cNvSpPr>
          <p:nvPr>
            <p:ph idx="1"/>
          </p:nvPr>
        </p:nvSpPr>
        <p:spPr/>
        <p:txBody>
          <a:bodyPr/>
          <a:lstStyle/>
          <a:p>
            <a:r>
              <a:rPr lang="en-US" sz="2400" i="1" dirty="0" smtClean="0"/>
              <a:t>θ</a:t>
            </a:r>
            <a:r>
              <a:rPr lang="en-US" sz="2400" baseline="-25000" dirty="0" smtClean="0"/>
              <a:t>0</a:t>
            </a:r>
            <a:r>
              <a:rPr lang="en-US" sz="2400" dirty="0" smtClean="0"/>
              <a:t> is an object</a:t>
            </a:r>
            <a:r>
              <a:rPr lang="fr-FR" sz="2400" dirty="0" smtClean="0"/>
              <a:t>'</a:t>
            </a:r>
            <a:r>
              <a:rPr lang="en-US" sz="2400" dirty="0" smtClean="0"/>
              <a:t>s rotational position at </a:t>
            </a:r>
            <a:r>
              <a:rPr lang="en-US" sz="2400" i="1" dirty="0" smtClean="0"/>
              <a:t>t</a:t>
            </a:r>
            <a:r>
              <a:rPr lang="en-US" sz="2400" baseline="-25000" dirty="0" smtClean="0"/>
              <a:t>0</a:t>
            </a:r>
            <a:r>
              <a:rPr lang="en-US" sz="2400" dirty="0" smtClean="0"/>
              <a:t> = 0.</a:t>
            </a:r>
          </a:p>
          <a:p>
            <a:r>
              <a:rPr lang="en-US" sz="2400" i="1" dirty="0" smtClean="0"/>
              <a:t>ω</a:t>
            </a:r>
            <a:r>
              <a:rPr lang="en-US" sz="2400" baseline="-25000" dirty="0" smtClean="0"/>
              <a:t>0</a:t>
            </a:r>
            <a:r>
              <a:rPr lang="en-US" sz="2400" dirty="0" smtClean="0"/>
              <a:t> is an object</a:t>
            </a:r>
            <a:r>
              <a:rPr lang="fr-FR" sz="2400" dirty="0" smtClean="0"/>
              <a:t>'</a:t>
            </a:r>
            <a:r>
              <a:rPr lang="en-US" sz="2400" dirty="0" smtClean="0"/>
              <a:t>s rotational velocity at </a:t>
            </a:r>
            <a:r>
              <a:rPr lang="en-US" sz="2400" i="1" dirty="0" smtClean="0"/>
              <a:t>t</a:t>
            </a:r>
            <a:r>
              <a:rPr lang="en-US" sz="2400" baseline="-25000" dirty="0" smtClean="0"/>
              <a:t>0</a:t>
            </a:r>
            <a:r>
              <a:rPr lang="en-US" sz="2400" dirty="0" smtClean="0"/>
              <a:t> = 0.</a:t>
            </a:r>
          </a:p>
          <a:p>
            <a:r>
              <a:rPr lang="en-US" sz="2400" i="1" dirty="0" err="1" smtClean="0"/>
              <a:t>θ</a:t>
            </a:r>
            <a:r>
              <a:rPr lang="en-US" sz="2400" dirty="0" smtClean="0"/>
              <a:t> and </a:t>
            </a:r>
            <a:r>
              <a:rPr lang="en-US" sz="2400" i="1" dirty="0" err="1" smtClean="0"/>
              <a:t>ω</a:t>
            </a:r>
            <a:r>
              <a:rPr lang="en-US" sz="2400" dirty="0" smtClean="0"/>
              <a:t> are the rotational position and the rotational velocity at some later time </a:t>
            </a:r>
            <a:r>
              <a:rPr lang="en-US" sz="2400" i="1" dirty="0" smtClean="0"/>
              <a:t>t</a:t>
            </a:r>
            <a:r>
              <a:rPr lang="en-US" sz="2400" dirty="0" smtClean="0"/>
              <a:t>.</a:t>
            </a:r>
          </a:p>
          <a:p>
            <a:r>
              <a:rPr lang="en-US" sz="2400" i="1" dirty="0" smtClean="0"/>
              <a:t>α</a:t>
            </a:r>
            <a:r>
              <a:rPr lang="en-US" sz="2400" dirty="0" smtClean="0"/>
              <a:t> is the object</a:t>
            </a:r>
            <a:r>
              <a:rPr lang="fr-FR" sz="2400" dirty="0" smtClean="0"/>
              <a:t>'</a:t>
            </a:r>
            <a:r>
              <a:rPr lang="en-US" sz="2400" dirty="0" smtClean="0"/>
              <a:t>s constant rotational acceleration during the time interval from time 0 to time </a:t>
            </a:r>
            <a:r>
              <a:rPr lang="en-US" sz="2400" i="1" dirty="0" smtClean="0"/>
              <a:t>t</a:t>
            </a:r>
            <a:r>
              <a:rPr lang="en-US" sz="2400" dirty="0" smtClean="0"/>
              <a:t>.</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4" name="Picture 3" descr="08_01_Table.jpg"/>
          <p:cNvPicPr>
            <a:picLocks noChangeAspect="1"/>
          </p:cNvPicPr>
          <p:nvPr/>
        </p:nvPicPr>
        <p:blipFill rotWithShape="1">
          <a:blip r:embed="rId2">
            <a:extLst>
              <a:ext uri="{28A0092B-C50C-407E-A947-70E740481C1C}">
                <a14:useLocalDpi xmlns:a14="http://schemas.microsoft.com/office/drawing/2010/main" val="0"/>
              </a:ext>
            </a:extLst>
          </a:blip>
          <a:srcRect b="5441"/>
          <a:stretch/>
        </p:blipFill>
        <p:spPr>
          <a:xfrm>
            <a:off x="969293" y="3796837"/>
            <a:ext cx="7205414" cy="277653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Rotational motion at constant acceleration</a:t>
            </a:r>
            <a:endParaRPr lang="en-US" dirty="0"/>
          </a:p>
        </p:txBody>
      </p:sp>
      <p:sp>
        <p:nvSpPr>
          <p:cNvPr id="3" name="Content Placeholder 2"/>
          <p:cNvSpPr>
            <a:spLocks noGrp="1"/>
          </p:cNvSpPr>
          <p:nvPr>
            <p:ph idx="1"/>
          </p:nvPr>
        </p:nvSpPr>
        <p:spPr>
          <a:xfrm>
            <a:off x="365125" y="1141413"/>
            <a:ext cx="8229600" cy="4050179"/>
          </a:xfrm>
        </p:spPr>
        <p:txBody>
          <a:bodyPr/>
          <a:lstStyle/>
          <a:p>
            <a:r>
              <a:rPr lang="en-US" sz="2400" dirty="0" smtClean="0"/>
              <a:t>Rotational position </a:t>
            </a:r>
            <a:r>
              <a:rPr lang="en-US" sz="2400" i="1" dirty="0" err="1" smtClean="0"/>
              <a:t>θ</a:t>
            </a:r>
            <a:r>
              <a:rPr lang="en-US" sz="2400" dirty="0" smtClean="0"/>
              <a:t> is positive if the object is rotating counterclockwise and negative if it is rotating clockwise. </a:t>
            </a:r>
          </a:p>
          <a:p>
            <a:r>
              <a:rPr lang="en-US" sz="2400" dirty="0" smtClean="0"/>
              <a:t>Rotational velocity </a:t>
            </a:r>
            <a:r>
              <a:rPr lang="en-US" sz="2400" i="1" dirty="0" err="1" smtClean="0"/>
              <a:t>ω</a:t>
            </a:r>
            <a:r>
              <a:rPr lang="en-US" sz="2400" dirty="0" smtClean="0"/>
              <a:t> is positive if the object is rotating counterclockwise and negative if it is rotating clockwise. </a:t>
            </a:r>
          </a:p>
          <a:p>
            <a:r>
              <a:rPr lang="en-US" sz="2400" dirty="0" smtClean="0"/>
              <a:t>The sign of the rotational acceleration </a:t>
            </a:r>
            <a:r>
              <a:rPr lang="en-US" sz="2400" i="1" dirty="0" smtClean="0"/>
              <a:t>α</a:t>
            </a:r>
            <a:r>
              <a:rPr lang="en-US" sz="2400" dirty="0" smtClean="0"/>
              <a:t> depends on how the rotational velocity is changing:</a:t>
            </a:r>
          </a:p>
          <a:p>
            <a:pPr lvl="1"/>
            <a:r>
              <a:rPr lang="en-US" sz="2400" i="1" dirty="0" smtClean="0"/>
              <a:t>α</a:t>
            </a:r>
            <a:r>
              <a:rPr lang="en-US" sz="2400" dirty="0" smtClean="0"/>
              <a:t> has the same sign as </a:t>
            </a:r>
            <a:r>
              <a:rPr lang="en-US" sz="2400" i="1" dirty="0" err="1" smtClean="0"/>
              <a:t>ω</a:t>
            </a:r>
            <a:r>
              <a:rPr lang="en-US" sz="2400" dirty="0" smtClean="0"/>
              <a:t> if the magnitude of </a:t>
            </a:r>
            <a:r>
              <a:rPr lang="en-US" sz="2400" i="1" dirty="0" err="1" smtClean="0"/>
              <a:t>ω</a:t>
            </a:r>
            <a:r>
              <a:rPr lang="en-US" sz="2400" dirty="0" smtClean="0"/>
              <a:t> is increasing.</a:t>
            </a:r>
          </a:p>
          <a:p>
            <a:pPr lvl="1"/>
            <a:r>
              <a:rPr lang="en-US" sz="2400" i="1" dirty="0" smtClean="0"/>
              <a:t>α</a:t>
            </a:r>
            <a:r>
              <a:rPr lang="en-US" sz="2400" dirty="0" smtClean="0"/>
              <a:t> has the opposite sign of </a:t>
            </a:r>
            <a:r>
              <a:rPr lang="en-US" sz="2400" i="1" dirty="0" err="1" smtClean="0"/>
              <a:t>ω</a:t>
            </a:r>
            <a:r>
              <a:rPr lang="en-US" sz="2400" dirty="0" smtClean="0"/>
              <a:t> if the magnitude of </a:t>
            </a:r>
            <a:r>
              <a:rPr lang="en-US" sz="2400" i="1" dirty="0" err="1" smtClean="0"/>
              <a:t>ω</a:t>
            </a:r>
            <a:r>
              <a:rPr lang="en-US" altLang="ja-JP" sz="2400" dirty="0" smtClean="0"/>
              <a:t> is decreasing.</a:t>
            </a:r>
            <a:endParaRPr lang="en-US" sz="2400"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Torque and rotational acceleration</a:t>
            </a:r>
            <a:endParaRPr lang="en-US"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6" name="Picture 5" descr="08_02_Table_01.jpg"/>
          <p:cNvPicPr>
            <a:picLocks noChangeAspect="1"/>
          </p:cNvPicPr>
          <p:nvPr/>
        </p:nvPicPr>
        <p:blipFill rotWithShape="1">
          <a:blip r:embed="rId2">
            <a:extLst>
              <a:ext uri="{28A0092B-C50C-407E-A947-70E740481C1C}">
                <a14:useLocalDpi xmlns:a14="http://schemas.microsoft.com/office/drawing/2010/main" val="0"/>
              </a:ext>
            </a:extLst>
          </a:blip>
          <a:srcRect b="3620"/>
          <a:stretch/>
        </p:blipFill>
        <p:spPr>
          <a:xfrm>
            <a:off x="271272" y="914053"/>
            <a:ext cx="8601456" cy="5123313"/>
          </a:xfrm>
          <a:prstGeom prst="rect">
            <a:avLst/>
          </a:prstGeom>
        </p:spPr>
      </p:pic>
    </p:spTree>
    <p:extLst>
      <p:ext uri="{BB962C8B-B14F-4D97-AF65-F5344CB8AC3E}">
        <p14:creationId xmlns:p14="http://schemas.microsoft.com/office/powerpoint/2010/main" val="84838414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Torque and rotational acceleration</a:t>
            </a:r>
            <a:endParaRPr lang="en-US" i="1"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3" name="Picture 2" descr="08_02_Table_02.jpg"/>
          <p:cNvPicPr>
            <a:picLocks noChangeAspect="1"/>
          </p:cNvPicPr>
          <p:nvPr/>
        </p:nvPicPr>
        <p:blipFill rotWithShape="1">
          <a:blip r:embed="rId2">
            <a:extLst>
              <a:ext uri="{28A0092B-C50C-407E-A947-70E740481C1C}">
                <a14:useLocalDpi xmlns:a14="http://schemas.microsoft.com/office/drawing/2010/main" val="0"/>
              </a:ext>
            </a:extLst>
          </a:blip>
          <a:srcRect b="3293"/>
          <a:stretch/>
        </p:blipFill>
        <p:spPr>
          <a:xfrm>
            <a:off x="266700" y="822482"/>
            <a:ext cx="8601456" cy="5688929"/>
          </a:xfrm>
          <a:prstGeom prst="rect">
            <a:avLst/>
          </a:prstGeom>
        </p:spPr>
      </p:pic>
    </p:spTree>
    <p:extLst>
      <p:ext uri="{BB962C8B-B14F-4D97-AF65-F5344CB8AC3E}">
        <p14:creationId xmlns:p14="http://schemas.microsoft.com/office/powerpoint/2010/main" val="114318159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Torque and rotational acceleration</a:t>
            </a:r>
            <a:endParaRPr lang="en-US" i="1"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6" name="Picture 5" descr="08_02_Table_03.jpg"/>
          <p:cNvPicPr>
            <a:picLocks noChangeAspect="1"/>
          </p:cNvPicPr>
          <p:nvPr/>
        </p:nvPicPr>
        <p:blipFill rotWithShape="1">
          <a:blip r:embed="rId2">
            <a:extLst>
              <a:ext uri="{28A0092B-C50C-407E-A947-70E740481C1C}">
                <a14:useLocalDpi xmlns:a14="http://schemas.microsoft.com/office/drawing/2010/main" val="0"/>
              </a:ext>
            </a:extLst>
          </a:blip>
          <a:srcRect b="3240"/>
          <a:stretch/>
        </p:blipFill>
        <p:spPr>
          <a:xfrm>
            <a:off x="269748" y="811744"/>
            <a:ext cx="8604504" cy="574126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Torque and rotational acceleration</a:t>
            </a:r>
            <a:endParaRPr lang="en-US" i="1"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3" name="Picture 2" descr="08_02_Table_04.jpg"/>
          <p:cNvPicPr>
            <a:picLocks noChangeAspect="1"/>
          </p:cNvPicPr>
          <p:nvPr/>
        </p:nvPicPr>
        <p:blipFill rotWithShape="1">
          <a:blip r:embed="rId2">
            <a:extLst>
              <a:ext uri="{28A0092B-C50C-407E-A947-70E740481C1C}">
                <a14:useLocalDpi xmlns:a14="http://schemas.microsoft.com/office/drawing/2010/main" val="0"/>
              </a:ext>
            </a:extLst>
          </a:blip>
          <a:srcRect b="2682"/>
          <a:stretch/>
        </p:blipFill>
        <p:spPr>
          <a:xfrm>
            <a:off x="1040644" y="794846"/>
            <a:ext cx="7062712" cy="5765690"/>
          </a:xfrm>
          <a:prstGeom prst="rect">
            <a:avLst/>
          </a:prstGeom>
        </p:spPr>
      </p:pic>
    </p:spTree>
    <p:extLst>
      <p:ext uri="{BB962C8B-B14F-4D97-AF65-F5344CB8AC3E}">
        <p14:creationId xmlns:p14="http://schemas.microsoft.com/office/powerpoint/2010/main" val="110439741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Torque and rotational acceleration</a:t>
            </a:r>
            <a:endParaRPr lang="en-US" dirty="0"/>
          </a:p>
        </p:txBody>
      </p:sp>
      <p:sp>
        <p:nvSpPr>
          <p:cNvPr id="3" name="Content Placeholder 2"/>
          <p:cNvSpPr>
            <a:spLocks noGrp="1"/>
          </p:cNvSpPr>
          <p:nvPr>
            <p:ph idx="1"/>
          </p:nvPr>
        </p:nvSpPr>
        <p:spPr/>
        <p:txBody>
          <a:bodyPr/>
          <a:lstStyle/>
          <a:p>
            <a:r>
              <a:rPr lang="en-US" dirty="0" smtClean="0"/>
              <a:t>The experiments indicate a zero torque has no effect on rotational motion but a nonzero torque does cause a change. </a:t>
            </a:r>
          </a:p>
          <a:p>
            <a:pPr lvl="1"/>
            <a:r>
              <a:rPr lang="en-US" dirty="0" smtClean="0"/>
              <a:t>If the torque is in the same direction as the direction of rotation of the rigid body, the object</a:t>
            </a:r>
            <a:r>
              <a:rPr lang="fr-FR" altLang="ja-JP" dirty="0" smtClean="0"/>
              <a:t>'</a:t>
            </a:r>
            <a:r>
              <a:rPr lang="en-US" dirty="0" smtClean="0"/>
              <a:t>s rotational speed increases. </a:t>
            </a:r>
          </a:p>
          <a:p>
            <a:pPr lvl="1"/>
            <a:r>
              <a:rPr lang="en-US" dirty="0" smtClean="0"/>
              <a:t>If the torque is in the opposite </a:t>
            </a:r>
            <a:r>
              <a:rPr lang="pl-PL" dirty="0" err="1" smtClean="0"/>
              <a:t>direction</a:t>
            </a:r>
            <a:r>
              <a:rPr lang="pl-PL" dirty="0" smtClean="0"/>
              <a:t>, the </a:t>
            </a:r>
            <a:r>
              <a:rPr lang="en-US" dirty="0" smtClean="0"/>
              <a:t>object</a:t>
            </a:r>
            <a:r>
              <a:rPr lang="fr-FR" altLang="ja-JP" dirty="0" smtClean="0"/>
              <a:t>'</a:t>
            </a:r>
            <a:r>
              <a:rPr lang="en-US" dirty="0" smtClean="0"/>
              <a:t>s </a:t>
            </a:r>
            <a:r>
              <a:rPr lang="pl-PL" dirty="0" err="1" smtClean="0"/>
              <a:t>speed</a:t>
            </a:r>
            <a:r>
              <a:rPr lang="pl-PL" dirty="0" smtClean="0"/>
              <a:t> </a:t>
            </a:r>
            <a:r>
              <a:rPr lang="pl-PL" dirty="0" err="1" smtClean="0"/>
              <a:t>decreases</a:t>
            </a:r>
            <a:r>
              <a:rPr lang="pl-PL" dirty="0" smtClean="0"/>
              <a:t>. </a:t>
            </a:r>
            <a:endParaRPr lang="pl-PL"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Torque and rotational acceleration</a:t>
            </a:r>
            <a:endParaRPr lang="en-US" dirty="0"/>
          </a:p>
        </p:txBody>
      </p:sp>
      <p:sp>
        <p:nvSpPr>
          <p:cNvPr id="3" name="Content Placeholder 2"/>
          <p:cNvSpPr>
            <a:spLocks noGrp="1"/>
          </p:cNvSpPr>
          <p:nvPr>
            <p:ph idx="1"/>
          </p:nvPr>
        </p:nvSpPr>
        <p:spPr/>
        <p:txBody>
          <a:bodyPr/>
          <a:lstStyle/>
          <a:p>
            <a:r>
              <a:rPr lang="en-US" dirty="0" smtClean="0"/>
              <a:t>Our goal is to determine which physical quantities cause rotational acceleration of an extended object.</a:t>
            </a:r>
            <a:r>
              <a:rPr lang="pl-PL" dirty="0" smtClean="0"/>
              <a:t> T</a:t>
            </a:r>
            <a:r>
              <a:rPr lang="en-US" dirty="0" smtClean="0"/>
              <a:t>here are t</a:t>
            </a:r>
            <a:r>
              <a:rPr lang="pl-PL" dirty="0" err="1" smtClean="0"/>
              <a:t>wo</a:t>
            </a:r>
            <a:r>
              <a:rPr lang="pl-PL" dirty="0" smtClean="0"/>
              <a:t> </a:t>
            </a:r>
            <a:r>
              <a:rPr lang="pl-PL" dirty="0" err="1" smtClean="0"/>
              <a:t>possibilities</a:t>
            </a:r>
            <a:r>
              <a:rPr lang="pl-PL" dirty="0" smtClean="0"/>
              <a:t>: </a:t>
            </a:r>
          </a:p>
          <a:p>
            <a:pPr marL="971550" lvl="1" indent="-514350">
              <a:buFont typeface="+mj-lt"/>
              <a:buAutoNum type="arabicPeriod"/>
            </a:pPr>
            <a:r>
              <a:rPr lang="pl-PL" dirty="0" smtClean="0"/>
              <a:t>The sum of the </a:t>
            </a:r>
            <a:r>
              <a:rPr lang="pl-PL" dirty="0" err="1" smtClean="0"/>
              <a:t>forces</a:t>
            </a:r>
            <a:r>
              <a:rPr lang="pl-PL" dirty="0" smtClean="0"/>
              <a:t> (net </a:t>
            </a:r>
            <a:r>
              <a:rPr lang="pl-PL" dirty="0" err="1" smtClean="0"/>
              <a:t>force</a:t>
            </a:r>
            <a:r>
              <a:rPr lang="pl-PL" dirty="0" smtClean="0"/>
              <a:t>) </a:t>
            </a:r>
            <a:r>
              <a:rPr lang="pl-PL" dirty="0" err="1" smtClean="0"/>
              <a:t>exerted</a:t>
            </a:r>
            <a:r>
              <a:rPr lang="pl-PL" dirty="0" smtClean="0"/>
              <a:t> on the </a:t>
            </a:r>
            <a:r>
              <a:rPr lang="pl-PL" dirty="0" err="1" smtClean="0"/>
              <a:t>object</a:t>
            </a:r>
            <a:r>
              <a:rPr lang="pl-PL" dirty="0" smtClean="0"/>
              <a:t> </a:t>
            </a:r>
            <a:r>
              <a:rPr lang="pl-PL" b="1" dirty="0" err="1" smtClean="0"/>
              <a:t>or</a:t>
            </a:r>
            <a:endParaRPr lang="pl-PL" b="1" dirty="0" smtClean="0"/>
          </a:p>
          <a:p>
            <a:pPr marL="971550" lvl="1" indent="-514350">
              <a:buFont typeface="+mj-lt"/>
              <a:buAutoNum type="arabicPeriod"/>
            </a:pPr>
            <a:r>
              <a:rPr lang="pl-PL" dirty="0" smtClean="0"/>
              <a:t>The net </a:t>
            </a:r>
            <a:r>
              <a:rPr lang="pl-PL" dirty="0" err="1" smtClean="0"/>
              <a:t>torque</a:t>
            </a:r>
            <a:r>
              <a:rPr lang="pl-PL" dirty="0" smtClean="0"/>
              <a:t> </a:t>
            </a:r>
            <a:r>
              <a:rPr lang="pl-PL" dirty="0" err="1" smtClean="0"/>
              <a:t>caused</a:t>
            </a:r>
            <a:r>
              <a:rPr lang="pl-PL" dirty="0" smtClean="0"/>
              <a:t> by the </a:t>
            </a:r>
            <a:r>
              <a:rPr lang="pl-PL" dirty="0" err="1" smtClean="0"/>
              <a:t>forces</a:t>
            </a:r>
            <a:endParaRPr lang="pl-PL" dirty="0" smtClean="0"/>
          </a:p>
          <a:p>
            <a:r>
              <a:rPr lang="pl-PL" dirty="0" err="1" smtClean="0"/>
              <a:t>Testing</a:t>
            </a:r>
            <a:r>
              <a:rPr lang="pl-PL" dirty="0" smtClean="0"/>
              <a:t> </a:t>
            </a:r>
            <a:r>
              <a:rPr lang="pl-PL" dirty="0" err="1" smtClean="0"/>
              <a:t>experiments</a:t>
            </a:r>
            <a:r>
              <a:rPr lang="pl-PL" dirty="0" smtClean="0"/>
              <a:t> </a:t>
            </a:r>
            <a:r>
              <a:rPr lang="pl-PL" dirty="0" err="1" smtClean="0"/>
              <a:t>help</a:t>
            </a:r>
            <a:r>
              <a:rPr lang="pl-PL" dirty="0" smtClean="0"/>
              <a:t> </a:t>
            </a:r>
            <a:r>
              <a:rPr lang="pl-PL" dirty="0" err="1" smtClean="0"/>
              <a:t>us</a:t>
            </a:r>
            <a:r>
              <a:rPr lang="pl-PL" dirty="0" smtClean="0"/>
              <a:t> </a:t>
            </a:r>
            <a:r>
              <a:rPr lang="pl-PL" dirty="0" err="1" smtClean="0"/>
              <a:t>determine</a:t>
            </a:r>
            <a:r>
              <a:rPr lang="pl-PL" dirty="0" smtClean="0"/>
              <a:t> </a:t>
            </a:r>
            <a:r>
              <a:rPr lang="pl-PL" dirty="0" err="1" smtClean="0"/>
              <a:t>which</a:t>
            </a:r>
            <a:r>
              <a:rPr lang="pl-PL" dirty="0" smtClean="0"/>
              <a:t> (</a:t>
            </a:r>
            <a:r>
              <a:rPr lang="pl-PL" dirty="0" err="1" smtClean="0"/>
              <a:t>if</a:t>
            </a:r>
            <a:r>
              <a:rPr lang="pl-PL" dirty="0" smtClean="0"/>
              <a:t> </a:t>
            </a:r>
            <a:r>
              <a:rPr lang="pl-PL" dirty="0" err="1" smtClean="0"/>
              <a:t>either</a:t>
            </a:r>
            <a:r>
              <a:rPr lang="pl-PL" dirty="0" smtClean="0"/>
              <a:t>) of </a:t>
            </a:r>
            <a:r>
              <a:rPr lang="pl-PL" dirty="0" err="1" smtClean="0"/>
              <a:t>these</a:t>
            </a:r>
            <a:r>
              <a:rPr lang="pl-PL" dirty="0" smtClean="0"/>
              <a:t> </a:t>
            </a:r>
            <a:r>
              <a:rPr lang="pl-PL" dirty="0" err="1" smtClean="0"/>
              <a:t>quantities</a:t>
            </a:r>
            <a:r>
              <a:rPr lang="pl-PL" dirty="0" smtClean="0"/>
              <a:t> </a:t>
            </a:r>
            <a:r>
              <a:rPr lang="pl-PL" dirty="0" err="1" smtClean="0"/>
              <a:t>might</a:t>
            </a:r>
            <a:r>
              <a:rPr lang="pl-PL" dirty="0" smtClean="0"/>
              <a:t> </a:t>
            </a:r>
            <a:r>
              <a:rPr lang="pl-PL" dirty="0" err="1" smtClean="0"/>
              <a:t>affect</a:t>
            </a:r>
            <a:r>
              <a:rPr lang="pl-PL" dirty="0" smtClean="0"/>
              <a:t> </a:t>
            </a:r>
            <a:r>
              <a:rPr lang="pl-PL" dirty="0" err="1" smtClean="0"/>
              <a:t>rotational</a:t>
            </a:r>
            <a:r>
              <a:rPr lang="pl-PL" dirty="0" smtClean="0"/>
              <a:t> </a:t>
            </a:r>
            <a:r>
              <a:rPr lang="pl-PL" dirty="0" err="1" smtClean="0"/>
              <a:t>acceleration</a:t>
            </a:r>
            <a:r>
              <a:rPr lang="pl-PL" dirty="0" smtClean="0"/>
              <a:t>.</a:t>
            </a:r>
            <a:endParaRPr lang="en-US" dirty="0" smtClean="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Torque and rotational acceleration</a:t>
            </a:r>
            <a:endParaRPr lang="en-US"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5" name="Picture 4" descr="08_03_Table_01.jpg"/>
          <p:cNvPicPr>
            <a:picLocks noChangeAspect="1"/>
          </p:cNvPicPr>
          <p:nvPr/>
        </p:nvPicPr>
        <p:blipFill rotWithShape="1">
          <a:blip r:embed="rId2">
            <a:extLst>
              <a:ext uri="{28A0092B-C50C-407E-A947-70E740481C1C}">
                <a14:useLocalDpi xmlns:a14="http://schemas.microsoft.com/office/drawing/2010/main" val="0"/>
              </a:ext>
            </a:extLst>
          </a:blip>
          <a:srcRect b="2939"/>
          <a:stretch/>
        </p:blipFill>
        <p:spPr>
          <a:xfrm>
            <a:off x="271272" y="840371"/>
            <a:ext cx="8601456" cy="569787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Torque and rotational acceleration</a:t>
            </a:r>
            <a:endParaRPr lang="en-US" i="1"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3" name="Picture 2" descr="08_03_Table_02.jpg"/>
          <p:cNvPicPr>
            <a:picLocks noChangeAspect="1"/>
          </p:cNvPicPr>
          <p:nvPr/>
        </p:nvPicPr>
        <p:blipFill rotWithShape="1">
          <a:blip r:embed="rId2">
            <a:extLst>
              <a:ext uri="{28A0092B-C50C-407E-A947-70E740481C1C}">
                <a14:useLocalDpi xmlns:a14="http://schemas.microsoft.com/office/drawing/2010/main" val="0"/>
              </a:ext>
            </a:extLst>
          </a:blip>
          <a:srcRect b="3742"/>
          <a:stretch/>
        </p:blipFill>
        <p:spPr>
          <a:xfrm>
            <a:off x="271272" y="965200"/>
            <a:ext cx="8601456" cy="4741228"/>
          </a:xfrm>
          <a:prstGeom prst="rect">
            <a:avLst/>
          </a:prstGeom>
        </p:spPr>
      </p:pic>
    </p:spTree>
    <p:extLst>
      <p:ext uri="{BB962C8B-B14F-4D97-AF65-F5344CB8AC3E}">
        <p14:creationId xmlns:p14="http://schemas.microsoft.com/office/powerpoint/2010/main" val="1236988207"/>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Be sure you know how to:</a:t>
            </a:r>
            <a:endParaRPr lang="en-US" dirty="0"/>
          </a:p>
        </p:txBody>
      </p:sp>
      <p:sp>
        <p:nvSpPr>
          <p:cNvPr id="3" name="Content Placeholder 2"/>
          <p:cNvSpPr>
            <a:spLocks noGrp="1"/>
          </p:cNvSpPr>
          <p:nvPr>
            <p:ph idx="1"/>
          </p:nvPr>
        </p:nvSpPr>
        <p:spPr/>
        <p:txBody>
          <a:bodyPr/>
          <a:lstStyle/>
          <a:p>
            <a:r>
              <a:rPr lang="en-US" dirty="0" smtClean="0"/>
              <a:t>Draw a force diagram for a system (Section 2.1).</a:t>
            </a:r>
          </a:p>
          <a:p>
            <a:r>
              <a:rPr lang="en-US" dirty="0" smtClean="0"/>
              <a:t>Determine the torque produced by a force (Section 7.2).</a:t>
            </a:r>
          </a:p>
          <a:p>
            <a:r>
              <a:rPr lang="en-US" dirty="0" smtClean="0"/>
              <a:t>Apply conditions of static equilibrium for a rigid body (Section 7.3).</a:t>
            </a:r>
            <a:endParaRPr lang="en-US"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Torque and rotational acceleration</a:t>
            </a:r>
            <a:endParaRPr lang="en-US" dirty="0"/>
          </a:p>
        </p:txBody>
      </p:sp>
      <p:sp>
        <p:nvSpPr>
          <p:cNvPr id="3" name="Content Placeholder 2"/>
          <p:cNvSpPr>
            <a:spLocks noGrp="1"/>
          </p:cNvSpPr>
          <p:nvPr>
            <p:ph idx="1"/>
          </p:nvPr>
        </p:nvSpPr>
        <p:spPr/>
        <p:txBody>
          <a:bodyPr/>
          <a:lstStyle/>
          <a:p>
            <a:endParaRPr lang="en-US" dirty="0" smtClean="0"/>
          </a:p>
          <a:p>
            <a:endParaRPr lang="en-US" dirty="0"/>
          </a:p>
          <a:p>
            <a:endParaRPr lang="en-US" dirty="0" smtClean="0"/>
          </a:p>
          <a:p>
            <a:r>
              <a:rPr lang="en-US" dirty="0" smtClean="0"/>
              <a:t>This is similar to what we learned when studying translational motion. A nonzero net force needs to be exerted on an object to cause its velocity to change. The greater the net force, the greater the translational acceleration of the object.</a:t>
            </a:r>
            <a:endParaRPr lang="en-US"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4" name="Picture 3" descr="Slide-31.jpg"/>
          <p:cNvPicPr>
            <a:picLocks noChangeAspect="1"/>
          </p:cNvPicPr>
          <p:nvPr/>
        </p:nvPicPr>
        <p:blipFill rotWithShape="1">
          <a:blip r:embed="rId2">
            <a:extLst>
              <a:ext uri="{28A0092B-C50C-407E-A947-70E740481C1C}">
                <a14:useLocalDpi xmlns:a14="http://schemas.microsoft.com/office/drawing/2010/main" val="0"/>
              </a:ext>
            </a:extLst>
          </a:blip>
          <a:srcRect b="15432"/>
          <a:stretch/>
        </p:blipFill>
        <p:spPr>
          <a:xfrm>
            <a:off x="271272" y="1421342"/>
            <a:ext cx="8601456" cy="98466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Rotational inertia</a:t>
            </a:r>
            <a:endParaRPr lang="en-US"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5" name="Picture 4" descr="08_04_Table.jpg"/>
          <p:cNvPicPr>
            <a:picLocks noChangeAspect="1"/>
          </p:cNvPicPr>
          <p:nvPr/>
        </p:nvPicPr>
        <p:blipFill rotWithShape="1">
          <a:blip r:embed="rId2">
            <a:extLst>
              <a:ext uri="{28A0092B-C50C-407E-A947-70E740481C1C}">
                <a14:useLocalDpi xmlns:a14="http://schemas.microsoft.com/office/drawing/2010/main" val="0"/>
              </a:ext>
            </a:extLst>
          </a:blip>
          <a:srcRect b="3736"/>
          <a:stretch/>
        </p:blipFill>
        <p:spPr>
          <a:xfrm>
            <a:off x="271272" y="1093447"/>
            <a:ext cx="8601456" cy="467110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Rotational inertia</a:t>
            </a:r>
            <a:endParaRPr lang="en-US" dirty="0"/>
          </a:p>
        </p:txBody>
      </p:sp>
      <p:sp>
        <p:nvSpPr>
          <p:cNvPr id="3" name="Content Placeholder 2"/>
          <p:cNvSpPr>
            <a:spLocks noGrp="1"/>
          </p:cNvSpPr>
          <p:nvPr>
            <p:ph idx="1"/>
          </p:nvPr>
        </p:nvSpPr>
        <p:spPr>
          <a:xfrm>
            <a:off x="365125" y="1141413"/>
            <a:ext cx="8229600" cy="5453180"/>
          </a:xfrm>
        </p:spPr>
        <p:txBody>
          <a:bodyPr/>
          <a:lstStyle/>
          <a:p>
            <a:endParaRPr lang="en-US" sz="2400" dirty="0" smtClean="0"/>
          </a:p>
          <a:p>
            <a:endParaRPr lang="en-US" sz="2400" dirty="0"/>
          </a:p>
          <a:p>
            <a:endParaRPr lang="en-US" sz="2400" dirty="0" smtClean="0"/>
          </a:p>
          <a:p>
            <a:endParaRPr lang="en-US" sz="2400" dirty="0"/>
          </a:p>
          <a:p>
            <a:endParaRPr lang="en-US" sz="2400" dirty="0" smtClean="0"/>
          </a:p>
          <a:p>
            <a:endParaRPr lang="en-US" sz="2400" dirty="0"/>
          </a:p>
          <a:p>
            <a:r>
              <a:rPr lang="en-US" sz="2400" dirty="0" smtClean="0"/>
              <a:t>Pull each string, and compare the rotational acceleration for the arrangement shown on the left and the right:</a:t>
            </a:r>
          </a:p>
          <a:p>
            <a:pPr lvl="1"/>
            <a:r>
              <a:rPr lang="en-US" sz="2400" dirty="0" smtClean="0"/>
              <a:t>Our pattern predicts that the rotational acceleration will be greater for the arrangement on the left because the mass is nearer to the axis of rotation.</a:t>
            </a:r>
          </a:p>
          <a:p>
            <a:pPr lvl="1"/>
            <a:r>
              <a:rPr lang="en-US" sz="2400" dirty="0" smtClean="0"/>
              <a:t>When we try the experiment, we find this to be true, consistent with our pattern.</a:t>
            </a:r>
            <a:endParaRPr lang="en-US" sz="2400"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4" name="Picture 3" descr="08_09_Figure_Anno.jpg"/>
          <p:cNvPicPr>
            <a:picLocks noChangeAspect="1"/>
          </p:cNvPicPr>
          <p:nvPr/>
        </p:nvPicPr>
        <p:blipFill rotWithShape="1">
          <a:blip r:embed="rId2">
            <a:extLst>
              <a:ext uri="{28A0092B-C50C-407E-A947-70E740481C1C}">
                <a14:useLocalDpi xmlns:a14="http://schemas.microsoft.com/office/drawing/2010/main" val="0"/>
              </a:ext>
            </a:extLst>
          </a:blip>
          <a:srcRect b="4440"/>
          <a:stretch/>
        </p:blipFill>
        <p:spPr>
          <a:xfrm>
            <a:off x="1364042" y="881339"/>
            <a:ext cx="6415916" cy="291996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Rotational inertia</a:t>
            </a:r>
            <a:endParaRPr lang="en-US" dirty="0"/>
          </a:p>
        </p:txBody>
      </p:sp>
      <p:sp>
        <p:nvSpPr>
          <p:cNvPr id="3" name="Content Placeholder 2"/>
          <p:cNvSpPr>
            <a:spLocks noGrp="1"/>
          </p:cNvSpPr>
          <p:nvPr>
            <p:ph idx="1"/>
          </p:nvPr>
        </p:nvSpPr>
        <p:spPr/>
        <p:txBody>
          <a:bodyPr/>
          <a:lstStyle/>
          <a:p>
            <a:r>
              <a:rPr lang="en-US" dirty="0" smtClean="0"/>
              <a:t>Rotational inertia is the physical quantity characterizing the location of the mass relative to the axis of rotation of the object. </a:t>
            </a:r>
          </a:p>
          <a:p>
            <a:pPr lvl="1"/>
            <a:r>
              <a:rPr lang="en-US" dirty="0" smtClean="0"/>
              <a:t>The closer the mass of the object is to the axis of rotation, the easier it is to change its rotational motion and the smaller its rotational inertia.</a:t>
            </a:r>
          </a:p>
          <a:p>
            <a:pPr lvl="1"/>
            <a:r>
              <a:rPr lang="en-US" dirty="0" smtClean="0"/>
              <a:t>The magnitude depends on both the total mass of the object and the distribution of that mass about its axis of rotation.</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Analogy between translational motion </a:t>
            </a:r>
            <a:r>
              <a:rPr lang="en-US" dirty="0" smtClean="0"/>
              <a:t>and rotational </a:t>
            </a:r>
            <a:r>
              <a:rPr lang="en-US" dirty="0" smtClean="0"/>
              <a:t>motion</a:t>
            </a:r>
            <a:endParaRPr lang="en-US"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5" name="Picture 4" descr="Slide-3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8533" y="1293930"/>
            <a:ext cx="6006934" cy="2649634"/>
          </a:xfrm>
          <a:prstGeom prst="rect">
            <a:avLst/>
          </a:prstGeom>
        </p:spPr>
      </p:pic>
      <p:pic>
        <p:nvPicPr>
          <p:cNvPr id="6" name="Picture 5" descr="08_05_Table.jpg"/>
          <p:cNvPicPr>
            <a:picLocks noChangeAspect="1"/>
          </p:cNvPicPr>
          <p:nvPr/>
        </p:nvPicPr>
        <p:blipFill rotWithShape="1">
          <a:blip r:embed="rId3">
            <a:extLst>
              <a:ext uri="{28A0092B-C50C-407E-A947-70E740481C1C}">
                <a14:useLocalDpi xmlns:a14="http://schemas.microsoft.com/office/drawing/2010/main" val="0"/>
              </a:ext>
            </a:extLst>
          </a:blip>
          <a:srcRect b="7041"/>
          <a:stretch/>
        </p:blipFill>
        <p:spPr>
          <a:xfrm>
            <a:off x="437032" y="4105503"/>
            <a:ext cx="8269936" cy="239182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 8.3</a:t>
            </a:r>
            <a:endParaRPr lang="en-US" dirty="0"/>
          </a:p>
        </p:txBody>
      </p:sp>
      <p:sp>
        <p:nvSpPr>
          <p:cNvPr id="3" name="Content Placeholder 2"/>
          <p:cNvSpPr>
            <a:spLocks noGrp="1"/>
          </p:cNvSpPr>
          <p:nvPr>
            <p:ph idx="1"/>
          </p:nvPr>
        </p:nvSpPr>
        <p:spPr/>
        <p:txBody>
          <a:bodyPr/>
          <a:lstStyle/>
          <a:p>
            <a:r>
              <a:rPr lang="en-US" dirty="0" smtClean="0"/>
              <a:t>A 60-kg </a:t>
            </a:r>
            <a:r>
              <a:rPr lang="en-US" dirty="0" err="1" smtClean="0"/>
              <a:t>rollerblader</a:t>
            </a:r>
            <a:r>
              <a:rPr lang="en-US" dirty="0" smtClean="0"/>
              <a:t> holds a 4.0-m-long rope that is loosely tied around a metal pole. You push the </a:t>
            </a:r>
            <a:r>
              <a:rPr lang="en-US" dirty="0" err="1" smtClean="0"/>
              <a:t>rollerblader</a:t>
            </a:r>
            <a:r>
              <a:rPr lang="en-US" dirty="0" smtClean="0"/>
              <a:t>, exerting a 40-N force on her, which causes her to move increasingly more rapidly in a counterclockwise circle around the pole. The surface she skates on is smooth, and the wheels of her rollerblades are well oiled. Determine the tangential and rotational acceleration of the </a:t>
            </a:r>
            <a:r>
              <a:rPr lang="en-US" dirty="0" err="1" smtClean="0"/>
              <a:t>rollerblader</a:t>
            </a:r>
            <a:r>
              <a:rPr lang="en-US" dirty="0" smtClean="0"/>
              <a:t>.</a:t>
            </a:r>
            <a:endParaRPr lang="en-US"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Newton</a:t>
            </a:r>
            <a:r>
              <a:rPr lang="fr-FR" dirty="0" smtClean="0"/>
              <a:t>'</a:t>
            </a:r>
            <a:r>
              <a:rPr lang="en-US" dirty="0" smtClean="0"/>
              <a:t>s second law for rotational motion</a:t>
            </a:r>
            <a:br>
              <a:rPr lang="en-US" dirty="0" smtClean="0"/>
            </a:br>
            <a:r>
              <a:rPr lang="en-US" dirty="0" smtClean="0"/>
              <a:t>applied to rigid bodies</a:t>
            </a:r>
            <a:endParaRPr lang="en-US" dirty="0"/>
          </a:p>
        </p:txBody>
      </p:sp>
      <p:sp>
        <p:nvSpPr>
          <p:cNvPr id="3" name="Content Placeholder 2"/>
          <p:cNvSpPr>
            <a:spLocks noGrp="1"/>
          </p:cNvSpPr>
          <p:nvPr>
            <p:ph idx="1"/>
          </p:nvPr>
        </p:nvSpPr>
        <p:spPr>
          <a:xfrm>
            <a:off x="365125" y="1141413"/>
            <a:ext cx="4053152" cy="5106987"/>
          </a:xfrm>
        </p:spPr>
        <p:txBody>
          <a:bodyPr/>
          <a:lstStyle/>
          <a:p>
            <a:r>
              <a:rPr lang="en-US" sz="2400" dirty="0" smtClean="0"/>
              <a:t>The rotational inertia of a rigid body about some axis of rotation is the sum of the rotational inertias of the individual point-like objects that make up the rigid body.</a:t>
            </a:r>
          </a:p>
          <a:p>
            <a:pPr lvl="1"/>
            <a:r>
              <a:rPr lang="en-US" sz="2400" dirty="0" smtClean="0"/>
              <a:t>The rotational inertia of this two-block rigid body is twice the rotational inertia of the single block.</a:t>
            </a:r>
            <a:endParaRPr lang="en-US" sz="2400"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4" name="Picture 3" descr="08_11_Figure_Anno.jpg"/>
          <p:cNvPicPr>
            <a:picLocks noChangeAspect="1"/>
          </p:cNvPicPr>
          <p:nvPr/>
        </p:nvPicPr>
        <p:blipFill rotWithShape="1">
          <a:blip r:embed="rId2">
            <a:extLst>
              <a:ext uri="{28A0092B-C50C-407E-A947-70E740481C1C}">
                <a14:useLocalDpi xmlns:a14="http://schemas.microsoft.com/office/drawing/2010/main" val="0"/>
              </a:ext>
            </a:extLst>
          </a:blip>
          <a:srcRect b="2682"/>
          <a:stretch/>
        </p:blipFill>
        <p:spPr>
          <a:xfrm>
            <a:off x="5525495" y="715537"/>
            <a:ext cx="2605406" cy="610319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Calculating rotational inertia</a:t>
            </a:r>
            <a:endParaRPr lang="en-US" dirty="0"/>
          </a:p>
        </p:txBody>
      </p:sp>
      <p:sp>
        <p:nvSpPr>
          <p:cNvPr id="3" name="Content Placeholder 2"/>
          <p:cNvSpPr>
            <a:spLocks noGrp="1"/>
          </p:cNvSpPr>
          <p:nvPr>
            <p:ph idx="1"/>
          </p:nvPr>
        </p:nvSpPr>
        <p:spPr>
          <a:xfrm>
            <a:off x="365125" y="1141413"/>
            <a:ext cx="8229600" cy="5453180"/>
          </a:xfrm>
        </p:spPr>
        <p:txBody>
          <a:bodyPr/>
          <a:lstStyle/>
          <a:p>
            <a:endParaRPr lang="en-US" dirty="0" smtClean="0"/>
          </a:p>
          <a:p>
            <a:endParaRPr lang="en-US" dirty="0"/>
          </a:p>
          <a:p>
            <a:endParaRPr lang="en-US" dirty="0" smtClean="0"/>
          </a:p>
          <a:p>
            <a:endParaRPr lang="en-US" dirty="0"/>
          </a:p>
          <a:p>
            <a:endParaRPr lang="en-US" dirty="0" smtClean="0"/>
          </a:p>
          <a:p>
            <a:endParaRPr lang="en-US" dirty="0" smtClean="0"/>
          </a:p>
          <a:p>
            <a:r>
              <a:rPr lang="en-US" dirty="0" smtClean="0"/>
              <a:t>The rotational inertia of the whole leg is:</a:t>
            </a:r>
          </a:p>
          <a:p>
            <a:endParaRPr lang="en-US" dirty="0" smtClean="0"/>
          </a:p>
          <a:p>
            <a:r>
              <a:rPr lang="en-US" dirty="0" smtClean="0"/>
              <a:t>There are other ways to perform the summation process. Often it is done using integral calculus, and sometimes it is determined experimentally.</a:t>
            </a:r>
            <a:endParaRPr lang="en-US"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4" name="Picture 3" descr="08_12_Figure_Anno.jpg"/>
          <p:cNvPicPr>
            <a:picLocks noChangeAspect="1"/>
          </p:cNvPicPr>
          <p:nvPr/>
        </p:nvPicPr>
        <p:blipFill rotWithShape="1">
          <a:blip r:embed="rId2">
            <a:extLst>
              <a:ext uri="{28A0092B-C50C-407E-A947-70E740481C1C}">
                <a14:useLocalDpi xmlns:a14="http://schemas.microsoft.com/office/drawing/2010/main" val="0"/>
              </a:ext>
            </a:extLst>
          </a:blip>
          <a:srcRect b="2952"/>
          <a:stretch/>
        </p:blipFill>
        <p:spPr>
          <a:xfrm>
            <a:off x="3289912" y="804982"/>
            <a:ext cx="2564176" cy="3475562"/>
          </a:xfrm>
          <a:prstGeom prst="rect">
            <a:avLst/>
          </a:prstGeom>
        </p:spPr>
      </p:pic>
      <p:pic>
        <p:nvPicPr>
          <p:cNvPr id="5" name="Picture 4" descr="Slide-3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3312" y="4840937"/>
            <a:ext cx="6437376" cy="35356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Expressions for the rotational inertia </a:t>
            </a:r>
            <a:r>
              <a:rPr lang="en-US" dirty="0" smtClean="0"/>
              <a:t>of standard</a:t>
            </a:r>
            <a:r>
              <a:rPr lang="en-US" dirty="0" smtClean="0"/>
              <a:t>-shape objects</a:t>
            </a:r>
            <a:endParaRPr lang="en-US"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grpSp>
        <p:nvGrpSpPr>
          <p:cNvPr id="7" name="Group 6"/>
          <p:cNvGrpSpPr/>
          <p:nvPr/>
        </p:nvGrpSpPr>
        <p:grpSpPr>
          <a:xfrm>
            <a:off x="271272" y="1706976"/>
            <a:ext cx="8601456" cy="3444048"/>
            <a:chOff x="266700" y="1350067"/>
            <a:chExt cx="8601456" cy="3444048"/>
          </a:xfrm>
        </p:grpSpPr>
        <p:pic>
          <p:nvPicPr>
            <p:cNvPr id="6" name="Picture 5" descr="08_06_Table_02.jpg"/>
            <p:cNvPicPr>
              <a:picLocks noChangeAspect="1"/>
            </p:cNvPicPr>
            <p:nvPr/>
          </p:nvPicPr>
          <p:blipFill rotWithShape="1">
            <a:blip r:embed="rId2">
              <a:extLst>
                <a:ext uri="{28A0092B-C50C-407E-A947-70E740481C1C}">
                  <a14:useLocalDpi xmlns:a14="http://schemas.microsoft.com/office/drawing/2010/main" val="0"/>
                </a:ext>
              </a:extLst>
            </a:blip>
            <a:srcRect b="8786"/>
            <a:stretch/>
          </p:blipFill>
          <p:spPr>
            <a:xfrm>
              <a:off x="266700" y="2875777"/>
              <a:ext cx="8601456" cy="1918338"/>
            </a:xfrm>
            <a:prstGeom prst="rect">
              <a:avLst/>
            </a:prstGeom>
          </p:spPr>
        </p:pic>
        <p:pic>
          <p:nvPicPr>
            <p:cNvPr id="5" name="Picture 4" descr="08_06_Table_01.jpg"/>
            <p:cNvPicPr>
              <a:picLocks noChangeAspect="1"/>
            </p:cNvPicPr>
            <p:nvPr/>
          </p:nvPicPr>
          <p:blipFill rotWithShape="1">
            <a:blip r:embed="rId3">
              <a:extLst>
                <a:ext uri="{28A0092B-C50C-407E-A947-70E740481C1C}">
                  <a14:useLocalDpi xmlns:a14="http://schemas.microsoft.com/office/drawing/2010/main" val="0"/>
                </a:ext>
              </a:extLst>
            </a:blip>
            <a:srcRect b="9188"/>
            <a:stretch/>
          </p:blipFill>
          <p:spPr>
            <a:xfrm>
              <a:off x="266700" y="1350067"/>
              <a:ext cx="8601456" cy="1887750"/>
            </a:xfrm>
            <a:prstGeom prst="rect">
              <a:avLst/>
            </a:prstGeom>
          </p:spPr>
        </p:pic>
      </p:gr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Expressions for the rotational inertia of standard-shape objects</a:t>
            </a:r>
            <a:endParaRPr lang="en-US" i="1"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grpSp>
        <p:nvGrpSpPr>
          <p:cNvPr id="9" name="Group 8"/>
          <p:cNvGrpSpPr/>
          <p:nvPr/>
        </p:nvGrpSpPr>
        <p:grpSpPr>
          <a:xfrm>
            <a:off x="271272" y="1479319"/>
            <a:ext cx="8601456" cy="4118636"/>
            <a:chOff x="266700" y="1355254"/>
            <a:chExt cx="8601456" cy="4118636"/>
          </a:xfrm>
        </p:grpSpPr>
        <p:pic>
          <p:nvPicPr>
            <p:cNvPr id="4" name="Picture 3" descr="08_06_Table_04.jpg"/>
            <p:cNvPicPr>
              <a:picLocks noChangeAspect="1"/>
            </p:cNvPicPr>
            <p:nvPr/>
          </p:nvPicPr>
          <p:blipFill rotWithShape="1">
            <a:blip r:embed="rId2">
              <a:extLst>
                <a:ext uri="{28A0092B-C50C-407E-A947-70E740481C1C}">
                  <a14:useLocalDpi xmlns:a14="http://schemas.microsoft.com/office/drawing/2010/main" val="0"/>
                </a:ext>
              </a:extLst>
            </a:blip>
            <a:srcRect b="6591"/>
            <a:stretch/>
          </p:blipFill>
          <p:spPr>
            <a:xfrm>
              <a:off x="266700" y="2894415"/>
              <a:ext cx="8601456" cy="2579475"/>
            </a:xfrm>
            <a:prstGeom prst="rect">
              <a:avLst/>
            </a:prstGeom>
          </p:spPr>
        </p:pic>
        <p:pic>
          <p:nvPicPr>
            <p:cNvPr id="3" name="Picture 2" descr="08_06_Table_03.jpg"/>
            <p:cNvPicPr>
              <a:picLocks noChangeAspect="1"/>
            </p:cNvPicPr>
            <p:nvPr/>
          </p:nvPicPr>
          <p:blipFill rotWithShape="1">
            <a:blip r:embed="rId3">
              <a:extLst>
                <a:ext uri="{28A0092B-C50C-407E-A947-70E740481C1C}">
                  <a14:useLocalDpi xmlns:a14="http://schemas.microsoft.com/office/drawing/2010/main" val="0"/>
                </a:ext>
              </a:extLst>
            </a:blip>
            <a:srcRect b="8415"/>
            <a:stretch/>
          </p:blipFill>
          <p:spPr>
            <a:xfrm>
              <a:off x="266700" y="1355254"/>
              <a:ext cx="8601456" cy="1909395"/>
            </a:xfrm>
            <a:prstGeom prst="rect">
              <a:avLst/>
            </a:prstGeom>
          </p:spPr>
        </p:pic>
      </p:grpSp>
    </p:spTree>
    <p:extLst>
      <p:ext uri="{BB962C8B-B14F-4D97-AF65-F5344CB8AC3E}">
        <p14:creationId xmlns:p14="http://schemas.microsoft.com/office/powerpoint/2010/main" val="1871028702"/>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a:t>
            </a:r>
            <a:r>
              <a:rPr lang="fr-FR" dirty="0" smtClean="0"/>
              <a:t>'</a:t>
            </a:r>
            <a:r>
              <a:rPr lang="en-US" dirty="0" smtClean="0"/>
              <a:t>s new in this chapter</a:t>
            </a:r>
            <a:endParaRPr lang="en-US" dirty="0"/>
          </a:p>
        </p:txBody>
      </p:sp>
      <p:sp>
        <p:nvSpPr>
          <p:cNvPr id="3" name="Content Placeholder 2"/>
          <p:cNvSpPr>
            <a:spLocks noGrp="1"/>
          </p:cNvSpPr>
          <p:nvPr>
            <p:ph idx="1"/>
          </p:nvPr>
        </p:nvSpPr>
        <p:spPr/>
        <p:txBody>
          <a:bodyPr/>
          <a:lstStyle/>
          <a:p>
            <a:r>
              <a:rPr lang="en-US" dirty="0" smtClean="0"/>
              <a:t>In the last chapter, we learned about the torque that a force can exert on a rigid body.</a:t>
            </a:r>
          </a:p>
          <a:p>
            <a:pPr lvl="1"/>
            <a:r>
              <a:rPr lang="en-US" dirty="0" smtClean="0"/>
              <a:t>We analyzed only rigid bodies that were in static equilibrium. </a:t>
            </a:r>
          </a:p>
          <a:p>
            <a:r>
              <a:rPr lang="en-US" dirty="0" smtClean="0"/>
              <a:t>In this chapter, we learn how to describe, explain, and predict motion for objects that rotate.</a:t>
            </a:r>
          </a:p>
          <a:p>
            <a:pPr lvl="1"/>
            <a:r>
              <a:rPr lang="en-US" dirty="0" smtClean="0"/>
              <a:t>For example, the hip joint and a car tire</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Rotational form of Newton</a:t>
            </a:r>
            <a:r>
              <a:rPr lang="fr-FR" dirty="0" smtClean="0"/>
              <a:t>'</a:t>
            </a:r>
            <a:r>
              <a:rPr lang="en-US" dirty="0" smtClean="0"/>
              <a:t>s second law</a:t>
            </a:r>
            <a:endParaRPr lang="en-US"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5" name="Picture 4" descr="Slide-41.jpg"/>
          <p:cNvPicPr>
            <a:picLocks noChangeAspect="1"/>
          </p:cNvPicPr>
          <p:nvPr/>
        </p:nvPicPr>
        <p:blipFill rotWithShape="1">
          <a:blip r:embed="rId2">
            <a:extLst>
              <a:ext uri="{28A0092B-C50C-407E-A947-70E740481C1C}">
                <a14:useLocalDpi xmlns:a14="http://schemas.microsoft.com/office/drawing/2010/main" val="0"/>
              </a:ext>
            </a:extLst>
          </a:blip>
          <a:srcRect b="7536"/>
          <a:stretch/>
        </p:blipFill>
        <p:spPr>
          <a:xfrm>
            <a:off x="271272" y="2231229"/>
            <a:ext cx="8601456" cy="239554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Tip</a:t>
            </a:r>
            <a:endParaRPr lang="en-US"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5" name="Picture 4" descr="Slide-42.jpg"/>
          <p:cNvPicPr>
            <a:picLocks noChangeAspect="1"/>
          </p:cNvPicPr>
          <p:nvPr/>
        </p:nvPicPr>
        <p:blipFill rotWithShape="1">
          <a:blip r:embed="rId2">
            <a:extLst>
              <a:ext uri="{28A0092B-C50C-407E-A947-70E740481C1C}">
                <a14:useLocalDpi xmlns:a14="http://schemas.microsoft.com/office/drawing/2010/main" val="0"/>
              </a:ext>
            </a:extLst>
          </a:blip>
          <a:srcRect b="4112"/>
          <a:stretch/>
        </p:blipFill>
        <p:spPr>
          <a:xfrm>
            <a:off x="271272" y="1277909"/>
            <a:ext cx="8601456" cy="430218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 8.5</a:t>
            </a:r>
            <a:endParaRPr lang="en-US" dirty="0"/>
          </a:p>
        </p:txBody>
      </p:sp>
      <p:sp>
        <p:nvSpPr>
          <p:cNvPr id="3" name="Content Placeholder 2"/>
          <p:cNvSpPr>
            <a:spLocks noGrp="1"/>
          </p:cNvSpPr>
          <p:nvPr>
            <p:ph idx="1"/>
          </p:nvPr>
        </p:nvSpPr>
        <p:spPr/>
        <p:txBody>
          <a:bodyPr/>
          <a:lstStyle/>
          <a:p>
            <a:r>
              <a:rPr lang="en-US" dirty="0" smtClean="0"/>
              <a:t>In an Atwood machine, a block of mass </a:t>
            </a:r>
            <a:r>
              <a:rPr lang="en-US" i="1" dirty="0" smtClean="0"/>
              <a:t>m</a:t>
            </a:r>
            <a:r>
              <a:rPr lang="en-US" baseline="-25000" dirty="0" smtClean="0"/>
              <a:t>1</a:t>
            </a:r>
            <a:r>
              <a:rPr lang="en-US" dirty="0" smtClean="0"/>
              <a:t> and a less massive block of mass </a:t>
            </a:r>
            <a:r>
              <a:rPr lang="en-US" i="1" dirty="0" smtClean="0"/>
              <a:t>m</a:t>
            </a:r>
            <a:r>
              <a:rPr lang="en-US" baseline="-25000" dirty="0" smtClean="0"/>
              <a:t>2</a:t>
            </a:r>
            <a:r>
              <a:rPr lang="en-US" dirty="0" smtClean="0"/>
              <a:t> are connected by a string that passes over a pulley of mass </a:t>
            </a:r>
            <a:r>
              <a:rPr lang="en-US" i="1" dirty="0" smtClean="0"/>
              <a:t>M</a:t>
            </a:r>
            <a:r>
              <a:rPr lang="en-US" dirty="0" smtClean="0"/>
              <a:t> and radius </a:t>
            </a:r>
            <a:r>
              <a:rPr lang="en-US" i="1" dirty="0" smtClean="0"/>
              <a:t>R</a:t>
            </a:r>
            <a:r>
              <a:rPr lang="en-US" dirty="0" smtClean="0"/>
              <a:t>. </a:t>
            </a:r>
          </a:p>
          <a:p>
            <a:r>
              <a:rPr lang="en-US" dirty="0" smtClean="0"/>
              <a:t>What are the translational accelerations </a:t>
            </a:r>
            <a:r>
              <a:rPr lang="en-US" i="1" dirty="0" smtClean="0"/>
              <a:t>a</a:t>
            </a:r>
            <a:r>
              <a:rPr lang="en-US" baseline="-25000" dirty="0" smtClean="0"/>
              <a:t>1</a:t>
            </a:r>
            <a:r>
              <a:rPr lang="en-US" dirty="0" smtClean="0"/>
              <a:t> and </a:t>
            </a:r>
            <a:r>
              <a:rPr lang="en-US" i="1" dirty="0" smtClean="0"/>
              <a:t>a</a:t>
            </a:r>
            <a:r>
              <a:rPr lang="en-US" baseline="-25000" dirty="0" smtClean="0"/>
              <a:t>2</a:t>
            </a:r>
            <a:r>
              <a:rPr lang="en-US" dirty="0" smtClean="0"/>
              <a:t> of the two blocks and the rotational acceleration </a:t>
            </a:r>
            <a:r>
              <a:rPr lang="en-US" i="1" dirty="0"/>
              <a:t>α</a:t>
            </a:r>
            <a:r>
              <a:rPr lang="en-US" dirty="0" smtClean="0"/>
              <a:t> of the pulley?</a:t>
            </a:r>
            <a:endParaRPr lang="en-US"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 8.6</a:t>
            </a:r>
            <a:endParaRPr lang="en-US" dirty="0"/>
          </a:p>
        </p:txBody>
      </p:sp>
      <p:sp>
        <p:nvSpPr>
          <p:cNvPr id="3" name="Content Placeholder 2"/>
          <p:cNvSpPr>
            <a:spLocks noGrp="1"/>
          </p:cNvSpPr>
          <p:nvPr>
            <p:ph idx="1"/>
          </p:nvPr>
        </p:nvSpPr>
        <p:spPr/>
        <p:txBody>
          <a:bodyPr/>
          <a:lstStyle/>
          <a:p>
            <a:r>
              <a:rPr lang="en-US" sz="2400" dirty="0" smtClean="0"/>
              <a:t>A woman tosses a 0.80-kg soft-drink bottle vertically upward to a friend on a balcony above. At the beginning of the toss, her forearm rotates upward from the horizontal so that her hand exerts a 20-N upward force on the bottle. Determine the force that her biceps exerts on her forearm during this initial instant of the throw. The mass of her forearm is 0.65 kg and its rotational inertia about the elbow joint is 0.044 kg•m</a:t>
            </a:r>
            <a:r>
              <a:rPr lang="en-US" sz="2400" baseline="30000" dirty="0" smtClean="0"/>
              <a:t>2</a:t>
            </a:r>
            <a:r>
              <a:rPr lang="en-US" sz="2400" dirty="0" smtClean="0"/>
              <a:t>. The attachment point of the biceps muscle is 5.0 cm from the elbow joint, the hand is 35 cm away from the elbow, and the center of mass of the forearm/hand is 16 cm from the elbow.</a:t>
            </a:r>
            <a:endParaRPr lang="en-US" sz="2400"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Rotational momentum</a:t>
            </a:r>
            <a:endParaRPr lang="en-US"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5" name="Picture 4" descr="08_07_Table_01.jpg"/>
          <p:cNvPicPr>
            <a:picLocks noChangeAspect="1"/>
          </p:cNvPicPr>
          <p:nvPr/>
        </p:nvPicPr>
        <p:blipFill rotWithShape="1">
          <a:blip r:embed="rId2">
            <a:extLst>
              <a:ext uri="{28A0092B-C50C-407E-A947-70E740481C1C}">
                <a14:useLocalDpi xmlns:a14="http://schemas.microsoft.com/office/drawing/2010/main" val="0"/>
              </a:ext>
            </a:extLst>
          </a:blip>
          <a:srcRect b="3110"/>
          <a:stretch/>
        </p:blipFill>
        <p:spPr>
          <a:xfrm>
            <a:off x="271272" y="632296"/>
            <a:ext cx="8601456" cy="5593408"/>
          </a:xfrm>
          <a:prstGeom prst="rect">
            <a:avLst/>
          </a:prstGeom>
        </p:spPr>
      </p:pic>
      <p:pic>
        <p:nvPicPr>
          <p:cNvPr id="6" name="Picture 5" descr="08_07_Table_01.jpg"/>
          <p:cNvPicPr>
            <a:picLocks noChangeAspect="1"/>
          </p:cNvPicPr>
          <p:nvPr/>
        </p:nvPicPr>
        <p:blipFill rotWithShape="1">
          <a:blip r:embed="rId2">
            <a:extLst>
              <a:ext uri="{28A0092B-C50C-407E-A947-70E740481C1C}">
                <a14:useLocalDpi xmlns:a14="http://schemas.microsoft.com/office/drawing/2010/main" val="0"/>
              </a:ext>
            </a:extLst>
          </a:blip>
          <a:srcRect l="63663" t="79257" r="12223" b="6342"/>
          <a:stretch/>
        </p:blipFill>
        <p:spPr>
          <a:xfrm>
            <a:off x="6642705" y="5289967"/>
            <a:ext cx="2074133" cy="83141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Rotational momentum</a:t>
            </a:r>
            <a:endParaRPr lang="en-US" i="1"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3" name="Picture 2" descr="08_07_Table_02.jpg"/>
          <p:cNvPicPr>
            <a:picLocks noChangeAspect="1"/>
          </p:cNvPicPr>
          <p:nvPr/>
        </p:nvPicPr>
        <p:blipFill rotWithShape="1">
          <a:blip r:embed="rId2">
            <a:extLst>
              <a:ext uri="{28A0092B-C50C-407E-A947-70E740481C1C}">
                <a14:useLocalDpi xmlns:a14="http://schemas.microsoft.com/office/drawing/2010/main" val="0"/>
              </a:ext>
            </a:extLst>
          </a:blip>
          <a:srcRect b="2956"/>
          <a:stretch/>
        </p:blipFill>
        <p:spPr>
          <a:xfrm>
            <a:off x="271272" y="631305"/>
            <a:ext cx="8601456" cy="5832927"/>
          </a:xfrm>
          <a:prstGeom prst="rect">
            <a:avLst/>
          </a:prstGeom>
        </p:spPr>
      </p:pic>
    </p:spTree>
    <p:extLst>
      <p:ext uri="{BB962C8B-B14F-4D97-AF65-F5344CB8AC3E}">
        <p14:creationId xmlns:p14="http://schemas.microsoft.com/office/powerpoint/2010/main" val="2747999043"/>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Rotational momentum</a:t>
            </a:r>
            <a:endParaRPr lang="en-US" dirty="0"/>
          </a:p>
        </p:txBody>
      </p:sp>
      <p:sp>
        <p:nvSpPr>
          <p:cNvPr id="3" name="Content Placeholder 2"/>
          <p:cNvSpPr>
            <a:spLocks noGrp="1"/>
          </p:cNvSpPr>
          <p:nvPr>
            <p:ph idx="1"/>
          </p:nvPr>
        </p:nvSpPr>
        <p:spPr/>
        <p:txBody>
          <a:bodyPr/>
          <a:lstStyle/>
          <a:p>
            <a:r>
              <a:rPr lang="en-US" dirty="0" smtClean="0"/>
              <a:t>For each experiment, the rotational inertia of the spinning person decreased (the mass moved closer to the axis of rotation). Simultaneously, the rotational speed of the person increased. </a:t>
            </a:r>
          </a:p>
          <a:p>
            <a:pPr lvl="1"/>
            <a:r>
              <a:rPr lang="en-US" dirty="0" smtClean="0"/>
              <a:t>We propose tentatively that when the rotational inertia </a:t>
            </a:r>
            <a:r>
              <a:rPr lang="en-US" i="1" dirty="0" smtClean="0"/>
              <a:t>I</a:t>
            </a:r>
            <a:r>
              <a:rPr lang="en-US" dirty="0" smtClean="0"/>
              <a:t> of an extended body in an isolated system decreases, its rotational speed </a:t>
            </a:r>
            <a:r>
              <a:rPr lang="en-US" i="1" dirty="0" err="1" smtClean="0"/>
              <a:t>ω</a:t>
            </a:r>
            <a:r>
              <a:rPr lang="en-US" dirty="0" smtClean="0"/>
              <a:t> increases, and vice versa.</a:t>
            </a:r>
          </a:p>
          <a:p>
            <a:r>
              <a:rPr lang="en-US" dirty="0" smtClean="0"/>
              <a:t>We can test this idea with a testing experiment.</a:t>
            </a:r>
            <a:endParaRPr lang="en-US"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Rotational momentum</a:t>
            </a:r>
            <a:endParaRPr lang="en-US"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5" name="Picture 4" descr="08_08_Table.jpg"/>
          <p:cNvPicPr>
            <a:picLocks noChangeAspect="1"/>
          </p:cNvPicPr>
          <p:nvPr/>
        </p:nvPicPr>
        <p:blipFill rotWithShape="1">
          <a:blip r:embed="rId2">
            <a:extLst>
              <a:ext uri="{28A0092B-C50C-407E-A947-70E740481C1C}">
                <a14:useLocalDpi xmlns:a14="http://schemas.microsoft.com/office/drawing/2010/main" val="0"/>
              </a:ext>
            </a:extLst>
          </a:blip>
          <a:srcRect b="3673"/>
          <a:stretch/>
        </p:blipFill>
        <p:spPr>
          <a:xfrm>
            <a:off x="271272" y="927100"/>
            <a:ext cx="8601456" cy="4815105"/>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Rotational momentum is constant for an isolated system</a:t>
            </a:r>
            <a:endParaRPr lang="en-US" dirty="0"/>
          </a:p>
        </p:txBody>
      </p:sp>
      <p:sp>
        <p:nvSpPr>
          <p:cNvPr id="3" name="Content Placeholder 2"/>
          <p:cNvSpPr>
            <a:spLocks noGrp="1"/>
          </p:cNvSpPr>
          <p:nvPr>
            <p:ph idx="1"/>
          </p:nvPr>
        </p:nvSpPr>
        <p:spPr/>
        <p:txBody>
          <a:bodyPr/>
          <a:lstStyle/>
          <a:p>
            <a:r>
              <a:rPr lang="en-US" dirty="0" smtClean="0"/>
              <a:t>If a system with one rotating body is isolated, then the external torque exerted on the object is zero. </a:t>
            </a:r>
          </a:p>
          <a:p>
            <a:r>
              <a:rPr lang="en-US" dirty="0" smtClean="0"/>
              <a:t>In such a case, the rotational momentum of the object does not change:</a:t>
            </a:r>
            <a:br>
              <a:rPr lang="en-US" dirty="0" smtClean="0"/>
            </a:br>
            <a:r>
              <a:rPr lang="en-US" dirty="0" smtClean="0"/>
              <a:t>	0 = </a:t>
            </a:r>
            <a:r>
              <a:rPr lang="en-US" i="1" dirty="0" smtClean="0"/>
              <a:t>L</a:t>
            </a:r>
            <a:r>
              <a:rPr lang="en-US" baseline="-25000" dirty="0" smtClean="0"/>
              <a:t>f</a:t>
            </a:r>
            <a:r>
              <a:rPr lang="en-US" dirty="0" smtClean="0"/>
              <a:t> – </a:t>
            </a:r>
            <a:r>
              <a:rPr lang="en-US" i="1" dirty="0" smtClean="0"/>
              <a:t>L</a:t>
            </a:r>
            <a:r>
              <a:rPr lang="en-US" baseline="-25000" dirty="0" smtClean="0"/>
              <a:t>i</a:t>
            </a:r>
            <a:r>
              <a:rPr lang="en-US" dirty="0" smtClean="0"/>
              <a:t/>
            </a:r>
            <a:br>
              <a:rPr lang="en-US" dirty="0" smtClean="0"/>
            </a:br>
            <a:r>
              <a:rPr lang="en-US" dirty="0" smtClean="0"/>
              <a:t>	</a:t>
            </a:r>
            <a:r>
              <a:rPr lang="en-US" i="1" dirty="0" smtClean="0"/>
              <a:t>L</a:t>
            </a:r>
            <a:r>
              <a:rPr lang="en-US" baseline="-25000" dirty="0" smtClean="0"/>
              <a:t>f</a:t>
            </a:r>
            <a:r>
              <a:rPr lang="en-US" dirty="0" smtClean="0"/>
              <a:t> = </a:t>
            </a:r>
            <a:r>
              <a:rPr lang="en-US" i="1" dirty="0" smtClean="0"/>
              <a:t>L</a:t>
            </a:r>
            <a:r>
              <a:rPr lang="en-US" baseline="-25000" dirty="0" smtClean="0"/>
              <a:t>i</a:t>
            </a:r>
            <a:endParaRPr lang="en-US" baseline="-25000"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 8.7</a:t>
            </a:r>
            <a:endParaRPr lang="en-US" dirty="0"/>
          </a:p>
        </p:txBody>
      </p:sp>
      <p:sp>
        <p:nvSpPr>
          <p:cNvPr id="3" name="Content Placeholder 2"/>
          <p:cNvSpPr>
            <a:spLocks noGrp="1"/>
          </p:cNvSpPr>
          <p:nvPr>
            <p:ph idx="1"/>
          </p:nvPr>
        </p:nvSpPr>
        <p:spPr/>
        <p:txBody>
          <a:bodyPr/>
          <a:lstStyle/>
          <a:p>
            <a:r>
              <a:rPr lang="en-US" dirty="0" smtClean="0"/>
              <a:t>Attach a 100-g puck to a string, and let the puck glide in a counterclockwise circle on a horizontal, frictionless air table. The other end of the string passes through a hole at the center of the table. You pull down on the string so that the puck moves along a circular path of radius 0.40 m. It completes one revolution in 4.0 s. If you pull harder on the string so that the radius of the circle slowly decreases to 0.20 m, what is the new period of revolution?</a:t>
            </a:r>
            <a:endParaRPr lang="en-US"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Rotational kinematics</a:t>
            </a:r>
            <a:endParaRPr lang="en-US"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10" name="Picture 9" descr="08_01_FigureA_Anno.jpg"/>
          <p:cNvPicPr>
            <a:picLocks noChangeAspect="1"/>
          </p:cNvPicPr>
          <p:nvPr/>
        </p:nvPicPr>
        <p:blipFill rotWithShape="1">
          <a:blip r:embed="rId2">
            <a:extLst>
              <a:ext uri="{28A0092B-C50C-407E-A947-70E740481C1C}">
                <a14:useLocalDpi xmlns:a14="http://schemas.microsoft.com/office/drawing/2010/main" val="0"/>
              </a:ext>
            </a:extLst>
          </a:blip>
          <a:srcRect b="2682"/>
          <a:stretch/>
        </p:blipFill>
        <p:spPr>
          <a:xfrm>
            <a:off x="397709" y="1289319"/>
            <a:ext cx="4296310" cy="4508418"/>
          </a:xfrm>
          <a:prstGeom prst="rect">
            <a:avLst/>
          </a:prstGeom>
        </p:spPr>
      </p:pic>
      <p:pic>
        <p:nvPicPr>
          <p:cNvPr id="11" name="Picture 10" descr="08_01_FigureB_Anno.jpg"/>
          <p:cNvPicPr>
            <a:picLocks noChangeAspect="1"/>
          </p:cNvPicPr>
          <p:nvPr/>
        </p:nvPicPr>
        <p:blipFill rotWithShape="1">
          <a:blip r:embed="rId3">
            <a:extLst>
              <a:ext uri="{28A0092B-C50C-407E-A947-70E740481C1C}">
                <a14:useLocalDpi xmlns:a14="http://schemas.microsoft.com/office/drawing/2010/main" val="0"/>
              </a:ext>
            </a:extLst>
          </a:blip>
          <a:srcRect b="2818"/>
          <a:stretch/>
        </p:blipFill>
        <p:spPr>
          <a:xfrm>
            <a:off x="4845973" y="1287971"/>
            <a:ext cx="3900318" cy="450217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Rotational momentum of an isolated system is constant</a:t>
            </a:r>
            <a:endParaRPr lang="en-US"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4" name="Picture 3" descr="Slide-51A.jpg"/>
          <p:cNvPicPr>
            <a:picLocks noChangeAspect="1"/>
          </p:cNvPicPr>
          <p:nvPr/>
        </p:nvPicPr>
        <p:blipFill rotWithShape="1">
          <a:blip r:embed="rId2">
            <a:extLst>
              <a:ext uri="{28A0092B-C50C-407E-A947-70E740481C1C}">
                <a14:useLocalDpi xmlns:a14="http://schemas.microsoft.com/office/drawing/2010/main" val="0"/>
              </a:ext>
            </a:extLst>
          </a:blip>
          <a:srcRect b="4509"/>
          <a:stretch/>
        </p:blipFill>
        <p:spPr>
          <a:xfrm>
            <a:off x="1407543" y="1296473"/>
            <a:ext cx="6328914" cy="2942520"/>
          </a:xfrm>
          <a:prstGeom prst="rect">
            <a:avLst/>
          </a:prstGeom>
        </p:spPr>
      </p:pic>
      <p:pic>
        <p:nvPicPr>
          <p:cNvPr id="6" name="Picture 5" descr="Slide-51B.jpg"/>
          <p:cNvPicPr>
            <a:picLocks noChangeAspect="1"/>
          </p:cNvPicPr>
          <p:nvPr/>
        </p:nvPicPr>
        <p:blipFill rotWithShape="1">
          <a:blip r:embed="rId3">
            <a:extLst>
              <a:ext uri="{28A0092B-C50C-407E-A947-70E740481C1C}">
                <a14:useLocalDpi xmlns:a14="http://schemas.microsoft.com/office/drawing/2010/main" val="0"/>
              </a:ext>
            </a:extLst>
          </a:blip>
          <a:srcRect b="6137"/>
          <a:stretch/>
        </p:blipFill>
        <p:spPr>
          <a:xfrm>
            <a:off x="1848268" y="4658544"/>
            <a:ext cx="5447464" cy="1721286"/>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8.8</a:t>
            </a:r>
            <a:endParaRPr lang="en-US" dirty="0"/>
          </a:p>
        </p:txBody>
      </p:sp>
      <p:sp>
        <p:nvSpPr>
          <p:cNvPr id="3" name="Content Placeholder 2"/>
          <p:cNvSpPr>
            <a:spLocks noGrp="1"/>
          </p:cNvSpPr>
          <p:nvPr>
            <p:ph idx="1"/>
          </p:nvPr>
        </p:nvSpPr>
        <p:spPr/>
        <p:txBody>
          <a:bodyPr/>
          <a:lstStyle/>
          <a:p>
            <a:r>
              <a:rPr lang="en-US" dirty="0" smtClean="0"/>
              <a:t>Imagine that our Sun ran out of nuclear fuel and collapsed. The Sun</a:t>
            </a:r>
            <a:r>
              <a:rPr lang="fr-FR" dirty="0" smtClean="0"/>
              <a:t>'</a:t>
            </a:r>
            <a:r>
              <a:rPr lang="en-US" dirty="0" smtClean="0"/>
              <a:t>s current period of rotation is 25 days.</a:t>
            </a:r>
          </a:p>
          <a:p>
            <a:r>
              <a:rPr lang="en-US" dirty="0" smtClean="0"/>
              <a:t>What would the Sun</a:t>
            </a:r>
            <a:r>
              <a:rPr lang="fr-FR" altLang="ja-JP" dirty="0" smtClean="0"/>
              <a:t>'</a:t>
            </a:r>
            <a:r>
              <a:rPr lang="en-US" dirty="0" smtClean="0"/>
              <a:t>s radius have to be for its period of rotation to be the same as during the pulsar described earlier? </a:t>
            </a:r>
            <a:endParaRPr lang="en-US"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569660"/>
          </a:xfrm>
        </p:spPr>
        <p:txBody>
          <a:bodyPr/>
          <a:lstStyle/>
          <a:p>
            <a:r>
              <a:rPr lang="en-US" dirty="0" smtClean="0"/>
              <a:t>Right-hand rule for determining the direction of rotational velocity and rotational momentum </a:t>
            </a:r>
            <a:endParaRPr lang="en-US" dirty="0"/>
          </a:p>
        </p:txBody>
      </p:sp>
      <p:sp>
        <p:nvSpPr>
          <p:cNvPr id="3" name="Content Placeholder 2"/>
          <p:cNvSpPr>
            <a:spLocks noGrp="1"/>
          </p:cNvSpPr>
          <p:nvPr>
            <p:ph idx="1"/>
          </p:nvPr>
        </p:nvSpPr>
        <p:spPr>
          <a:xfrm>
            <a:off x="365125" y="1564747"/>
            <a:ext cx="4395023" cy="4982810"/>
          </a:xfrm>
        </p:spPr>
        <p:txBody>
          <a:bodyPr/>
          <a:lstStyle/>
          <a:p>
            <a:r>
              <a:rPr lang="en-US" sz="2400" dirty="0" smtClean="0"/>
              <a:t>Curl the four fingers of your right hand in the direction of rotation of the turning object. Your thumb points in the direction of both the object</a:t>
            </a:r>
            <a:r>
              <a:rPr lang="fr-FR" sz="2400" dirty="0" smtClean="0"/>
              <a:t>'</a:t>
            </a:r>
            <a:r>
              <a:rPr lang="en-US" sz="2400" dirty="0" smtClean="0"/>
              <a:t>s rotational velocity and its rotational momentum.</a:t>
            </a:r>
          </a:p>
          <a:p>
            <a:r>
              <a:rPr lang="en-US" sz="2400" dirty="0" smtClean="0"/>
              <a:t>Curl the fingers of your right hand in the direction of the object rotation caused by that torque. Your thumb shows the direction of this torque.</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4" name="Picture 3" descr="08_13_Figure_Anno.jpg"/>
          <p:cNvPicPr>
            <a:picLocks noChangeAspect="1"/>
          </p:cNvPicPr>
          <p:nvPr/>
        </p:nvPicPr>
        <p:blipFill rotWithShape="1">
          <a:blip r:embed="rId2">
            <a:extLst>
              <a:ext uri="{28A0092B-C50C-407E-A947-70E740481C1C}">
                <a14:useLocalDpi xmlns:a14="http://schemas.microsoft.com/office/drawing/2010/main" val="0"/>
              </a:ext>
            </a:extLst>
          </a:blip>
          <a:srcRect b="2818"/>
          <a:stretch/>
        </p:blipFill>
        <p:spPr>
          <a:xfrm>
            <a:off x="4893563" y="2137676"/>
            <a:ext cx="4114800" cy="3210901"/>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Stability of rotating objects</a:t>
            </a:r>
            <a:endParaRPr lang="en-US" dirty="0"/>
          </a:p>
        </p:txBody>
      </p:sp>
      <p:sp>
        <p:nvSpPr>
          <p:cNvPr id="3" name="Content Placeholder 2"/>
          <p:cNvSpPr>
            <a:spLocks noGrp="1"/>
          </p:cNvSpPr>
          <p:nvPr>
            <p:ph idx="1"/>
          </p:nvPr>
        </p:nvSpPr>
        <p:spPr>
          <a:xfrm>
            <a:off x="365125" y="1141413"/>
            <a:ext cx="5206913" cy="5387328"/>
          </a:xfrm>
        </p:spPr>
        <p:txBody>
          <a:bodyPr/>
          <a:lstStyle/>
          <a:p>
            <a:r>
              <a:rPr lang="en-US" sz="2400" dirty="0" smtClean="0"/>
              <a:t>If the rider</a:t>
            </a:r>
            <a:r>
              <a:rPr lang="fr-FR" sz="2400" dirty="0" smtClean="0"/>
              <a:t>'</a:t>
            </a:r>
            <a:r>
              <a:rPr lang="en-US" sz="2400" dirty="0" smtClean="0"/>
              <a:t>s balance shifts a bit, the bike + rider system will tilt and the gravitational force exerted on it will produce a torque. </a:t>
            </a:r>
          </a:p>
          <a:p>
            <a:pPr lvl="1"/>
            <a:r>
              <a:rPr lang="en-US" sz="2400" dirty="0" smtClean="0"/>
              <a:t>The rotational momentum of the system is large, so torque does not change its direction by much. </a:t>
            </a:r>
          </a:p>
          <a:p>
            <a:pPr lvl="1"/>
            <a:r>
              <a:rPr lang="en-US" sz="2400" dirty="0" smtClean="0"/>
              <a:t>The faster the person is riding the bike, the greater the rotational momentum of the system and the more easily the person can keep the system balanced.</a:t>
            </a:r>
            <a:endParaRPr lang="en-US" sz="2400"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4" name="Picture 3" descr="08_15_Figure.jpg"/>
          <p:cNvPicPr>
            <a:picLocks noChangeAspect="1"/>
          </p:cNvPicPr>
          <p:nvPr/>
        </p:nvPicPr>
        <p:blipFill rotWithShape="1">
          <a:blip r:embed="rId2">
            <a:extLst>
              <a:ext uri="{28A0092B-C50C-407E-A947-70E740481C1C}">
                <a14:useLocalDpi xmlns:a14="http://schemas.microsoft.com/office/drawing/2010/main" val="0"/>
              </a:ext>
            </a:extLst>
          </a:blip>
          <a:srcRect b="2904"/>
          <a:stretch/>
        </p:blipFill>
        <p:spPr>
          <a:xfrm>
            <a:off x="5876436" y="785772"/>
            <a:ext cx="3004838" cy="5911232"/>
          </a:xfrm>
          <a:prstGeom prst="rect">
            <a:avLst/>
          </a:prstGeom>
        </p:spPr>
      </p:pic>
    </p:spTree>
    <p:extLst>
      <p:ext uri="{BB962C8B-B14F-4D97-AF65-F5344CB8AC3E}">
        <p14:creationId xmlns:p14="http://schemas.microsoft.com/office/powerpoint/2010/main" val="1039987710"/>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Rotational kinetic energy</a:t>
            </a:r>
            <a:endParaRPr lang="en-US" dirty="0"/>
          </a:p>
        </p:txBody>
      </p:sp>
      <p:sp>
        <p:nvSpPr>
          <p:cNvPr id="3" name="Content Placeholder 2"/>
          <p:cNvSpPr>
            <a:spLocks noGrp="1"/>
          </p:cNvSpPr>
          <p:nvPr>
            <p:ph idx="1"/>
          </p:nvPr>
        </p:nvSpPr>
        <p:spPr/>
        <p:txBody>
          <a:bodyPr/>
          <a:lstStyle/>
          <a:p>
            <a:r>
              <a:rPr lang="en-US" dirty="0" smtClean="0"/>
              <a:t>We are familiar with the kinetic energy of a single particle moving along a straight line or in a circle.</a:t>
            </a:r>
          </a:p>
          <a:p>
            <a:pPr lvl="1"/>
            <a:r>
              <a:rPr lang="en-US" dirty="0" smtClean="0"/>
              <a:t>It would be useful to calculate the kinetic energy of a rotating body. Doing so would allow us to use the work-energy approach to solve problems involving rotation. </a:t>
            </a:r>
          </a:p>
          <a:p>
            <a:r>
              <a:rPr lang="en-US" dirty="0" smtClean="0"/>
              <a:t>We will test an analogous expression for rotational kinetic energy:</a:t>
            </a:r>
            <a:endParaRPr lang="en-US"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4" name="Picture 3" descr="Slide-55.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29584" y="5312187"/>
            <a:ext cx="2084832" cy="6096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Rotational kinetic energy</a:t>
            </a:r>
            <a:endParaRPr lang="en-US"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5" name="Picture 4" descr="08_09_Table_01.jpg"/>
          <p:cNvPicPr>
            <a:picLocks noChangeAspect="1"/>
          </p:cNvPicPr>
          <p:nvPr/>
        </p:nvPicPr>
        <p:blipFill rotWithShape="1">
          <a:blip r:embed="rId2">
            <a:extLst>
              <a:ext uri="{28A0092B-C50C-407E-A947-70E740481C1C}">
                <a14:useLocalDpi xmlns:a14="http://schemas.microsoft.com/office/drawing/2010/main" val="0"/>
              </a:ext>
            </a:extLst>
          </a:blip>
          <a:srcRect b="2682"/>
          <a:stretch/>
        </p:blipFill>
        <p:spPr>
          <a:xfrm>
            <a:off x="1231113" y="745660"/>
            <a:ext cx="6657390" cy="577308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Rotational kinetic energy</a:t>
            </a:r>
            <a:endParaRPr lang="en-US" i="1"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3" name="Picture 2" descr="08_09_Table_02.jpg"/>
          <p:cNvPicPr>
            <a:picLocks noChangeAspect="1"/>
          </p:cNvPicPr>
          <p:nvPr/>
        </p:nvPicPr>
        <p:blipFill rotWithShape="1">
          <a:blip r:embed="rId2">
            <a:extLst>
              <a:ext uri="{28A0092B-C50C-407E-A947-70E740481C1C}">
                <a14:useLocalDpi xmlns:a14="http://schemas.microsoft.com/office/drawing/2010/main" val="0"/>
              </a:ext>
            </a:extLst>
          </a:blip>
          <a:srcRect b="3980"/>
          <a:stretch/>
        </p:blipFill>
        <p:spPr>
          <a:xfrm>
            <a:off x="271272" y="1152029"/>
            <a:ext cx="8601456" cy="4553942"/>
          </a:xfrm>
          <a:prstGeom prst="rect">
            <a:avLst/>
          </a:prstGeom>
        </p:spPr>
      </p:pic>
    </p:spTree>
    <p:extLst>
      <p:ext uri="{BB962C8B-B14F-4D97-AF65-F5344CB8AC3E}">
        <p14:creationId xmlns:p14="http://schemas.microsoft.com/office/powerpoint/2010/main" val="2349090378"/>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Rotational kinetic energy</a:t>
            </a:r>
            <a:endParaRPr lang="en-US"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5" name="Picture 4" descr="Slide-58A.jpg"/>
          <p:cNvPicPr>
            <a:picLocks noChangeAspect="1"/>
          </p:cNvPicPr>
          <p:nvPr/>
        </p:nvPicPr>
        <p:blipFill rotWithShape="1">
          <a:blip r:embed="rId2">
            <a:extLst>
              <a:ext uri="{28A0092B-C50C-407E-A947-70E740481C1C}">
                <a14:useLocalDpi xmlns:a14="http://schemas.microsoft.com/office/drawing/2010/main" val="0"/>
              </a:ext>
            </a:extLst>
          </a:blip>
          <a:srcRect b="9476"/>
          <a:stretch/>
        </p:blipFill>
        <p:spPr>
          <a:xfrm>
            <a:off x="271272" y="1535750"/>
            <a:ext cx="8601456" cy="1738269"/>
          </a:xfrm>
          <a:prstGeom prst="rect">
            <a:avLst/>
          </a:prstGeom>
        </p:spPr>
      </p:pic>
      <p:pic>
        <p:nvPicPr>
          <p:cNvPr id="6" name="Picture 5" descr="Slide-58B.jpg"/>
          <p:cNvPicPr>
            <a:picLocks noChangeAspect="1"/>
          </p:cNvPicPr>
          <p:nvPr/>
        </p:nvPicPr>
        <p:blipFill rotWithShape="1">
          <a:blip r:embed="rId3">
            <a:extLst>
              <a:ext uri="{28A0092B-C50C-407E-A947-70E740481C1C}">
                <a14:useLocalDpi xmlns:a14="http://schemas.microsoft.com/office/drawing/2010/main" val="0"/>
              </a:ext>
            </a:extLst>
          </a:blip>
          <a:srcRect b="9542"/>
          <a:stretch/>
        </p:blipFill>
        <p:spPr>
          <a:xfrm>
            <a:off x="271272" y="3662431"/>
            <a:ext cx="8601456" cy="165982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Flywheels for storing and providing energy</a:t>
            </a:r>
            <a:endParaRPr lang="en-US" dirty="0"/>
          </a:p>
        </p:txBody>
      </p:sp>
      <p:sp>
        <p:nvSpPr>
          <p:cNvPr id="3" name="Content Placeholder 2"/>
          <p:cNvSpPr>
            <a:spLocks noGrp="1"/>
          </p:cNvSpPr>
          <p:nvPr>
            <p:ph idx="1"/>
          </p:nvPr>
        </p:nvSpPr>
        <p:spPr/>
        <p:txBody>
          <a:bodyPr/>
          <a:lstStyle/>
          <a:p>
            <a:r>
              <a:rPr lang="en-US" dirty="0" smtClean="0"/>
              <a:t>In a car with a flywheel, instead of rubbing a brake pad against the wheel and slowing it down, the braking system converts the car</a:t>
            </a:r>
            <a:r>
              <a:rPr lang="fr-FR" dirty="0" smtClean="0"/>
              <a:t>'</a:t>
            </a:r>
            <a:r>
              <a:rPr lang="en-US" dirty="0" smtClean="0"/>
              <a:t>s translational kinetic energy into the rotational kinetic energy of the flywheel. </a:t>
            </a:r>
          </a:p>
          <a:p>
            <a:r>
              <a:rPr lang="en-US" dirty="0" smtClean="0"/>
              <a:t>As the car</a:t>
            </a:r>
            <a:r>
              <a:rPr lang="fr-FR" dirty="0" smtClean="0"/>
              <a:t>'</a:t>
            </a:r>
            <a:r>
              <a:rPr lang="en-US" dirty="0" smtClean="0"/>
              <a:t>s translational speed decreases, the flywheel</a:t>
            </a:r>
            <a:r>
              <a:rPr lang="fr-FR" dirty="0" smtClean="0"/>
              <a:t>'</a:t>
            </a:r>
            <a:r>
              <a:rPr lang="en-US" dirty="0" smtClean="0"/>
              <a:t>s rotational speed increases. This rotational kinetic energy could then be used later to help the car start moving again.</a:t>
            </a:r>
            <a:endParaRPr lang="en-US"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 8.9</a:t>
            </a:r>
            <a:endParaRPr lang="en-US" dirty="0"/>
          </a:p>
        </p:txBody>
      </p:sp>
      <p:sp>
        <p:nvSpPr>
          <p:cNvPr id="3" name="Content Placeholder 2"/>
          <p:cNvSpPr>
            <a:spLocks noGrp="1"/>
          </p:cNvSpPr>
          <p:nvPr>
            <p:ph idx="1"/>
          </p:nvPr>
        </p:nvSpPr>
        <p:spPr>
          <a:xfrm>
            <a:off x="365124" y="1141413"/>
            <a:ext cx="8379125" cy="5106987"/>
          </a:xfrm>
        </p:spPr>
        <p:txBody>
          <a:bodyPr/>
          <a:lstStyle/>
          <a:p>
            <a:r>
              <a:rPr lang="en-US" dirty="0" smtClean="0"/>
              <a:t>A 1600-kg car traveling at a speed of 20 m/s approaches a stop sign. If it could transfer all of its translational kinetic energy to a 0.20-m-radius, 20-kg flywheel while stopping, what rotational speed would the flywheel acquire?</a:t>
            </a:r>
            <a:endParaRPr lang="en-US"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Rotational kinematics</a:t>
            </a:r>
            <a:endParaRPr lang="en-US" i="1" dirty="0"/>
          </a:p>
        </p:txBody>
      </p:sp>
      <p:sp>
        <p:nvSpPr>
          <p:cNvPr id="3" name="Content Placeholder 2"/>
          <p:cNvSpPr>
            <a:spLocks noGrp="1"/>
          </p:cNvSpPr>
          <p:nvPr>
            <p:ph idx="1"/>
          </p:nvPr>
        </p:nvSpPr>
        <p:spPr/>
        <p:txBody>
          <a:bodyPr/>
          <a:lstStyle/>
          <a:p>
            <a:r>
              <a:rPr lang="en-US" dirty="0" smtClean="0"/>
              <a:t>Imagine that you place small coins at different locations on the disk:</a:t>
            </a:r>
          </a:p>
          <a:p>
            <a:pPr lvl="1"/>
            <a:r>
              <a:rPr lang="en-US" dirty="0" smtClean="0"/>
              <a:t>The direction of the velocity of each coin changes continually. </a:t>
            </a:r>
          </a:p>
          <a:p>
            <a:pPr lvl="1"/>
            <a:r>
              <a:rPr lang="en-US" dirty="0" smtClean="0"/>
              <a:t>A coin that sits closer to the edge moves faster and covers a longer distance than a coin placed closer to the center.</a:t>
            </a:r>
          </a:p>
          <a:p>
            <a:r>
              <a:rPr lang="en-US" dirty="0" smtClean="0"/>
              <a:t>Different parts of the disk move in different directions and at different speeds!</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2232550114"/>
      </p:ext>
    </p:extLst>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Rotational motion: Putting it all </a:t>
            </a:r>
            <a:r>
              <a:rPr lang="en-US" dirty="0" smtClean="0"/>
              <a:t/>
            </a:r>
            <a:br>
              <a:rPr lang="en-US" dirty="0" smtClean="0"/>
            </a:br>
            <a:r>
              <a:rPr lang="en-US" dirty="0" smtClean="0"/>
              <a:t>together</a:t>
            </a:r>
            <a:r>
              <a:rPr lang="en-US" dirty="0" smtClean="0"/>
              <a:t>—Tides and Earth</a:t>
            </a:r>
            <a:r>
              <a:rPr lang="fr-FR" dirty="0" smtClean="0"/>
              <a:t>'</a:t>
            </a:r>
            <a:r>
              <a:rPr lang="en-US" dirty="0" smtClean="0"/>
              <a:t>s day</a:t>
            </a:r>
            <a:endParaRPr lang="en-US" i="1" dirty="0"/>
          </a:p>
        </p:txBody>
      </p:sp>
      <p:sp>
        <p:nvSpPr>
          <p:cNvPr id="3" name="Content Placeholder 2"/>
          <p:cNvSpPr>
            <a:spLocks noGrp="1"/>
          </p:cNvSpPr>
          <p:nvPr>
            <p:ph idx="1"/>
          </p:nvPr>
        </p:nvSpPr>
        <p:spPr>
          <a:xfrm>
            <a:off x="365125" y="1141413"/>
            <a:ext cx="8229600" cy="5500217"/>
          </a:xfrm>
        </p:spPr>
        <p:txBody>
          <a:bodyPr/>
          <a:lstStyle/>
          <a:p>
            <a:endParaRPr lang="en-US" sz="2400" dirty="0" smtClean="0"/>
          </a:p>
          <a:p>
            <a:endParaRPr lang="en-US" sz="2400" dirty="0" smtClean="0"/>
          </a:p>
          <a:p>
            <a:endParaRPr lang="en-US" sz="2400" dirty="0"/>
          </a:p>
          <a:p>
            <a:endParaRPr lang="en-US" sz="2400" dirty="0" smtClean="0"/>
          </a:p>
          <a:p>
            <a:pPr>
              <a:lnSpc>
                <a:spcPct val="120000"/>
              </a:lnSpc>
            </a:pPr>
            <a:endParaRPr lang="en-US" sz="2400" dirty="0"/>
          </a:p>
          <a:p>
            <a:r>
              <a:rPr lang="en-US" sz="2400" dirty="0" smtClean="0"/>
              <a:t>Point A is closer to the Moon than point B, so the gravitational force exerted by the Moon on point A is greater than that exerted on point B. </a:t>
            </a:r>
          </a:p>
          <a:p>
            <a:pPr lvl="1"/>
            <a:r>
              <a:rPr lang="en-US" sz="2400" dirty="0" smtClean="0"/>
              <a:t>Due to the difference in forces, Earth elongates along the line connecting its center to the Moon</a:t>
            </a:r>
            <a:r>
              <a:rPr lang="fr-FR" sz="2400" dirty="0" smtClean="0"/>
              <a:t>'</a:t>
            </a:r>
            <a:r>
              <a:rPr lang="en-US" sz="2400" dirty="0" smtClean="0"/>
              <a:t>s center. </a:t>
            </a:r>
          </a:p>
          <a:p>
            <a:pPr lvl="1"/>
            <a:r>
              <a:rPr lang="en-US" sz="2400" dirty="0" smtClean="0"/>
              <a:t>This makes water rise to a high tide at point A and (surprisingly) at point B. The water "sags" a little at points C and D, forming low tides at those locations. </a:t>
            </a:r>
            <a:endParaRPr lang="en-US" sz="2400"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5" name="Picture 4" descr="08_18_Figure.jpg"/>
          <p:cNvPicPr>
            <a:picLocks noChangeAspect="1"/>
          </p:cNvPicPr>
          <p:nvPr/>
        </p:nvPicPr>
        <p:blipFill rotWithShape="1">
          <a:blip r:embed="rId2">
            <a:extLst>
              <a:ext uri="{28A0092B-C50C-407E-A947-70E740481C1C}">
                <a14:useLocalDpi xmlns:a14="http://schemas.microsoft.com/office/drawing/2010/main" val="0"/>
              </a:ext>
            </a:extLst>
          </a:blip>
          <a:srcRect b="4026"/>
          <a:stretch/>
        </p:blipFill>
        <p:spPr>
          <a:xfrm>
            <a:off x="2534272" y="1234260"/>
            <a:ext cx="4066312" cy="2187788"/>
          </a:xfrm>
          <a:prstGeom prst="rect">
            <a:avLst/>
          </a:prstGeom>
        </p:spPr>
      </p:pic>
    </p:spTree>
    <p:extLst>
      <p:ext uri="{BB962C8B-B14F-4D97-AF65-F5344CB8AC3E}">
        <p14:creationId xmlns:p14="http://schemas.microsoft.com/office/powerpoint/2010/main" val="2763076261"/>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Example 8.10</a:t>
            </a:r>
            <a:endParaRPr lang="en-US" dirty="0"/>
          </a:p>
        </p:txBody>
      </p:sp>
      <p:sp>
        <p:nvSpPr>
          <p:cNvPr id="3" name="Content Placeholder 2"/>
          <p:cNvSpPr>
            <a:spLocks noGrp="1"/>
          </p:cNvSpPr>
          <p:nvPr>
            <p:ph idx="1"/>
          </p:nvPr>
        </p:nvSpPr>
        <p:spPr/>
        <p:txBody>
          <a:bodyPr/>
          <a:lstStyle/>
          <a:p>
            <a:r>
              <a:rPr lang="en-US" dirty="0" smtClean="0"/>
              <a:t>Estimate the effective tidal friction force exerted by ocean water on Earth that causes a 0.0016-s increase in Earth</a:t>
            </a:r>
            <a:r>
              <a:rPr lang="fr-FR" dirty="0" smtClean="0"/>
              <a:t>'</a:t>
            </a:r>
            <a:r>
              <a:rPr lang="en-US" dirty="0" smtClean="0"/>
              <a:t>s rotation time every 100 years.</a:t>
            </a:r>
            <a:endParaRPr lang="en-US"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77218"/>
          </a:xfrm>
        </p:spPr>
        <p:txBody>
          <a:bodyPr/>
          <a:lstStyle/>
          <a:p>
            <a:r>
              <a:rPr lang="en-US" dirty="0" smtClean="0"/>
              <a:t>Rotational motion: Putting it all </a:t>
            </a:r>
            <a:r>
              <a:rPr lang="en-US" dirty="0" smtClean="0"/>
              <a:t/>
            </a:r>
            <a:br>
              <a:rPr lang="en-US" dirty="0" smtClean="0"/>
            </a:br>
            <a:r>
              <a:rPr lang="en-US" dirty="0" smtClean="0"/>
              <a:t>together</a:t>
            </a:r>
            <a:r>
              <a:rPr lang="en-US" dirty="0" smtClean="0"/>
              <a:t>—Example 8.11: Cricket bowling</a:t>
            </a:r>
            <a:endParaRPr lang="en-US" dirty="0"/>
          </a:p>
        </p:txBody>
      </p:sp>
      <p:sp>
        <p:nvSpPr>
          <p:cNvPr id="3" name="Content Placeholder 2"/>
          <p:cNvSpPr>
            <a:spLocks noGrp="1"/>
          </p:cNvSpPr>
          <p:nvPr>
            <p:ph idx="1"/>
          </p:nvPr>
        </p:nvSpPr>
        <p:spPr/>
        <p:txBody>
          <a:bodyPr/>
          <a:lstStyle/>
          <a:p>
            <a:r>
              <a:rPr lang="en-US" dirty="0" smtClean="0"/>
              <a:t>Estimate the average force that the bowler</a:t>
            </a:r>
            <a:r>
              <a:rPr lang="fr-FR" dirty="0" smtClean="0"/>
              <a:t>'</a:t>
            </a:r>
            <a:r>
              <a:rPr lang="en-US" dirty="0" smtClean="0"/>
              <a:t>s hand exerts on the cricket ball (mass 0.156 kg) during the pitch. The bowler</a:t>
            </a:r>
            <a:r>
              <a:rPr lang="fr-FR" dirty="0" smtClean="0"/>
              <a:t>'</a:t>
            </a:r>
            <a:r>
              <a:rPr lang="en-US" dirty="0" smtClean="0"/>
              <a:t>s body is moving forward at about 4 m/s and the ball leaves his hand at 40 m/s relative to the bowler</a:t>
            </a:r>
            <a:r>
              <a:rPr lang="fr-FR" dirty="0" smtClean="0"/>
              <a:t>'</a:t>
            </a:r>
            <a:r>
              <a:rPr lang="en-US" dirty="0" smtClean="0"/>
              <a:t>s torso and at 44 m/s relative to the ground.</a:t>
            </a:r>
            <a:endParaRPr lang="en-US"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Summary</a:t>
            </a:r>
            <a:endParaRPr lang="en-US"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grpSp>
        <p:nvGrpSpPr>
          <p:cNvPr id="7" name="Group 6"/>
          <p:cNvGrpSpPr/>
          <p:nvPr/>
        </p:nvGrpSpPr>
        <p:grpSpPr>
          <a:xfrm>
            <a:off x="271272" y="1187590"/>
            <a:ext cx="8601456" cy="4482821"/>
            <a:chOff x="266700" y="834556"/>
            <a:chExt cx="8601456" cy="4482821"/>
          </a:xfrm>
        </p:grpSpPr>
        <p:pic>
          <p:nvPicPr>
            <p:cNvPr id="6" name="Picture 5" descr="08_Pg309_UnTable_02.jpg"/>
            <p:cNvPicPr>
              <a:picLocks noChangeAspect="1"/>
            </p:cNvPicPr>
            <p:nvPr/>
          </p:nvPicPr>
          <p:blipFill rotWithShape="1">
            <a:blip r:embed="rId2">
              <a:extLst>
                <a:ext uri="{28A0092B-C50C-407E-A947-70E740481C1C}">
                  <a14:useLocalDpi xmlns:a14="http://schemas.microsoft.com/office/drawing/2010/main" val="0"/>
                </a:ext>
              </a:extLst>
            </a:blip>
            <a:srcRect b="7084"/>
            <a:stretch/>
          </p:blipFill>
          <p:spPr>
            <a:xfrm>
              <a:off x="266700" y="2961105"/>
              <a:ext cx="8601456" cy="2356272"/>
            </a:xfrm>
            <a:prstGeom prst="rect">
              <a:avLst/>
            </a:prstGeom>
          </p:spPr>
        </p:pic>
        <p:pic>
          <p:nvPicPr>
            <p:cNvPr id="5" name="Picture 4" descr="08_Pg309_UnTable_01.jpg"/>
            <p:cNvPicPr>
              <a:picLocks noChangeAspect="1"/>
            </p:cNvPicPr>
            <p:nvPr/>
          </p:nvPicPr>
          <p:blipFill rotWithShape="1">
            <a:blip r:embed="rId3">
              <a:extLst>
                <a:ext uri="{28A0092B-C50C-407E-A947-70E740481C1C}">
                  <a14:useLocalDpi xmlns:a14="http://schemas.microsoft.com/office/drawing/2010/main" val="0"/>
                </a:ext>
              </a:extLst>
            </a:blip>
            <a:srcRect b="6770"/>
            <a:stretch/>
          </p:blipFill>
          <p:spPr>
            <a:xfrm>
              <a:off x="266700" y="834556"/>
              <a:ext cx="8601456" cy="2921220"/>
            </a:xfrm>
            <a:prstGeom prst="rect">
              <a:avLst/>
            </a:prstGeom>
          </p:spPr>
        </p:pic>
      </p:gr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i="1"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grpSp>
        <p:nvGrpSpPr>
          <p:cNvPr id="6" name="Group 5"/>
          <p:cNvGrpSpPr/>
          <p:nvPr/>
        </p:nvGrpSpPr>
        <p:grpSpPr>
          <a:xfrm>
            <a:off x="271272" y="1122237"/>
            <a:ext cx="8601456" cy="4613527"/>
            <a:chOff x="266700" y="685577"/>
            <a:chExt cx="8601456" cy="4613527"/>
          </a:xfrm>
        </p:grpSpPr>
        <p:pic>
          <p:nvPicPr>
            <p:cNvPr id="4" name="Picture 3" descr="08_Pg309_UnTable_04.jpg"/>
            <p:cNvPicPr>
              <a:picLocks noChangeAspect="1"/>
            </p:cNvPicPr>
            <p:nvPr/>
          </p:nvPicPr>
          <p:blipFill rotWithShape="1">
            <a:blip r:embed="rId2">
              <a:extLst>
                <a:ext uri="{28A0092B-C50C-407E-A947-70E740481C1C}">
                  <a14:useLocalDpi xmlns:a14="http://schemas.microsoft.com/office/drawing/2010/main" val="0"/>
                </a:ext>
              </a:extLst>
            </a:blip>
            <a:srcRect b="5791"/>
            <a:stretch/>
          </p:blipFill>
          <p:spPr>
            <a:xfrm>
              <a:off x="266700" y="2370188"/>
              <a:ext cx="8601456" cy="2928916"/>
            </a:xfrm>
            <a:prstGeom prst="rect">
              <a:avLst/>
            </a:prstGeom>
          </p:spPr>
        </p:pic>
        <p:pic>
          <p:nvPicPr>
            <p:cNvPr id="3" name="Picture 2" descr="08_Pg309_UnTable_03.jpg"/>
            <p:cNvPicPr>
              <a:picLocks noChangeAspect="1"/>
            </p:cNvPicPr>
            <p:nvPr/>
          </p:nvPicPr>
          <p:blipFill rotWithShape="1">
            <a:blip r:embed="rId3">
              <a:extLst>
                <a:ext uri="{28A0092B-C50C-407E-A947-70E740481C1C}">
                  <a14:useLocalDpi xmlns:a14="http://schemas.microsoft.com/office/drawing/2010/main" val="0"/>
                </a:ext>
              </a:extLst>
            </a:blip>
            <a:srcRect b="7728"/>
            <a:stretch/>
          </p:blipFill>
          <p:spPr>
            <a:xfrm>
              <a:off x="266700" y="685577"/>
              <a:ext cx="8601456" cy="2497452"/>
            </a:xfrm>
            <a:prstGeom prst="rect">
              <a:avLst/>
            </a:prstGeom>
          </p:spPr>
        </p:pic>
      </p:grpSp>
    </p:spTree>
    <p:extLst>
      <p:ext uri="{BB962C8B-B14F-4D97-AF65-F5344CB8AC3E}">
        <p14:creationId xmlns:p14="http://schemas.microsoft.com/office/powerpoint/2010/main" val="918900020"/>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3" name="Picture 2" descr="08_Pg309_UnTable_05.jpg"/>
          <p:cNvPicPr>
            <a:picLocks noChangeAspect="1"/>
          </p:cNvPicPr>
          <p:nvPr/>
        </p:nvPicPr>
        <p:blipFill rotWithShape="1">
          <a:blip r:embed="rId2">
            <a:extLst>
              <a:ext uri="{28A0092B-C50C-407E-A947-70E740481C1C}">
                <a14:useLocalDpi xmlns:a14="http://schemas.microsoft.com/office/drawing/2010/main" val="0"/>
              </a:ext>
            </a:extLst>
          </a:blip>
          <a:srcRect b="6469"/>
          <a:stretch/>
        </p:blipFill>
        <p:spPr>
          <a:xfrm>
            <a:off x="271272" y="2019300"/>
            <a:ext cx="8601456" cy="2622763"/>
          </a:xfrm>
          <a:prstGeom prst="rect">
            <a:avLst/>
          </a:prstGeom>
        </p:spPr>
      </p:pic>
    </p:spTree>
    <p:extLst>
      <p:ext uri="{BB962C8B-B14F-4D97-AF65-F5344CB8AC3E}">
        <p14:creationId xmlns:p14="http://schemas.microsoft.com/office/powerpoint/2010/main" val="528142062"/>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08_01_FigureC_Anno.jpg"/>
          <p:cNvPicPr>
            <a:picLocks noChangeAspect="1"/>
          </p:cNvPicPr>
          <p:nvPr/>
        </p:nvPicPr>
        <p:blipFill rotWithShape="1">
          <a:blip r:embed="rId2">
            <a:extLst>
              <a:ext uri="{28A0092B-C50C-407E-A947-70E740481C1C}">
                <a14:useLocalDpi xmlns:a14="http://schemas.microsoft.com/office/drawing/2010/main" val="0"/>
              </a:ext>
            </a:extLst>
          </a:blip>
          <a:srcRect b="2952"/>
          <a:stretch/>
        </p:blipFill>
        <p:spPr>
          <a:xfrm>
            <a:off x="4456698" y="1256915"/>
            <a:ext cx="4633640" cy="5199326"/>
          </a:xfrm>
          <a:prstGeom prst="rect">
            <a:avLst/>
          </a:prstGeom>
        </p:spPr>
      </p:pic>
      <p:sp>
        <p:nvSpPr>
          <p:cNvPr id="2" name="Title 1"/>
          <p:cNvSpPr>
            <a:spLocks noGrp="1"/>
          </p:cNvSpPr>
          <p:nvPr>
            <p:ph type="title"/>
          </p:nvPr>
        </p:nvSpPr>
        <p:spPr/>
        <p:txBody>
          <a:bodyPr/>
          <a:lstStyle/>
          <a:p>
            <a:r>
              <a:rPr lang="en-US" smtClean="0"/>
              <a:t>Rotational kinematics</a:t>
            </a:r>
            <a:endParaRPr lang="en-US" dirty="0"/>
          </a:p>
        </p:txBody>
      </p:sp>
      <p:sp>
        <p:nvSpPr>
          <p:cNvPr id="3" name="Content Placeholder 2"/>
          <p:cNvSpPr>
            <a:spLocks noGrp="1"/>
          </p:cNvSpPr>
          <p:nvPr>
            <p:ph idx="1"/>
          </p:nvPr>
        </p:nvSpPr>
        <p:spPr>
          <a:xfrm>
            <a:off x="365126" y="1141413"/>
            <a:ext cx="4249916" cy="5424957"/>
          </a:xfrm>
        </p:spPr>
        <p:txBody>
          <a:bodyPr/>
          <a:lstStyle/>
          <a:p>
            <a:r>
              <a:rPr lang="en-US" sz="2400" dirty="0" smtClean="0"/>
              <a:t>There are similarities between the motions of different points on a rotating rigid body. </a:t>
            </a:r>
          </a:p>
          <a:p>
            <a:pPr lvl="1"/>
            <a:r>
              <a:rPr lang="en-US" sz="2400" dirty="0" smtClean="0"/>
              <a:t>During a particular time interval, all coins at the different points on the rotating disk turn through the same angle. </a:t>
            </a:r>
          </a:p>
          <a:p>
            <a:pPr lvl="1"/>
            <a:r>
              <a:rPr lang="en-US" sz="2400" b="1" dirty="0" smtClean="0"/>
              <a:t>Perhaps we should describe the rotational position of a rigid body using an angle.</a:t>
            </a:r>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spTree>
    <p:extLst>
      <p:ext uri="{BB962C8B-B14F-4D97-AF65-F5344CB8AC3E}">
        <p14:creationId xmlns:p14="http://schemas.microsoft.com/office/powerpoint/2010/main" val="554648102"/>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Rotational (angular) position </a:t>
            </a:r>
            <a:r>
              <a:rPr lang="en-US" i="1" dirty="0" err="1" smtClean="0"/>
              <a:t>θ</a:t>
            </a:r>
            <a:endParaRPr lang="en-US" i="1"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10" name="Picture 9" descr="08_02_Figure_Anno.jpg"/>
          <p:cNvPicPr>
            <a:picLocks noChangeAspect="1"/>
          </p:cNvPicPr>
          <p:nvPr/>
        </p:nvPicPr>
        <p:blipFill rotWithShape="1">
          <a:blip r:embed="rId2">
            <a:extLst>
              <a:ext uri="{28A0092B-C50C-407E-A947-70E740481C1C}">
                <a14:useLocalDpi xmlns:a14="http://schemas.microsoft.com/office/drawing/2010/main" val="0"/>
              </a:ext>
            </a:extLst>
          </a:blip>
          <a:srcRect b="2682"/>
          <a:stretch/>
        </p:blipFill>
        <p:spPr>
          <a:xfrm>
            <a:off x="2605908" y="822871"/>
            <a:ext cx="3932184" cy="3724018"/>
          </a:xfrm>
          <a:prstGeom prst="rect">
            <a:avLst/>
          </a:prstGeom>
        </p:spPr>
      </p:pic>
      <p:pic>
        <p:nvPicPr>
          <p:cNvPr id="11" name="Picture 10" descr="Slide-8.jpg"/>
          <p:cNvPicPr>
            <a:picLocks noChangeAspect="1"/>
          </p:cNvPicPr>
          <p:nvPr/>
        </p:nvPicPr>
        <p:blipFill rotWithShape="1">
          <a:blip r:embed="rId3">
            <a:extLst>
              <a:ext uri="{28A0092B-C50C-407E-A947-70E740481C1C}">
                <a14:useLocalDpi xmlns:a14="http://schemas.microsoft.com/office/drawing/2010/main" val="0"/>
              </a:ext>
            </a:extLst>
          </a:blip>
          <a:srcRect b="8747"/>
          <a:stretch/>
        </p:blipFill>
        <p:spPr>
          <a:xfrm>
            <a:off x="459492" y="4616368"/>
            <a:ext cx="8225016" cy="183516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5124" y="1141413"/>
            <a:ext cx="8246992" cy="4921626"/>
          </a:xfrm>
        </p:spPr>
        <p:txBody>
          <a:bodyPr/>
          <a:lstStyle/>
          <a:p>
            <a:r>
              <a:rPr lang="en-US" dirty="0" smtClean="0"/>
              <a:t>The unit for rotational position is the radian (rad). It is defined in terms of: </a:t>
            </a:r>
          </a:p>
          <a:p>
            <a:pPr lvl="1"/>
            <a:r>
              <a:rPr lang="en-US" dirty="0" smtClean="0"/>
              <a:t>The arc length </a:t>
            </a:r>
            <a:r>
              <a:rPr lang="en-US" i="1" dirty="0" smtClean="0"/>
              <a:t>s</a:t>
            </a:r>
          </a:p>
          <a:p>
            <a:pPr lvl="1"/>
            <a:r>
              <a:rPr lang="en-US" dirty="0" smtClean="0"/>
              <a:t>The radius </a:t>
            </a:r>
            <a:r>
              <a:rPr lang="en-US" i="1" dirty="0" smtClean="0"/>
              <a:t>r</a:t>
            </a:r>
            <a:r>
              <a:rPr lang="en-US" dirty="0" smtClean="0"/>
              <a:t> of the circle</a:t>
            </a:r>
            <a:endParaRPr lang="en-US" dirty="0"/>
          </a:p>
          <a:p>
            <a:r>
              <a:rPr lang="en-US" dirty="0"/>
              <a:t>The angle in units of radians is </a:t>
            </a:r>
            <a:r>
              <a:rPr lang="en-US" dirty="0" smtClean="0"/>
              <a:t/>
            </a:r>
            <a:br>
              <a:rPr lang="en-US" dirty="0" smtClean="0"/>
            </a:br>
            <a:r>
              <a:rPr lang="en-US" dirty="0" smtClean="0"/>
              <a:t>the </a:t>
            </a:r>
            <a:r>
              <a:rPr lang="en-US" dirty="0"/>
              <a:t>ratio of </a:t>
            </a:r>
            <a:r>
              <a:rPr lang="en-US" i="1" dirty="0"/>
              <a:t>s</a:t>
            </a:r>
            <a:r>
              <a:rPr lang="en-US" dirty="0"/>
              <a:t> and </a:t>
            </a:r>
            <a:r>
              <a:rPr lang="en-US" i="1" dirty="0" smtClean="0"/>
              <a:t>r</a:t>
            </a:r>
            <a:r>
              <a:rPr lang="en-US" dirty="0" smtClean="0"/>
              <a:t>: </a:t>
            </a:r>
          </a:p>
          <a:p>
            <a:endParaRPr lang="en-US" dirty="0"/>
          </a:p>
          <a:p>
            <a:r>
              <a:rPr lang="en-US" dirty="0"/>
              <a:t>The radian unit has no dimensions; it is the ratio of two lengths. The unit </a:t>
            </a:r>
            <a:r>
              <a:rPr lang="en-US" b="1" dirty="0"/>
              <a:t>rad</a:t>
            </a:r>
            <a:r>
              <a:rPr lang="en-US" dirty="0"/>
              <a:t> is just a reminder that we are using radians for angles</a:t>
            </a:r>
            <a:r>
              <a:rPr lang="en-US" dirty="0" smtClean="0"/>
              <a:t>.</a:t>
            </a:r>
            <a:endParaRPr lang="en-US" dirty="0"/>
          </a:p>
        </p:txBody>
      </p:sp>
      <p:pic>
        <p:nvPicPr>
          <p:cNvPr id="9" name="Picture 8" descr="08_03_Figure_Anno.jpg"/>
          <p:cNvPicPr>
            <a:picLocks noChangeAspect="1"/>
          </p:cNvPicPr>
          <p:nvPr/>
        </p:nvPicPr>
        <p:blipFill rotWithShape="1">
          <a:blip r:embed="rId2">
            <a:extLst>
              <a:ext uri="{28A0092B-C50C-407E-A947-70E740481C1C}">
                <a14:useLocalDpi xmlns:a14="http://schemas.microsoft.com/office/drawing/2010/main" val="0"/>
              </a:ext>
            </a:extLst>
          </a:blip>
          <a:srcRect b="2952"/>
          <a:stretch/>
        </p:blipFill>
        <p:spPr>
          <a:xfrm>
            <a:off x="6024058" y="1768480"/>
            <a:ext cx="2745653" cy="2755780"/>
          </a:xfrm>
          <a:prstGeom prst="rect">
            <a:avLst/>
          </a:prstGeom>
        </p:spPr>
      </p:pic>
      <p:sp>
        <p:nvSpPr>
          <p:cNvPr id="2" name="Title 1"/>
          <p:cNvSpPr>
            <a:spLocks noGrp="1"/>
          </p:cNvSpPr>
          <p:nvPr>
            <p:ph type="title"/>
          </p:nvPr>
        </p:nvSpPr>
        <p:spPr/>
        <p:txBody>
          <a:bodyPr/>
          <a:lstStyle/>
          <a:p>
            <a:r>
              <a:rPr lang="en-US" smtClean="0"/>
              <a:t>Units of rotational position</a:t>
            </a:r>
            <a:endParaRPr lang="en-US" dirty="0"/>
          </a:p>
        </p:txBody>
      </p:sp>
      <p:sp>
        <p:nvSpPr>
          <p:cNvPr id="8" name="Footer Placeholder 7"/>
          <p:cNvSpPr>
            <a:spLocks noGrp="1"/>
          </p:cNvSpPr>
          <p:nvPr>
            <p:ph type="ftr" sz="quarter" idx="10"/>
          </p:nvPr>
        </p:nvSpPr>
        <p:spPr/>
        <p:txBody>
          <a:bodyPr/>
          <a:lstStyle/>
          <a:p>
            <a:r>
              <a:rPr lang="en-GB" smtClean="0"/>
              <a:t>© 2014 Pearson Education, Inc.</a:t>
            </a:r>
            <a:endParaRPr lang="en-GB"/>
          </a:p>
        </p:txBody>
      </p:sp>
      <p:pic>
        <p:nvPicPr>
          <p:cNvPr id="6" name="Picture 5" descr="Slide-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87311" y="4022672"/>
            <a:ext cx="2468880" cy="585216"/>
          </a:xfrm>
          <a:prstGeom prst="rect">
            <a:avLst/>
          </a:prstGeom>
        </p:spPr>
      </p:pic>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HA5Lect_template">
  <a:themeElements>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HA5Lect_template">
      <a:majorFont>
        <a:latin typeface="Arial"/>
        <a:ea typeface="ＭＳ Ｐゴシック"/>
        <a:cs typeface="Arial"/>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defRPr>
        </a:defPPr>
      </a:lstStyle>
    </a:lnDef>
  </a:objectDefaults>
  <a:extraClrSchemeLst>
    <a:extraClrScheme>
      <a:clrScheme name="HA5Lect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HA5Lect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HA5Lect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HA5Lect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HA5Lect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HA5Lect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HA5Lect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HA5Lect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HA5Lect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HA5Lect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HA5Lect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HA5Lect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gtk_01:Applications (Mac OS 9):Microsoft Office 2001:Templates:My Templates:HA5Lect_template.pot</Template>
  <TotalTime>1217</TotalTime>
  <Words>2742</Words>
  <Application>Microsoft Macintosh PowerPoint</Application>
  <PresentationFormat>On-screen Show (4:3)</PresentationFormat>
  <Paragraphs>247</Paragraphs>
  <Slides>65</Slides>
  <Notes>2</Notes>
  <HiddenSlides>0</HiddenSlides>
  <MMClips>0</MMClips>
  <ScaleCrop>false</ScaleCrop>
  <HeadingPairs>
    <vt:vector size="4" baseType="variant">
      <vt:variant>
        <vt:lpstr>Theme</vt:lpstr>
      </vt:variant>
      <vt:variant>
        <vt:i4>1</vt:i4>
      </vt:variant>
      <vt:variant>
        <vt:lpstr>Slide Titles</vt:lpstr>
      </vt:variant>
      <vt:variant>
        <vt:i4>65</vt:i4>
      </vt:variant>
    </vt:vector>
  </HeadingPairs>
  <TitlesOfParts>
    <vt:vector size="66" baseType="lpstr">
      <vt:lpstr>HA5Lect_template</vt:lpstr>
      <vt:lpstr>Rotational Motion</vt:lpstr>
      <vt:lpstr>Rotational Motion</vt:lpstr>
      <vt:lpstr>Be sure you know how to:</vt:lpstr>
      <vt:lpstr>What's new in this chapter</vt:lpstr>
      <vt:lpstr>Rotational kinematics</vt:lpstr>
      <vt:lpstr>Rotational kinematics</vt:lpstr>
      <vt:lpstr>Rotational kinematics</vt:lpstr>
      <vt:lpstr>Rotational (angular) position θ</vt:lpstr>
      <vt:lpstr>Units of rotational position</vt:lpstr>
      <vt:lpstr>Tip</vt:lpstr>
      <vt:lpstr>Tip</vt:lpstr>
      <vt:lpstr>Rotational (angular) velocity ω</vt:lpstr>
      <vt:lpstr>Rotational (angular) velocity ω</vt:lpstr>
      <vt:lpstr>Tips</vt:lpstr>
      <vt:lpstr>Rotational (angular) acceleration α</vt:lpstr>
      <vt:lpstr>Rotational (angular) acceleration α</vt:lpstr>
      <vt:lpstr>Tip</vt:lpstr>
      <vt:lpstr>Relating translational and rotational quantities and tip</vt:lpstr>
      <vt:lpstr>Quantitative Exercise 8.2</vt:lpstr>
      <vt:lpstr>Rotational motion at constant acceleration</vt:lpstr>
      <vt:lpstr>Rotational motion at constant acceleration</vt:lpstr>
      <vt:lpstr>Torque and rotational acceleration</vt:lpstr>
      <vt:lpstr>Torque and rotational acceleration</vt:lpstr>
      <vt:lpstr>Torque and rotational acceleration</vt:lpstr>
      <vt:lpstr>Torque and rotational acceleration</vt:lpstr>
      <vt:lpstr>Torque and rotational acceleration</vt:lpstr>
      <vt:lpstr>Torque and rotational acceleration</vt:lpstr>
      <vt:lpstr>Torque and rotational acceleration</vt:lpstr>
      <vt:lpstr>Torque and rotational acceleration</vt:lpstr>
      <vt:lpstr>Torque and rotational acceleration</vt:lpstr>
      <vt:lpstr>Rotational inertia</vt:lpstr>
      <vt:lpstr>Rotational inertia</vt:lpstr>
      <vt:lpstr>Rotational inertia</vt:lpstr>
      <vt:lpstr>Analogy between translational motion and rotational motion</vt:lpstr>
      <vt:lpstr>Example 8.3</vt:lpstr>
      <vt:lpstr>Newton's second law for rotational motion applied to rigid bodies</vt:lpstr>
      <vt:lpstr>Calculating rotational inertia</vt:lpstr>
      <vt:lpstr>Expressions for the rotational inertia of standard-shape objects</vt:lpstr>
      <vt:lpstr>Expressions for the rotational inertia of standard-shape objects</vt:lpstr>
      <vt:lpstr>Rotational form of Newton's second law</vt:lpstr>
      <vt:lpstr>Tip</vt:lpstr>
      <vt:lpstr>Example 8.5</vt:lpstr>
      <vt:lpstr>Example 8.6</vt:lpstr>
      <vt:lpstr>Rotational momentum</vt:lpstr>
      <vt:lpstr>Rotational momentum</vt:lpstr>
      <vt:lpstr>Rotational momentum</vt:lpstr>
      <vt:lpstr>Rotational momentum</vt:lpstr>
      <vt:lpstr>Rotational momentum is constant for an isolated system</vt:lpstr>
      <vt:lpstr>Example 8.7</vt:lpstr>
      <vt:lpstr>Rotational momentum of an isolated system is constant</vt:lpstr>
      <vt:lpstr>Example 8.8</vt:lpstr>
      <vt:lpstr>Right-hand rule for determining the direction of rotational velocity and rotational momentum </vt:lpstr>
      <vt:lpstr>Stability of rotating objects</vt:lpstr>
      <vt:lpstr>Rotational kinetic energy</vt:lpstr>
      <vt:lpstr>Rotational kinetic energy</vt:lpstr>
      <vt:lpstr>Rotational kinetic energy</vt:lpstr>
      <vt:lpstr>Rotational kinetic energy</vt:lpstr>
      <vt:lpstr>Flywheels for storing and providing energy</vt:lpstr>
      <vt:lpstr>Example 8.9</vt:lpstr>
      <vt:lpstr>Rotational motion: Putting it all  together—Tides and Earth's day</vt:lpstr>
      <vt:lpstr>Example 8.10</vt:lpstr>
      <vt:lpstr>Rotational motion: Putting it all  together—Example 8.11: Cricket bowling</vt:lpstr>
      <vt:lpstr>Summary</vt:lpstr>
      <vt:lpstr>Summary</vt:lpstr>
      <vt:lpstr>Summary</vt:lpstr>
    </vt:vector>
  </TitlesOfParts>
  <Company>뿿ˤʤ㏘뿿</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 U</dc:creator>
  <cp:lastModifiedBy>Sekar G</cp:lastModifiedBy>
  <cp:revision>222</cp:revision>
  <dcterms:created xsi:type="dcterms:W3CDTF">2007-09-26T05:29:17Z</dcterms:created>
  <dcterms:modified xsi:type="dcterms:W3CDTF">2013-09-24T02:17:24Z</dcterms:modified>
</cp:coreProperties>
</file>