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5"/>
  </p:notesMasterIdLst>
  <p:handoutMasterIdLst>
    <p:handoutMasterId r:id="rId56"/>
  </p:handoutMasterIdLst>
  <p:sldIdLst>
    <p:sldId id="256" r:id="rId2"/>
    <p:sldId id="260" r:id="rId3"/>
    <p:sldId id="261" r:id="rId4"/>
    <p:sldId id="262" r:id="rId5"/>
    <p:sldId id="263" r:id="rId6"/>
    <p:sldId id="264" r:id="rId7"/>
    <p:sldId id="265" r:id="rId8"/>
    <p:sldId id="266" r:id="rId9"/>
    <p:sldId id="267" r:id="rId10"/>
    <p:sldId id="268" r:id="rId11"/>
    <p:sldId id="311" r:id="rId12"/>
    <p:sldId id="312"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313"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14" r:id="rId44"/>
    <p:sldId id="299" r:id="rId45"/>
    <p:sldId id="300" r:id="rId46"/>
    <p:sldId id="301" r:id="rId47"/>
    <p:sldId id="304" r:id="rId48"/>
    <p:sldId id="305" r:id="rId49"/>
    <p:sldId id="306" r:id="rId50"/>
    <p:sldId id="307" r:id="rId51"/>
    <p:sldId id="308" r:id="rId52"/>
    <p:sldId id="309" r:id="rId53"/>
    <p:sldId id="310" r:id="rId5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733D"/>
    <a:srgbClr val="4E6273"/>
    <a:srgbClr val="E3E709"/>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93900" autoAdjust="0"/>
  </p:normalViewPr>
  <p:slideViewPr>
    <p:cSldViewPr snapToGrid="0">
      <p:cViewPr varScale="1">
        <p:scale>
          <a:sx n="101" d="100"/>
          <a:sy n="101" d="100"/>
        </p:scale>
        <p:origin x="-144" y="-10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This is left for the instructor to solve</a:t>
            </a:r>
          </a:p>
          <a:p>
            <a:pPr eaLnBrk="1" hangingPunct="1">
              <a:defRPr/>
            </a:pPr>
            <a:endParaRPr lang="en-US" dirty="0" smtClean="0">
              <a:cs typeface="+mn-cs"/>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D50879-7625-BF42-A2F4-E38131590CE1}" type="slidenum">
              <a:rPr lang="en-US" sz="1200"/>
              <a:pPr/>
              <a:t>50</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C53AE3-8BBB-4544-9DA4-C2572ACCBE28}" type="slidenum">
              <a:rPr lang="en-US" sz="1200"/>
              <a:pPr/>
              <a:t>2</a:t>
            </a:fld>
            <a:endParaRPr lang="en-US" sz="120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I leave this for the instructor to solve as an example</a:t>
            </a: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B82B8D2-4BE7-374B-BCE8-518C2574D907}" type="slidenum">
              <a:rPr lang="en-US" sz="1200"/>
              <a:pPr/>
              <a:t>18</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I leave this for the instructor to solve</a:t>
            </a: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14A57E1-D06B-7146-A8A4-7E068258A3A7}" type="slidenum">
              <a:rPr lang="en-US" sz="1200"/>
              <a:pPr/>
              <a:t>24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This is left for the instructor to solve</a:t>
            </a: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D1A7C41-FDC0-C34F-8D67-BF6FD8034EF8}" type="slidenum">
              <a:rPr lang="en-US" sz="1200"/>
              <a:pPr/>
              <a:t>32</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This is left for the instructor to solve</a:t>
            </a:r>
          </a:p>
          <a:p>
            <a:pPr eaLnBrk="1" hangingPunct="1">
              <a:defRPr/>
            </a:pPr>
            <a:endParaRPr lang="en-US" dirty="0" smtClean="0">
              <a:cs typeface="+mn-cs"/>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6588EB2-3B54-E844-BBD8-1B1EC504BBA9}" type="slidenum">
              <a:rPr lang="en-US" sz="1200"/>
              <a:pPr/>
              <a:t>39</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This is left for the instructor to solve</a:t>
            </a:r>
          </a:p>
          <a:p>
            <a:pPr eaLnBrk="1" hangingPunct="1">
              <a:defRPr/>
            </a:pPr>
            <a:endParaRPr lang="en-US" dirty="0" smtClean="0">
              <a:cs typeface="+mn-cs"/>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15FE1E-149F-564A-AA2C-00573CBA9BC0}" type="slidenum">
              <a:rPr lang="en-US" sz="1200"/>
              <a:pPr/>
              <a:t>40</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This is left for the instructor to solve</a:t>
            </a: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8357C33-CF8A-2E48-A72B-C4C6C75C95B0}" type="slidenum">
              <a:rPr lang="en-US" sz="1200"/>
              <a:pPr/>
              <a:t>47</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This is left for the instructor to solve</a:t>
            </a: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7D28F24-8742-F143-96AF-D09B1FFD6408}" type="slidenum">
              <a:rPr lang="en-US" sz="1200"/>
              <a:pPr/>
              <a:t>49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6A733D"/>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5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GB"/>
              <a:t>© 2014 Pearson Education, Inc.</a:t>
            </a:r>
          </a:p>
        </p:txBody>
      </p:sp>
      <p:pic>
        <p:nvPicPr>
          <p:cNvPr id="9" name="Picture 8" descr="87712Etkina1e_thumbnai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3542" y="601950"/>
            <a:ext cx="4890458" cy="6258620"/>
          </a:xfrm>
          <a:prstGeom prst="rect">
            <a:avLst/>
          </a:prstGeom>
          <a:noFill/>
          <a:ln>
            <a:noFill/>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6A733D"/>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6A733D"/>
        </a:buClr>
        <a:buChar char="•"/>
        <a:defRPr sz="2800">
          <a:solidFill>
            <a:schemeClr val="tx1"/>
          </a:solidFill>
          <a:latin typeface="+mn-lt"/>
          <a:ea typeface="+mn-ea"/>
          <a:cs typeface="+mn-cs"/>
        </a:defRPr>
      </a:lvl1pPr>
      <a:lvl2pPr marL="800100" indent="-342900" algn="l" rtl="0" fontAlgn="base">
        <a:spcBef>
          <a:spcPct val="20000"/>
        </a:spcBef>
        <a:spcAft>
          <a:spcPct val="0"/>
        </a:spcAft>
        <a:buClr>
          <a:srgbClr val="6A733D"/>
        </a:buClr>
        <a:buChar char="–"/>
        <a:tabLst/>
        <a:defRPr sz="2800">
          <a:solidFill>
            <a:schemeClr val="tx1"/>
          </a:solidFill>
          <a:latin typeface="+mn-lt"/>
          <a:ea typeface="+mn-ea"/>
        </a:defRPr>
      </a:lvl2pPr>
      <a:lvl3pPr marL="1143000" indent="-228600" algn="l" rtl="0" fontAlgn="base">
        <a:spcBef>
          <a:spcPct val="20000"/>
        </a:spcBef>
        <a:spcAft>
          <a:spcPct val="0"/>
        </a:spcAft>
        <a:buClr>
          <a:srgbClr val="6A733D"/>
        </a:buClr>
        <a:buChar char="•"/>
        <a:defRPr sz="2400">
          <a:solidFill>
            <a:schemeClr val="tx1"/>
          </a:solidFill>
          <a:latin typeface="+mn-lt"/>
          <a:ea typeface="+mn-ea"/>
        </a:defRPr>
      </a:lvl3pPr>
      <a:lvl4pPr marL="1600200" indent="-228600" algn="l" rtl="0" fontAlgn="base">
        <a:spcBef>
          <a:spcPct val="20000"/>
        </a:spcBef>
        <a:spcAft>
          <a:spcPct val="0"/>
        </a:spcAft>
        <a:buClr>
          <a:srgbClr val="6A733D"/>
        </a:buClr>
        <a:buChar char="–"/>
        <a:defRPr sz="2000">
          <a:solidFill>
            <a:schemeClr val="tx1"/>
          </a:solidFill>
          <a:latin typeface="+mn-lt"/>
          <a:ea typeface="+mn-ea"/>
        </a:defRPr>
      </a:lvl4pPr>
      <a:lvl5pPr marL="2057400" indent="-228600" algn="l" rtl="0" fontAlgn="base">
        <a:spcBef>
          <a:spcPct val="20000"/>
        </a:spcBef>
        <a:spcAft>
          <a:spcPct val="0"/>
        </a:spcAft>
        <a:buClr>
          <a:srgbClr val="6A733D"/>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3124200"/>
            <a:ext cx="6569075" cy="1077218"/>
          </a:xfrm>
        </p:spPr>
        <p:txBody>
          <a:bodyPr/>
          <a:lstStyle/>
          <a:p>
            <a:r>
              <a:rPr lang="en-US" dirty="0"/>
              <a:t>Impulse and Linear</a:t>
            </a:r>
            <a:br>
              <a:rPr lang="en-US" dirty="0"/>
            </a:br>
            <a:r>
              <a:rPr lang="en-US" dirty="0"/>
              <a:t>Momentum</a:t>
            </a:r>
          </a:p>
        </p:txBody>
      </p:sp>
      <p:sp>
        <p:nvSpPr>
          <p:cNvPr id="6" name="Rectangle 3"/>
          <p:cNvSpPr>
            <a:spLocks noGrp="1" noChangeArrowheads="1"/>
          </p:cNvSpPr>
          <p:nvPr>
            <p:ph type="subTitle" idx="1"/>
          </p:nvPr>
        </p:nvSpPr>
        <p:spPr>
          <a:xfrm>
            <a:off x="365125" y="4860925"/>
            <a:ext cx="3209689" cy="1015663"/>
          </a:xfrm>
        </p:spPr>
        <p:txBody>
          <a:bodyPr/>
          <a:lstStyle>
            <a:lvl1pPr marL="0" indent="0">
              <a:buFontTx/>
              <a:buNone/>
              <a:defRPr sz="2000"/>
            </a:lvl1pPr>
          </a:lstStyle>
          <a:p>
            <a:pPr lvl="0"/>
            <a:r>
              <a:rPr lang="en-US" noProof="0" dirty="0" smtClean="0"/>
              <a:t>Prepared by</a:t>
            </a:r>
            <a:br>
              <a:rPr lang="en-US" noProof="0" dirty="0" smtClean="0"/>
            </a:br>
            <a:r>
              <a:rPr lang="en-US" dirty="0" err="1" smtClean="0"/>
              <a:t>Dedra</a:t>
            </a:r>
            <a:r>
              <a:rPr lang="en-US" dirty="0" smtClean="0"/>
              <a:t> Demaree, </a:t>
            </a:r>
            <a:br>
              <a:rPr lang="en-US" dirty="0" smtClean="0"/>
            </a:br>
            <a:r>
              <a:rPr lang="en-US" dirty="0" smtClean="0"/>
              <a:t>Georgetown University</a:t>
            </a:r>
            <a:endParaRPr lang="en-US" noProof="0" dirty="0" smtClean="0"/>
          </a:p>
        </p:txBody>
      </p:sp>
      <p:sp>
        <p:nvSpPr>
          <p:cNvPr id="5" name="Rectangle 17"/>
          <p:cNvSpPr>
            <a:spLocks noGrp="1" noChangeArrowheads="1"/>
          </p:cNvSpPr>
          <p:nvPr>
            <p:ph type="ftr" sz="quarter" idx="3"/>
          </p:nvPr>
        </p:nvSpPr>
        <p:spPr/>
        <p:txBody>
          <a:bodyPr/>
          <a:lstStyle/>
          <a:p>
            <a:r>
              <a:rPr lang="en-GB" smtClean="0"/>
              <a:t>© 2014 Pearson Education, Inc.</a:t>
            </a:r>
            <a:endParaRPr lang="en-GB"/>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Observational Experiment Table: Collisions in a system of two carts</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21" name="Picture 20" descr="05_01_Table_01.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1272" y="1336040"/>
            <a:ext cx="8601456" cy="437388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Observational Experiment Table: Collisions in a system of two carts</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3" name="Picture 2" descr="05_01_Table_02.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1272" y="1343660"/>
            <a:ext cx="8601456" cy="4406900"/>
          </a:xfrm>
          <a:prstGeom prst="rect">
            <a:avLst/>
          </a:prstGeom>
        </p:spPr>
      </p:pic>
    </p:spTree>
    <p:extLst>
      <p:ext uri="{BB962C8B-B14F-4D97-AF65-F5344CB8AC3E}">
        <p14:creationId xmlns:p14="http://schemas.microsoft.com/office/powerpoint/2010/main" val="3939022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Observational Experiment Table: Collisions in a system of two carts</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4" name="Picture 3" descr="05_01_Table_03.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1272" y="1120140"/>
            <a:ext cx="8601456" cy="5020056"/>
          </a:xfrm>
          <a:prstGeom prst="rect">
            <a:avLst/>
          </a:prstGeom>
        </p:spPr>
      </p:pic>
    </p:spTree>
    <p:extLst>
      <p:ext uri="{BB962C8B-B14F-4D97-AF65-F5344CB8AC3E}">
        <p14:creationId xmlns:p14="http://schemas.microsoft.com/office/powerpoint/2010/main" val="3939022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Observational Experiment Table: Collisions in a system of two carts</a:t>
            </a:r>
          </a:p>
        </p:txBody>
      </p:sp>
      <p:sp>
        <p:nvSpPr>
          <p:cNvPr id="3" name="Content Placeholder 2"/>
          <p:cNvSpPr>
            <a:spLocks noGrp="1"/>
          </p:cNvSpPr>
          <p:nvPr>
            <p:ph idx="1"/>
          </p:nvPr>
        </p:nvSpPr>
        <p:spPr/>
        <p:txBody>
          <a:bodyPr/>
          <a:lstStyle/>
          <a:p>
            <a:r>
              <a:rPr lang="en-US" dirty="0" smtClean="0"/>
              <a:t>One quantity remains the same before and after the collision in each experiment: the sum of the products of the mass and </a:t>
            </a:r>
            <a:r>
              <a:rPr lang="en-US" i="1" dirty="0" smtClean="0"/>
              <a:t>x</a:t>
            </a:r>
            <a:r>
              <a:rPr lang="en-US" dirty="0" smtClean="0"/>
              <a:t>-velocity component of the system objects.</a:t>
            </a:r>
          </a:p>
          <a:p>
            <a:r>
              <a:rPr lang="en-US" dirty="0" smtClean="0"/>
              <a:t>Hypothesis to test: The sum of mass times velocity is the quantity characterizing motion that is constant in an isolated system.</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Testing Experiment Table</a:t>
            </a:r>
            <a:endParaRPr lang="en-US" dirty="0" smtClean="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23" name="Picture 22" descr="05_02_Table.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1272" y="673100"/>
            <a:ext cx="8601456" cy="582472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Linear momentum</a:t>
            </a:r>
            <a:endParaRPr lang="en-US" dirty="0" smtClean="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21" name="Picture 20" descr="slide no-15.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0158" y="2265260"/>
            <a:ext cx="5874910" cy="2327480"/>
          </a:xfrm>
          <a:prstGeom prst="rect">
            <a:avLst/>
          </a:prstGeom>
        </p:spPr>
      </p:pic>
      <p:pic>
        <p:nvPicPr>
          <p:cNvPr id="22" name="Picture 21" descr="05_03_Figure_Anno.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29454" y="2015806"/>
            <a:ext cx="2838853" cy="282638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Important points about linear momentum</a:t>
            </a:r>
            <a:endParaRPr lang="en-US" dirty="0" smtClean="0"/>
          </a:p>
        </p:txBody>
      </p:sp>
      <p:sp>
        <p:nvSpPr>
          <p:cNvPr id="3" name="Content Placeholder 2"/>
          <p:cNvSpPr>
            <a:spLocks noGrp="1"/>
          </p:cNvSpPr>
          <p:nvPr>
            <p:ph idx="1"/>
          </p:nvPr>
        </p:nvSpPr>
        <p:spPr>
          <a:xfrm>
            <a:off x="365125" y="1141413"/>
            <a:ext cx="8229600" cy="5411787"/>
          </a:xfrm>
        </p:spPr>
        <p:txBody>
          <a:bodyPr/>
          <a:lstStyle/>
          <a:p>
            <a:r>
              <a:rPr lang="en-US" dirty="0" smtClean="0"/>
              <a:t>Linear momentum is a vector quantity; it is important to consider the direction in which the colliding objects are moving before and after the collision. </a:t>
            </a:r>
          </a:p>
          <a:p>
            <a:r>
              <a:rPr lang="en-US" dirty="0" smtClean="0"/>
              <a:t>Momentum depends on the velocity of the object, and the velocity depends on the choice of the reference frame. Different observers will measure different momenta for the same object. </a:t>
            </a:r>
          </a:p>
          <a:p>
            <a:r>
              <a:rPr lang="en-US" dirty="0" smtClean="0"/>
              <a:t>To establish that momentum is a conserved quantity, we need to ensure that the momentum of a system changes in a predictable way for systems that are not isolated.</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Momentum constancy of an isolated system</a:t>
            </a:r>
            <a:endParaRPr lang="en-US" dirty="0" smtClean="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For a system with more than two objects, we simply include a term on each side of the equation for each object in the system.</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21" name="Picture 20" descr="slide no-17.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1577" y="1242060"/>
            <a:ext cx="8600846" cy="315468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5.1: Two rollerbladers</a:t>
            </a:r>
            <a:endParaRPr lang="en-US" dirty="0" smtClean="0"/>
          </a:p>
        </p:txBody>
      </p:sp>
      <p:sp>
        <p:nvSpPr>
          <p:cNvPr id="3" name="Content Placeholder 2"/>
          <p:cNvSpPr>
            <a:spLocks noGrp="1"/>
          </p:cNvSpPr>
          <p:nvPr>
            <p:ph idx="1"/>
          </p:nvPr>
        </p:nvSpPr>
        <p:spPr/>
        <p:txBody>
          <a:bodyPr/>
          <a:lstStyle/>
          <a:p>
            <a:r>
              <a:rPr lang="en-US" sz="2400" dirty="0" smtClean="0"/>
              <a:t>Jen (50 kg) and David (75 kg), both on rollerblades, push off each other abruptly. Each person coasts backward at approximately constant speed. During a certain time interval, Jen travels 3.0 m. </a:t>
            </a:r>
          </a:p>
          <a:p>
            <a:r>
              <a:rPr lang="en-US" sz="2400" dirty="0" smtClean="0"/>
              <a:t>How far does David travel during that same time interval?</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22" name="Picture 21" descr="05_Pg156_UnFigure_Anno.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84467" y="3209267"/>
            <a:ext cx="5340827" cy="355045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Importance of linear momentum</a:t>
            </a:r>
            <a:endParaRPr lang="en-US" dirty="0" smtClean="0"/>
          </a:p>
        </p:txBody>
      </p:sp>
      <p:sp>
        <p:nvSpPr>
          <p:cNvPr id="3" name="Content Placeholder 2"/>
          <p:cNvSpPr>
            <a:spLocks noGrp="1"/>
          </p:cNvSpPr>
          <p:nvPr>
            <p:ph idx="1"/>
          </p:nvPr>
        </p:nvSpPr>
        <p:spPr/>
        <p:txBody>
          <a:bodyPr/>
          <a:lstStyle/>
          <a:p>
            <a:r>
              <a:rPr lang="en-US" dirty="0" smtClean="0"/>
              <a:t>In the last example, we were able to determine the velocity by using the principle of momentum constancy. </a:t>
            </a:r>
          </a:p>
          <a:p>
            <a:pPr lvl="1"/>
            <a:r>
              <a:rPr lang="en-US" b="1" dirty="0" smtClean="0"/>
              <a:t>We did not need any information about the forces involved.</a:t>
            </a:r>
            <a:r>
              <a:rPr lang="en-US" dirty="0" smtClean="0"/>
              <a:t> </a:t>
            </a:r>
          </a:p>
          <a:p>
            <a:pPr lvl="1"/>
            <a:r>
              <a:rPr lang="en-US" dirty="0" smtClean="0"/>
              <a:t>This is a very powerful result, because in all likelihood the forces exerted were not constant. </a:t>
            </a:r>
          </a:p>
          <a:p>
            <a:r>
              <a:rPr lang="en-US" dirty="0" smtClean="0"/>
              <a:t>The kinematics equations we have used assumed constant acceleration of the system (and thus constant forces).</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Impulse and linear momentum	</a:t>
            </a:r>
          </a:p>
        </p:txBody>
      </p:sp>
      <p:sp>
        <p:nvSpPr>
          <p:cNvPr id="1030" name="Rectangle 6"/>
          <p:cNvSpPr>
            <a:spLocks noGrp="1" noChangeArrowheads="1"/>
          </p:cNvSpPr>
          <p:nvPr>
            <p:ph type="body"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How does jet propulsion work?</a:t>
            </a:r>
          </a:p>
          <a:p>
            <a:r>
              <a:rPr lang="en-US" dirty="0" smtClean="0"/>
              <a:t>How can you measure the speed of a bullet?</a:t>
            </a:r>
          </a:p>
          <a:p>
            <a:r>
              <a:rPr lang="en-US" dirty="0" smtClean="0"/>
              <a:t>Would a meteorite collision significantly change Earth</a:t>
            </a:r>
            <a:r>
              <a:rPr lang="fr-FR" dirty="0" smtClean="0"/>
              <a:t>'</a:t>
            </a:r>
            <a:r>
              <a:rPr lang="en-US" dirty="0" smtClean="0"/>
              <a:t>s orbit?</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pic>
        <p:nvPicPr>
          <p:cNvPr id="19" name="Picture 18" descr="05_00_C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8920" y="546101"/>
            <a:ext cx="3566160" cy="370227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Impulse due to a force exerted on a single object</a:t>
            </a:r>
          </a:p>
        </p:txBody>
      </p:sp>
      <p:sp>
        <p:nvSpPr>
          <p:cNvPr id="3" name="Content Placeholder 2"/>
          <p:cNvSpPr>
            <a:spLocks noGrp="1"/>
          </p:cNvSpPr>
          <p:nvPr>
            <p:ph idx="1"/>
          </p:nvPr>
        </p:nvSpPr>
        <p:spPr/>
        <p:txBody>
          <a:bodyPr/>
          <a:lstStyle/>
          <a:p>
            <a:r>
              <a:rPr lang="en-US" dirty="0" smtClean="0"/>
              <a:t>We need a way to account for change in momentum when the net external force on a system is not zero</a:t>
            </a:r>
          </a:p>
          <a:p>
            <a:r>
              <a:rPr lang="en-US" dirty="0" smtClean="0"/>
              <a:t>A relationship can be derived from Newton</a:t>
            </a:r>
            <a:r>
              <a:rPr lang="fr-FR" dirty="0" smtClean="0"/>
              <a:t>'</a:t>
            </a:r>
            <a:r>
              <a:rPr lang="en-US" dirty="0" smtClean="0"/>
              <a:t>s laws and kinematics:</a:t>
            </a:r>
            <a:endParaRPr lang="en-US" dirty="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21" name="Picture 20" descr="slide no-20.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97440" y="3465068"/>
            <a:ext cx="4949120" cy="324104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Two important points about impulse</a:t>
            </a:r>
            <a:endParaRPr lang="en-US" dirty="0" smtClean="0"/>
          </a:p>
        </p:txBody>
      </p:sp>
      <p:sp>
        <p:nvSpPr>
          <p:cNvPr id="3" name="Content Placeholder 2"/>
          <p:cNvSpPr>
            <a:spLocks noGrp="1"/>
          </p:cNvSpPr>
          <p:nvPr>
            <p:ph idx="1"/>
          </p:nvPr>
        </p:nvSpPr>
        <p:spPr/>
        <p:txBody>
          <a:bodyPr/>
          <a:lstStyle/>
          <a:p>
            <a:r>
              <a:rPr lang="en-US" dirty="0" smtClean="0"/>
              <a:t>This equation is Newton</a:t>
            </a:r>
            <a:r>
              <a:rPr lang="fr-FR" dirty="0" smtClean="0"/>
              <a:t>'</a:t>
            </a:r>
            <a:r>
              <a:rPr lang="en-US" dirty="0" smtClean="0"/>
              <a:t>s second law written in a different form—one that involves the physical quantity momentum:</a:t>
            </a:r>
          </a:p>
          <a:p>
            <a:endParaRPr lang="en-US" dirty="0"/>
          </a:p>
          <a:p>
            <a:endParaRPr lang="en-US" dirty="0" smtClean="0"/>
          </a:p>
          <a:p>
            <a:r>
              <a:rPr lang="en-US" dirty="0" smtClean="0"/>
              <a:t>Both force and time interval affect momentum: a small force exerted over a long time interval can change the momentum of an object by the same amount as a large force exerted over a short time interval.</a:t>
            </a:r>
            <a:endParaRPr lang="en-US" dirty="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21" name="Picture 20" descr="slide no-21.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27382" y="2629620"/>
            <a:ext cx="5089236" cy="63084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Impulse: The product of the external force exerted on an object and the time interval </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21" name="Picture 20" descr="slide no-22.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51119" y="2340483"/>
            <a:ext cx="6462401" cy="2177034"/>
          </a:xfrm>
          <a:prstGeom prst="rect">
            <a:avLst/>
          </a:prstGeom>
        </p:spPr>
      </p:pic>
      <p:pic>
        <p:nvPicPr>
          <p:cNvPr id="22" name="Picture 21" descr="05_04_Figure_Anno.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9016" y="2060946"/>
            <a:ext cx="2370719" cy="273610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Impulse-momentum equation for a single object </a:t>
            </a:r>
          </a:p>
        </p:txBody>
      </p:sp>
      <p:sp>
        <p:nvSpPr>
          <p:cNvPr id="3" name="Content Placeholder 2"/>
          <p:cNvSpPr>
            <a:spLocks noGrp="1"/>
          </p:cNvSpPr>
          <p:nvPr>
            <p:ph idx="1"/>
          </p:nvPr>
        </p:nvSpPr>
        <p:spPr>
          <a:xfrm>
            <a:off x="365125" y="1141413"/>
            <a:ext cx="8229600" cy="5471994"/>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If the magnitude of the force changes during the time interval considered in the process, we use the average force.</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21" name="Picture 20" descr="slide no-23.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1272" y="1522228"/>
            <a:ext cx="8601456" cy="337413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5.2: Abrupt stop in a car</a:t>
            </a:r>
            <a:endParaRPr lang="en-US" dirty="0" smtClean="0"/>
          </a:p>
        </p:txBody>
      </p:sp>
      <p:sp>
        <p:nvSpPr>
          <p:cNvPr id="3" name="Content Placeholder 2"/>
          <p:cNvSpPr>
            <a:spLocks noGrp="1"/>
          </p:cNvSpPr>
          <p:nvPr>
            <p:ph idx="1"/>
          </p:nvPr>
        </p:nvSpPr>
        <p:spPr/>
        <p:txBody>
          <a:bodyPr/>
          <a:lstStyle/>
          <a:p>
            <a:r>
              <a:rPr lang="en-US" dirty="0" smtClean="0"/>
              <a:t>A 60-kg person is traveling in a car that is moving at 16 m/s with respect to the ground when the car hits a barrier. The person is not wearing a seat belt, but is stopped by an air bag in a time interval of 0.20 s. </a:t>
            </a:r>
          </a:p>
          <a:p>
            <a:r>
              <a:rPr lang="en-US" dirty="0" smtClean="0"/>
              <a:t>Determine the average force that the air bag exerts on the person while stopping him.</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Using Newton</a:t>
            </a:r>
            <a:r>
              <a:rPr lang="fr-FR" dirty="0" smtClean="0"/>
              <a:t>'</a:t>
            </a:r>
            <a:r>
              <a:rPr lang="en-US" dirty="0" smtClean="0"/>
              <a:t>s laws to understand the constancy of momentum</a:t>
            </a:r>
            <a:endParaRPr lang="en-US" dirty="0"/>
          </a:p>
        </p:txBody>
      </p:sp>
      <p:sp>
        <p:nvSpPr>
          <p:cNvPr id="3" name="Content Placeholder 2"/>
          <p:cNvSpPr>
            <a:spLocks noGrp="1"/>
          </p:cNvSpPr>
          <p:nvPr>
            <p:ph idx="1"/>
          </p:nvPr>
        </p:nvSpPr>
        <p:spPr/>
        <p:txBody>
          <a:bodyPr/>
          <a:lstStyle/>
          <a:p>
            <a:r>
              <a:rPr lang="en-US" dirty="0" smtClean="0"/>
              <a:t>Newton</a:t>
            </a:r>
            <a:r>
              <a:rPr lang="fr-FR" dirty="0" smtClean="0"/>
              <a:t>'</a:t>
            </a:r>
            <a:r>
              <a:rPr lang="en-US" dirty="0" smtClean="0"/>
              <a:t>s third law provides a connection between our analyses of two colliding carts.</a:t>
            </a:r>
          </a:p>
          <a:p>
            <a:r>
              <a:rPr lang="en-US" dirty="0" smtClean="0"/>
              <a:t>Interacting objects at each instant exert</a:t>
            </a:r>
            <a:br>
              <a:rPr lang="en-US" dirty="0" smtClean="0"/>
            </a:br>
            <a:r>
              <a:rPr lang="en-US" dirty="0" smtClean="0"/>
              <a:t>equal-magnitude but oppositely directed forces on each other:</a:t>
            </a:r>
            <a:endParaRPr lang="en-US" dirty="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22" name="Picture 21" descr="slide no-25.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44352" y="3657545"/>
            <a:ext cx="4855297" cy="89639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The generalized impulse-momentum principle</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22" name="Picture 21" descr="slide no-26.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1272" y="1419352"/>
            <a:ext cx="8601456" cy="481888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Impulse-momentum bar charts</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21" name="Picture 20" descr="slide no-27.jpg"/>
          <p:cNvPicPr>
            <a:picLocks noChangeAspect="1"/>
          </p:cNvPicPr>
          <p:nvPr/>
        </p:nvPicPr>
        <p:blipFill rotWithShape="1">
          <a:blip r:embed="rId2" cstate="screen">
            <a:extLst>
              <a:ext uri="{28A0092B-C50C-407E-A947-70E740481C1C}">
                <a14:useLocalDpi xmlns:a14="http://schemas.microsoft.com/office/drawing/2010/main"/>
              </a:ext>
            </a:extLst>
          </a:blip>
          <a:srcRect t="-1"/>
          <a:stretch/>
        </p:blipFill>
        <p:spPr>
          <a:xfrm>
            <a:off x="1244138" y="668944"/>
            <a:ext cx="6655724" cy="586047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Impulse-momentum bar chart</a:t>
            </a:r>
            <a:endParaRPr lang="en-US" dirty="0" smtClean="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Sketch the processes, choose the initial and final states, and choose a system.</a:t>
            </a:r>
          </a:p>
          <a:p>
            <a:pPr marL="514350" indent="-514350">
              <a:buFont typeface="+mj-lt"/>
              <a:buAutoNum type="arabicPeriod"/>
            </a:pPr>
            <a:r>
              <a:rPr lang="en-US" dirty="0" smtClean="0"/>
              <a:t>Draw initial and final momentum bars for each object in the system.</a:t>
            </a:r>
          </a:p>
          <a:p>
            <a:pPr marL="514350" indent="-514350">
              <a:buFont typeface="+mj-lt"/>
              <a:buAutoNum type="arabicPeriod"/>
            </a:pPr>
            <a:r>
              <a:rPr lang="en-US" dirty="0" smtClean="0"/>
              <a:t>Draw an impulse bar if there is an external nonzero impulse.</a:t>
            </a:r>
          </a:p>
          <a:p>
            <a:pPr marL="514350" indent="-514350">
              <a:buFont typeface="+mj-lt"/>
              <a:buAutoNum type="arabicPeriod"/>
            </a:pPr>
            <a:r>
              <a:rPr lang="en-US" dirty="0" smtClean="0"/>
              <a:t>Convert each bar in the chart into a term in the component form of the impulse-momentum equation.</a:t>
            </a:r>
            <a:endParaRPr lang="en-US" dirty="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Impulse-momentum bar chart</a:t>
            </a:r>
            <a:endParaRPr lang="en-US" dirty="0" smtClean="0"/>
          </a:p>
        </p:txBody>
      </p:sp>
      <p:sp>
        <p:nvSpPr>
          <p:cNvPr id="6" name="Content Placeholder 5"/>
          <p:cNvSpPr>
            <a:spLocks noGrp="1"/>
          </p:cNvSpPr>
          <p:nvPr>
            <p:ph idx="1"/>
          </p:nvPr>
        </p:nvSpPr>
        <p:spPr>
          <a:xfrm>
            <a:off x="365126" y="1141413"/>
            <a:ext cx="4199397" cy="5490809"/>
          </a:xfrm>
        </p:spPr>
        <p:txBody>
          <a:bodyPr/>
          <a:lstStyle/>
          <a:p>
            <a:pPr eaLnBrk="1" hangingPunct="1"/>
            <a:r>
              <a:rPr lang="en-US" sz="2000" dirty="0">
                <a:latin typeface="Arial" charset="0"/>
                <a:ea typeface="ＭＳ Ｐゴシック" charset="0"/>
              </a:rPr>
              <a:t>The lengths of the bars are qualitative indicators of the relative magnitudes of the momenta. </a:t>
            </a:r>
          </a:p>
          <a:p>
            <a:pPr eaLnBrk="1" hangingPunct="1"/>
            <a:r>
              <a:rPr lang="en-US" sz="2000" dirty="0">
                <a:latin typeface="Arial" charset="0"/>
                <a:ea typeface="ＭＳ Ｐゴシック" charset="0"/>
              </a:rPr>
              <a:t>The middle shaded column in the bar chart represents the net external impulse exerted on the system objects during the time interval. </a:t>
            </a:r>
          </a:p>
          <a:p>
            <a:pPr eaLnBrk="1" hangingPunct="1"/>
            <a:r>
              <a:rPr lang="en-US" sz="2000" dirty="0">
                <a:latin typeface="Arial" charset="0"/>
                <a:ea typeface="ＭＳ Ｐゴシック" charset="0"/>
              </a:rPr>
              <a:t>The sum of the heights of the bars on the left plus the height of the shaded impulse bar should equal the sum of the heights of the bars on the right. </a:t>
            </a:r>
          </a:p>
          <a:p>
            <a:pPr eaLnBrk="1" hangingPunct="1"/>
            <a:r>
              <a:rPr lang="en-US" sz="2000" b="1" dirty="0">
                <a:latin typeface="Arial" charset="0"/>
                <a:ea typeface="ＭＳ Ｐゴシック" charset="0"/>
              </a:rPr>
              <a:t>This </a:t>
            </a:r>
            <a:r>
              <a:rPr lang="en-US" sz="2000" b="1" dirty="0" smtClean="0">
                <a:latin typeface="Arial" charset="0"/>
                <a:ea typeface="ＭＳ Ｐゴシック" charset="0"/>
              </a:rPr>
              <a:t>"conservation </a:t>
            </a:r>
            <a:r>
              <a:rPr lang="en-US" sz="2000" b="1" dirty="0">
                <a:latin typeface="Arial" charset="0"/>
                <a:ea typeface="ＭＳ Ｐゴシック" charset="0"/>
              </a:rPr>
              <a:t>of bar </a:t>
            </a:r>
            <a:r>
              <a:rPr lang="en-US" sz="2000" b="1" dirty="0" smtClean="0">
                <a:latin typeface="Arial" charset="0"/>
                <a:ea typeface="ＭＳ Ｐゴシック" charset="0"/>
              </a:rPr>
              <a:t>heights" </a:t>
            </a:r>
            <a:r>
              <a:rPr lang="en-US" sz="2000" b="1" dirty="0">
                <a:latin typeface="Arial" charset="0"/>
                <a:ea typeface="ＭＳ Ｐゴシック" charset="0"/>
              </a:rPr>
              <a:t>reflects the conservation of momentum</a:t>
            </a:r>
            <a:r>
              <a:rPr lang="en-US" sz="2000" b="1" dirty="0" smtClean="0">
                <a:latin typeface="Arial" charset="0"/>
                <a:ea typeface="ＭＳ Ｐゴシック" charset="0"/>
              </a:rPr>
              <a:t>.</a:t>
            </a:r>
            <a:endParaRPr lang="en-US" sz="2000" b="1" dirty="0">
              <a:latin typeface="Arial" charset="0"/>
              <a:ea typeface="ＭＳ Ｐゴシック" charset="0"/>
            </a:endParaRP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5" name="Picture 4" descr="slide no-29.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98463" y="1427609"/>
            <a:ext cx="4545949" cy="4002782"/>
          </a:xfrm>
          <a:prstGeom prst="rect">
            <a:avLst/>
          </a:prstGeom>
        </p:spPr>
      </p:pic>
    </p:spTree>
    <p:extLst>
      <p:ext uri="{BB962C8B-B14F-4D97-AF65-F5344CB8AC3E}">
        <p14:creationId xmlns:p14="http://schemas.microsoft.com/office/powerpoint/2010/main" val="192335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sure you know how to:</a:t>
            </a:r>
          </a:p>
        </p:txBody>
      </p:sp>
      <p:sp>
        <p:nvSpPr>
          <p:cNvPr id="3" name="Content Placeholder 2"/>
          <p:cNvSpPr>
            <a:spLocks noGrp="1"/>
          </p:cNvSpPr>
          <p:nvPr>
            <p:ph idx="1"/>
          </p:nvPr>
        </p:nvSpPr>
        <p:spPr/>
        <p:txBody>
          <a:bodyPr/>
          <a:lstStyle/>
          <a:p>
            <a:r>
              <a:rPr lang="en-US" dirty="0" smtClean="0"/>
              <a:t>Construct a force diagram for an object</a:t>
            </a:r>
            <a:br>
              <a:rPr lang="en-US" dirty="0" smtClean="0"/>
            </a:br>
            <a:r>
              <a:rPr lang="en-US" dirty="0" smtClean="0"/>
              <a:t>(Section 2.1).</a:t>
            </a:r>
          </a:p>
          <a:p>
            <a:r>
              <a:rPr lang="en-US" dirty="0" smtClean="0"/>
              <a:t>Use Newton</a:t>
            </a:r>
            <a:r>
              <a:rPr lang="fr-FR" dirty="0" smtClean="0"/>
              <a:t>'</a:t>
            </a:r>
            <a:r>
              <a:rPr lang="en-US" dirty="0" smtClean="0"/>
              <a:t>s second law in component form (Section 3.2).</a:t>
            </a:r>
          </a:p>
          <a:p>
            <a:r>
              <a:rPr lang="en-US" dirty="0" smtClean="0"/>
              <a:t>Use kinematics to describe an object</a:t>
            </a:r>
            <a:r>
              <a:rPr lang="fr-FR" dirty="0" smtClean="0"/>
              <a:t>'</a:t>
            </a:r>
            <a:r>
              <a:rPr lang="en-US" dirty="0" smtClean="0"/>
              <a:t>s motion (Section 1.7).</a:t>
            </a:r>
            <a:endParaRPr lang="en-US" dirty="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Using impulse-momentum to investigate forces</a:t>
            </a:r>
          </a:p>
        </p:txBody>
      </p:sp>
      <p:sp>
        <p:nvSpPr>
          <p:cNvPr id="3" name="Content Placeholder 2"/>
          <p:cNvSpPr>
            <a:spLocks noGrp="1"/>
          </p:cNvSpPr>
          <p:nvPr>
            <p:ph idx="1"/>
          </p:nvPr>
        </p:nvSpPr>
        <p:spPr>
          <a:xfrm>
            <a:off x="365125" y="1141413"/>
            <a:ext cx="4447870" cy="5106987"/>
          </a:xfrm>
        </p:spPr>
        <p:txBody>
          <a:bodyPr/>
          <a:lstStyle/>
          <a:p>
            <a:r>
              <a:rPr lang="en-US" dirty="0" smtClean="0"/>
              <a:t>If we pick just one object in a collision as the system object, we can construct the bar chart for that object to find the impulse.</a:t>
            </a:r>
          </a:p>
          <a:p>
            <a:r>
              <a:rPr lang="en-US" dirty="0" smtClean="0"/>
              <a:t>If we know the time interval of the collision, we know the average force exerted on the system object.</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13" name="Picture 12" descr="05_07_Figure_Anno.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78184" y="954839"/>
            <a:ext cx="4111903" cy="566928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a:t>
            </a:r>
            <a:endParaRPr lang="en-US" dirty="0" smtClean="0"/>
          </a:p>
        </p:txBody>
      </p:sp>
      <p:sp>
        <p:nvSpPr>
          <p:cNvPr id="3" name="Content Placeholder 2"/>
          <p:cNvSpPr>
            <a:spLocks noGrp="1"/>
          </p:cNvSpPr>
          <p:nvPr>
            <p:ph idx="1"/>
          </p:nvPr>
        </p:nvSpPr>
        <p:spPr/>
        <p:txBody>
          <a:bodyPr/>
          <a:lstStyle/>
          <a:p>
            <a:r>
              <a:rPr lang="en-US" dirty="0" smtClean="0"/>
              <a:t>When you draw a bar chart, always specify the reference frame (the object of reference and the coordinate system). </a:t>
            </a:r>
          </a:p>
          <a:p>
            <a:r>
              <a:rPr lang="en-US" dirty="0" smtClean="0"/>
              <a:t>The direction of the bars on the bar chart (up for positive and down for negative) should match the direction of the momentum or impulse based on the chosen coordinate system.</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5.3: Happy and sad balls</a:t>
            </a:r>
            <a:endParaRPr lang="en-US" dirty="0" smtClean="0"/>
          </a:p>
        </p:txBody>
      </p:sp>
      <p:sp>
        <p:nvSpPr>
          <p:cNvPr id="3" name="Content Placeholder 2"/>
          <p:cNvSpPr>
            <a:spLocks noGrp="1"/>
          </p:cNvSpPr>
          <p:nvPr>
            <p:ph idx="1"/>
          </p:nvPr>
        </p:nvSpPr>
        <p:spPr>
          <a:xfrm>
            <a:off x="365125" y="1141413"/>
            <a:ext cx="8229600" cy="5391467"/>
          </a:xfrm>
        </p:spPr>
        <p:txBody>
          <a:bodyPr/>
          <a:lstStyle/>
          <a:p>
            <a:r>
              <a:rPr lang="en-US" dirty="0" smtClean="0"/>
              <a:t>You have two balls. One ball does not bounce; the other ball bounces back to almost the same height from which it was dropped. The balls are the same mass and size but are made of different materials. </a:t>
            </a:r>
          </a:p>
          <a:p>
            <a:r>
              <a:rPr lang="en-US" dirty="0" smtClean="0"/>
              <a:t>You hang each ball from a string of identical length and place a wood board on its end directly below the support for each string. You pull each ball back to an equal height and release the balls one at a time. </a:t>
            </a:r>
          </a:p>
          <a:p>
            <a:r>
              <a:rPr lang="en-US" dirty="0" smtClean="0"/>
              <a:t>When each ball hits the board, which has the best chance of knocking the board over?</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Problem-solving strategy: Applying the impulse-momentum equation</a:t>
            </a:r>
          </a:p>
        </p:txBody>
      </p:sp>
      <p:sp>
        <p:nvSpPr>
          <p:cNvPr id="3" name="Content Placeholder 2"/>
          <p:cNvSpPr>
            <a:spLocks noGrp="1"/>
          </p:cNvSpPr>
          <p:nvPr>
            <p:ph idx="1"/>
          </p:nvPr>
        </p:nvSpPr>
        <p:spPr/>
        <p:txBody>
          <a:bodyPr/>
          <a:lstStyle/>
          <a:p>
            <a:r>
              <a:rPr lang="en-US" dirty="0" smtClean="0"/>
              <a:t>Sketch and translate</a:t>
            </a:r>
            <a:endParaRPr lang="en-US" dirty="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5" name="Picture 4" descr="slide no-33.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1272" y="1888456"/>
            <a:ext cx="8601456" cy="332923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Problem-solving strategy: Applying the impulse-momentum equation</a:t>
            </a:r>
          </a:p>
        </p:txBody>
      </p:sp>
      <p:sp>
        <p:nvSpPr>
          <p:cNvPr id="3" name="Content Placeholder 2"/>
          <p:cNvSpPr>
            <a:spLocks noGrp="1"/>
          </p:cNvSpPr>
          <p:nvPr>
            <p:ph idx="1"/>
          </p:nvPr>
        </p:nvSpPr>
        <p:spPr/>
        <p:txBody>
          <a:bodyPr/>
          <a:lstStyle/>
          <a:p>
            <a:r>
              <a:rPr lang="en-US" dirty="0" smtClean="0"/>
              <a:t>Simplify and diagram</a:t>
            </a:r>
            <a:endParaRPr lang="en-US" dirty="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6" name="Picture 5" descr="slide no-34.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1272" y="1890458"/>
            <a:ext cx="8601456" cy="298675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 no-35.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1272" y="1887814"/>
            <a:ext cx="8601456" cy="3127429"/>
          </a:xfrm>
          <a:prstGeom prst="rect">
            <a:avLst/>
          </a:prstGeom>
        </p:spPr>
      </p:pic>
      <p:sp>
        <p:nvSpPr>
          <p:cNvPr id="2" name="Title 1"/>
          <p:cNvSpPr>
            <a:spLocks noGrp="1"/>
          </p:cNvSpPr>
          <p:nvPr>
            <p:ph type="title"/>
          </p:nvPr>
        </p:nvSpPr>
        <p:spPr>
          <a:xfrm>
            <a:off x="0" y="0"/>
            <a:ext cx="9144000" cy="1077218"/>
          </a:xfrm>
        </p:spPr>
        <p:txBody>
          <a:bodyPr/>
          <a:lstStyle/>
          <a:p>
            <a:r>
              <a:rPr lang="en-US" dirty="0" smtClean="0"/>
              <a:t>Problem-solving strategy: Applying the impulse-momentum equation</a:t>
            </a:r>
          </a:p>
        </p:txBody>
      </p:sp>
      <p:sp>
        <p:nvSpPr>
          <p:cNvPr id="3" name="Content Placeholder 2"/>
          <p:cNvSpPr>
            <a:spLocks noGrp="1"/>
          </p:cNvSpPr>
          <p:nvPr>
            <p:ph idx="1"/>
          </p:nvPr>
        </p:nvSpPr>
        <p:spPr/>
        <p:txBody>
          <a:bodyPr/>
          <a:lstStyle/>
          <a:p>
            <a:r>
              <a:rPr lang="en-US" dirty="0" smtClean="0"/>
              <a:t>Represent mathematically</a:t>
            </a:r>
            <a:endParaRPr lang="en-US" dirty="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Problem-solving strategy: Applying the impulse-momentum equation</a:t>
            </a:r>
          </a:p>
        </p:txBody>
      </p:sp>
      <p:sp>
        <p:nvSpPr>
          <p:cNvPr id="3" name="Content Placeholder 2"/>
          <p:cNvSpPr>
            <a:spLocks noGrp="1"/>
          </p:cNvSpPr>
          <p:nvPr>
            <p:ph idx="1"/>
          </p:nvPr>
        </p:nvSpPr>
        <p:spPr/>
        <p:txBody>
          <a:bodyPr/>
          <a:lstStyle/>
          <a:p>
            <a:r>
              <a:rPr lang="en-US" dirty="0" smtClean="0"/>
              <a:t>Solve and evaluate</a:t>
            </a:r>
            <a:endParaRPr lang="en-US" dirty="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5" name="Picture 4" descr="slide no-36.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1272" y="1887717"/>
            <a:ext cx="8601456" cy="2133682"/>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Determining the stopping time interval from the stopping distance</a:t>
            </a:r>
          </a:p>
        </p:txBody>
      </p:sp>
      <p:sp>
        <p:nvSpPr>
          <p:cNvPr id="3" name="Content Placeholder 2"/>
          <p:cNvSpPr>
            <a:spLocks noGrp="1"/>
          </p:cNvSpPr>
          <p:nvPr>
            <p:ph idx="1"/>
          </p:nvPr>
        </p:nvSpPr>
        <p:spPr/>
        <p:txBody>
          <a:bodyPr/>
          <a:lstStyle/>
          <a:p>
            <a:r>
              <a:rPr lang="en-US" dirty="0" smtClean="0"/>
              <a:t>Stopping distance is the distance it takes an object to stop during a collision.</a:t>
            </a:r>
          </a:p>
          <a:p>
            <a:r>
              <a:rPr lang="en-US" dirty="0" smtClean="0"/>
              <a:t>It can often be measured after a collision, such as how far a car</a:t>
            </a:r>
            <a:r>
              <a:rPr lang="fr-FR" dirty="0" smtClean="0"/>
              <a:t>'</a:t>
            </a:r>
            <a:r>
              <a:rPr lang="en-US" dirty="0" smtClean="0"/>
              <a:t>s front end crumples or the depth of a hole left by a meteorite.</a:t>
            </a:r>
          </a:p>
          <a:p>
            <a:r>
              <a:rPr lang="en-US" dirty="0" smtClean="0"/>
              <a:t>Impulse-momentum tells us information about the stopping time; we must use kinematics to relate this to distance.</a:t>
            </a:r>
            <a:endParaRPr lang="en-US" dirty="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Determining the stopping time interval from the stopping distance</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6" name="Picture 5" descr="slide no-38.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1272" y="2075340"/>
            <a:ext cx="8601456" cy="3813048"/>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Example 5.5: Stopping the fall of a movie stunt diver</a:t>
            </a:r>
          </a:p>
        </p:txBody>
      </p:sp>
      <p:sp>
        <p:nvSpPr>
          <p:cNvPr id="3" name="Content Placeholder 2"/>
          <p:cNvSpPr>
            <a:spLocks noGrp="1"/>
          </p:cNvSpPr>
          <p:nvPr>
            <p:ph idx="1"/>
          </p:nvPr>
        </p:nvSpPr>
        <p:spPr/>
        <p:txBody>
          <a:bodyPr/>
          <a:lstStyle/>
          <a:p>
            <a:r>
              <a:rPr lang="en-US" dirty="0" smtClean="0"/>
              <a:t>The record for the highest movie stunt fall without a parachute is 71 m, held by 80-kg</a:t>
            </a:r>
            <a:br>
              <a:rPr lang="en-US" dirty="0" smtClean="0"/>
            </a:br>
            <a:r>
              <a:rPr lang="en-US" dirty="0" smtClean="0"/>
              <a:t>A. J. </a:t>
            </a:r>
            <a:r>
              <a:rPr lang="en-US" dirty="0" err="1" smtClean="0"/>
              <a:t>Bakunas</a:t>
            </a:r>
            <a:r>
              <a:rPr lang="en-US" dirty="0" smtClean="0"/>
              <a:t>. His fall was stopped by a large air cushion, into which he sank about 4.0 m. His speed was approximately 36 m/s when he reached the top of the air cushion. </a:t>
            </a:r>
          </a:p>
          <a:p>
            <a:r>
              <a:rPr lang="en-US" dirty="0" smtClean="0"/>
              <a:t>Estimate the average force that the cushion exerted on this stunt diver</a:t>
            </a:r>
            <a:r>
              <a:rPr lang="fr-FR" altLang="ja-JP" dirty="0" smtClean="0"/>
              <a:t>'</a:t>
            </a:r>
            <a:r>
              <a:rPr lang="en-US" dirty="0" smtClean="0"/>
              <a:t>s body while stopping him.</a:t>
            </a:r>
            <a:endParaRPr lang="en-US" dirty="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we are headed:</a:t>
            </a:r>
            <a:endParaRPr lang="en-US" dirty="0" smtClean="0"/>
          </a:p>
        </p:txBody>
      </p:sp>
      <p:sp>
        <p:nvSpPr>
          <p:cNvPr id="3" name="Content Placeholder 2"/>
          <p:cNvSpPr>
            <a:spLocks noGrp="1"/>
          </p:cNvSpPr>
          <p:nvPr>
            <p:ph idx="1"/>
          </p:nvPr>
        </p:nvSpPr>
        <p:spPr/>
        <p:txBody>
          <a:bodyPr/>
          <a:lstStyle/>
          <a:p>
            <a:r>
              <a:rPr lang="en-US" dirty="0" smtClean="0"/>
              <a:t>To use Newton</a:t>
            </a:r>
            <a:r>
              <a:rPr lang="fr-FR" dirty="0" smtClean="0"/>
              <a:t>'</a:t>
            </a:r>
            <a:r>
              <a:rPr lang="en-US" dirty="0" smtClean="0"/>
              <a:t>s laws effectively, we need to know the forces that objects exert on each other.</a:t>
            </a:r>
          </a:p>
          <a:p>
            <a:pPr lvl="1"/>
            <a:r>
              <a:rPr lang="en-US" dirty="0" smtClean="0"/>
              <a:t>If two cars collide, we don</a:t>
            </a:r>
            <a:r>
              <a:rPr lang="fr-FR" dirty="0" smtClean="0"/>
              <a:t>'</a:t>
            </a:r>
            <a:r>
              <a:rPr lang="en-US" dirty="0" smtClean="0"/>
              <a:t>t know the force that one car exerts on the other during the collision. </a:t>
            </a:r>
          </a:p>
          <a:p>
            <a:pPr lvl="1"/>
            <a:r>
              <a:rPr lang="en-US" dirty="0" smtClean="0"/>
              <a:t>When fireworks explode, we don</a:t>
            </a:r>
            <a:r>
              <a:rPr lang="fr-FR" dirty="0" smtClean="0"/>
              <a:t>'</a:t>
            </a:r>
            <a:r>
              <a:rPr lang="en-US" dirty="0" smtClean="0"/>
              <a:t>t know the forces that are exerted on the pieces flying apart. </a:t>
            </a:r>
          </a:p>
          <a:p>
            <a:r>
              <a:rPr lang="en-US" dirty="0" smtClean="0"/>
              <a:t>This chapter introduces a new approach that helps us analyze and predict mechanical phenomena when the forces are not known.</a:t>
            </a:r>
            <a:endParaRPr lang="en-US" dirty="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5.6: Bone fracture estimation</a:t>
            </a:r>
          </a:p>
        </p:txBody>
      </p:sp>
      <p:sp>
        <p:nvSpPr>
          <p:cNvPr id="3" name="Content Placeholder 2"/>
          <p:cNvSpPr>
            <a:spLocks noGrp="1"/>
          </p:cNvSpPr>
          <p:nvPr>
            <p:ph idx="1"/>
          </p:nvPr>
        </p:nvSpPr>
        <p:spPr/>
        <p:txBody>
          <a:bodyPr/>
          <a:lstStyle/>
          <a:p>
            <a:r>
              <a:rPr lang="en-US" dirty="0" smtClean="0"/>
              <a:t>A bicyclist is watching for traffic from the left while turning toward the right. A street sign hit during an earlier car accident is bent over the side of the road. The cyclist</a:t>
            </a:r>
            <a:r>
              <a:rPr lang="fr-FR" dirty="0" smtClean="0"/>
              <a:t>'</a:t>
            </a:r>
            <a:r>
              <a:rPr lang="en-US" dirty="0" smtClean="0"/>
              <a:t>s head hits the pole holding the sign. </a:t>
            </a:r>
          </a:p>
          <a:p>
            <a:r>
              <a:rPr lang="en-US" dirty="0" smtClean="0"/>
              <a:t>Is there a significant chance that the cyclist</a:t>
            </a:r>
            <a:r>
              <a:rPr lang="fr-FR" altLang="ja-JP" dirty="0" smtClean="0"/>
              <a:t>'</a:t>
            </a:r>
            <a:r>
              <a:rPr lang="en-US" dirty="0" smtClean="0"/>
              <a:t>s skull will fracture?</a:t>
            </a:r>
            <a:endParaRPr lang="en-US" dirty="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 propulsion</a:t>
            </a:r>
          </a:p>
        </p:txBody>
      </p:sp>
      <p:sp>
        <p:nvSpPr>
          <p:cNvPr id="3" name="Content Placeholder 2"/>
          <p:cNvSpPr>
            <a:spLocks noGrp="1"/>
          </p:cNvSpPr>
          <p:nvPr>
            <p:ph idx="1"/>
          </p:nvPr>
        </p:nvSpPr>
        <p:spPr>
          <a:xfrm>
            <a:off x="365125" y="1141413"/>
            <a:ext cx="8229600" cy="5556661"/>
          </a:xfrm>
        </p:spPr>
        <p:txBody>
          <a:bodyPr/>
          <a:lstStyle/>
          <a:p>
            <a:pPr>
              <a:lnSpc>
                <a:spcPct val="93000"/>
              </a:lnSpc>
            </a:pPr>
            <a:r>
              <a:rPr lang="en-US" dirty="0" smtClean="0"/>
              <a:t>Cars change velocity because of an interaction with the road; a ship</a:t>
            </a:r>
            <a:r>
              <a:rPr lang="fr-FR" dirty="0" smtClean="0"/>
              <a:t>'</a:t>
            </a:r>
            <a:r>
              <a:rPr lang="en-US" dirty="0" smtClean="0"/>
              <a:t>s propellers push water backward.</a:t>
            </a:r>
          </a:p>
          <a:p>
            <a:pPr>
              <a:lnSpc>
                <a:spcPct val="93000"/>
              </a:lnSpc>
            </a:pPr>
            <a:r>
              <a:rPr lang="en-US" dirty="0" smtClean="0"/>
              <a:t>A rocket in empty space has nothing to push against.</a:t>
            </a:r>
          </a:p>
          <a:p>
            <a:pPr lvl="1">
              <a:lnSpc>
                <a:spcPct val="93000"/>
              </a:lnSpc>
            </a:pPr>
            <a:r>
              <a:rPr lang="en-US" dirty="0" smtClean="0"/>
              <a:t>If the rocket and fuel are at rest before the rocket fires its engines, the momentum is zero. Because there are no external impulses, after the rocket fires its engines, the momentum should still be zero. </a:t>
            </a:r>
          </a:p>
          <a:p>
            <a:pPr lvl="1">
              <a:lnSpc>
                <a:spcPct val="93000"/>
              </a:lnSpc>
            </a:pPr>
            <a:r>
              <a:rPr lang="en-US" dirty="0" smtClean="0"/>
              <a:t>Burning fuel is ejected backward at high velocity, so the rocket must have nonzero forward velocity.</a:t>
            </a:r>
            <a:endParaRPr lang="en-US" dirty="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experiment: Rocket propulsion</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4" name="Picture 3" descr="05_03_Table_01.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8744" y="704919"/>
            <a:ext cx="7822276" cy="586255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experiment: Rocket propulsion</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6" name="Picture 5" descr="05_03_Table_02.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1272" y="621248"/>
            <a:ext cx="8601456" cy="5947788"/>
          </a:xfrm>
          <a:prstGeom prst="rect">
            <a:avLst/>
          </a:prstGeom>
        </p:spPr>
      </p:pic>
    </p:spTree>
    <p:extLst>
      <p:ext uri="{BB962C8B-B14F-4D97-AF65-F5344CB8AC3E}">
        <p14:creationId xmlns:p14="http://schemas.microsoft.com/office/powerpoint/2010/main" val="35524434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Testing experiment: Rocket propulsion</a:t>
            </a:r>
            <a:endParaRPr lang="en-US" dirty="0" smtClean="0"/>
          </a:p>
        </p:txBody>
      </p:sp>
      <p:sp>
        <p:nvSpPr>
          <p:cNvPr id="3" name="Content Placeholder 2"/>
          <p:cNvSpPr>
            <a:spLocks noGrp="1"/>
          </p:cNvSpPr>
          <p:nvPr>
            <p:ph idx="1"/>
          </p:nvPr>
        </p:nvSpPr>
        <p:spPr/>
        <p:txBody>
          <a:bodyPr/>
          <a:lstStyle/>
          <a:p>
            <a:r>
              <a:rPr lang="en-US" dirty="0" smtClean="0"/>
              <a:t>Outcome: the velocity of the other rocket increases, and we see it move ahead of our rocket.</a:t>
            </a:r>
          </a:p>
          <a:p>
            <a:r>
              <a:rPr lang="en-US" dirty="0" smtClean="0"/>
              <a:t>What can we conclude about our initial hypothesis?</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Thrust</a:t>
            </a:r>
            <a:endParaRPr lang="en-US" dirty="0" smtClean="0"/>
          </a:p>
        </p:txBody>
      </p:sp>
      <p:sp>
        <p:nvSpPr>
          <p:cNvPr id="3" name="Content Placeholder 2"/>
          <p:cNvSpPr>
            <a:spLocks noGrp="1"/>
          </p:cNvSpPr>
          <p:nvPr>
            <p:ph idx="1"/>
          </p:nvPr>
        </p:nvSpPr>
        <p:spPr>
          <a:xfrm>
            <a:off x="365125" y="1141413"/>
            <a:ext cx="8229600" cy="5547254"/>
          </a:xfrm>
        </p:spPr>
        <p:txBody>
          <a:bodyPr/>
          <a:lstStyle/>
          <a:p>
            <a:r>
              <a:rPr lang="en-US" dirty="0" smtClean="0"/>
              <a:t>Thrust is the force exerted by the fuel on a rocket during jet propulsion.</a:t>
            </a:r>
          </a:p>
          <a:p>
            <a:r>
              <a:rPr lang="en-US" dirty="0" smtClean="0"/>
              <a:t>Typical rocket thrusts measure approximately 10</a:t>
            </a:r>
            <a:r>
              <a:rPr lang="en-US" baseline="30000" dirty="0" smtClean="0"/>
              <a:t>6</a:t>
            </a:r>
            <a:r>
              <a:rPr lang="en-US" dirty="0" smtClean="0"/>
              <a:t> N, and exhaust speeds are more than 10 times the speed of sound. </a:t>
            </a:r>
          </a:p>
          <a:p>
            <a:r>
              <a:rPr lang="en-US" dirty="0" smtClean="0"/>
              <a:t>Thrust provides the impulse necessary to change a rocket</a:t>
            </a:r>
            <a:r>
              <a:rPr lang="fr-FR" dirty="0" smtClean="0"/>
              <a:t>'</a:t>
            </a:r>
            <a:r>
              <a:rPr lang="en-US" dirty="0" smtClean="0"/>
              <a:t>s momentum. </a:t>
            </a:r>
          </a:p>
          <a:p>
            <a:pPr lvl="1"/>
            <a:r>
              <a:rPr lang="en-US" dirty="0" smtClean="0"/>
              <a:t>The same principle is at work when you blow up a balloon, but then open the valve and release it, and when you stand on a skateboard with a heavy ball and throw the ball away from you.</a:t>
            </a:r>
            <a:endParaRPr lang="en-US" dirty="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Assumptions for jet propulsion</a:t>
            </a:r>
            <a:endParaRPr lang="en-US" dirty="0" smtClean="0"/>
          </a:p>
        </p:txBody>
      </p:sp>
      <p:sp>
        <p:nvSpPr>
          <p:cNvPr id="3" name="Content Placeholder 2"/>
          <p:cNvSpPr>
            <a:spLocks noGrp="1"/>
          </p:cNvSpPr>
          <p:nvPr>
            <p:ph idx="1"/>
          </p:nvPr>
        </p:nvSpPr>
        <p:spPr/>
        <p:txBody>
          <a:bodyPr/>
          <a:lstStyle/>
          <a:p>
            <a:r>
              <a:rPr lang="en-US" dirty="0" smtClean="0"/>
              <a:t>In reality, a rocket burns its fuel gradually rather than in one short burst; thus its mass is not a constant number but changes gradually. </a:t>
            </a:r>
          </a:p>
          <a:p>
            <a:r>
              <a:rPr lang="en-US" dirty="0" smtClean="0"/>
              <a:t>To solve jet propulsion problems without calculus, we need to assume the fuel burns in a short enough burst to ignore the change in mass when the thrust is applied.</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5.7: Meteorite impact</a:t>
            </a:r>
            <a:endParaRPr lang="en-US" dirty="0" smtClean="0"/>
          </a:p>
        </p:txBody>
      </p:sp>
      <p:sp>
        <p:nvSpPr>
          <p:cNvPr id="3" name="Content Placeholder 2"/>
          <p:cNvSpPr>
            <a:spLocks noGrp="1"/>
          </p:cNvSpPr>
          <p:nvPr>
            <p:ph idx="1"/>
          </p:nvPr>
        </p:nvSpPr>
        <p:spPr>
          <a:xfrm>
            <a:off x="365125" y="1141413"/>
            <a:ext cx="8229600" cy="5312068"/>
          </a:xfrm>
        </p:spPr>
        <p:txBody>
          <a:bodyPr/>
          <a:lstStyle/>
          <a:p>
            <a:r>
              <a:rPr lang="en-US" sz="2400" dirty="0" smtClean="0"/>
              <a:t>Arizona</a:t>
            </a:r>
            <a:r>
              <a:rPr lang="fr-FR" sz="2400" dirty="0" smtClean="0"/>
              <a:t>'</a:t>
            </a:r>
            <a:r>
              <a:rPr lang="en-US" sz="2400" dirty="0" smtClean="0"/>
              <a:t>s Meteor Crater was produced 50,000 years ago by the impact of a 3 x 10</a:t>
            </a:r>
            <a:r>
              <a:rPr lang="en-US" sz="2400" baseline="30000" dirty="0" smtClean="0"/>
              <a:t>8</a:t>
            </a:r>
            <a:r>
              <a:rPr lang="en-US" sz="2400" dirty="0" smtClean="0"/>
              <a:t>–kg meteorite traveling at</a:t>
            </a:r>
            <a:br>
              <a:rPr lang="en-US" sz="2400" dirty="0" smtClean="0"/>
            </a:br>
            <a:r>
              <a:rPr lang="en-US" sz="2400" dirty="0" smtClean="0"/>
              <a:t>1.3 x 10</a:t>
            </a:r>
            <a:r>
              <a:rPr lang="en-US" sz="2400" baseline="30000" dirty="0" smtClean="0"/>
              <a:t>4</a:t>
            </a:r>
            <a:r>
              <a:rPr lang="en-US" sz="2400" dirty="0" smtClean="0"/>
              <a:t> m/s. The crater is approximately 200 m deep.</a:t>
            </a:r>
          </a:p>
          <a:p>
            <a:endParaRPr lang="en-US" dirty="0" smtClean="0"/>
          </a:p>
          <a:p>
            <a:endParaRPr lang="en-US" dirty="0"/>
          </a:p>
          <a:p>
            <a:endParaRPr lang="en-US" dirty="0" smtClean="0"/>
          </a:p>
          <a:p>
            <a:endParaRPr lang="en-US" sz="2400" dirty="0" smtClean="0"/>
          </a:p>
          <a:p>
            <a:endParaRPr lang="en-US" sz="2400" dirty="0"/>
          </a:p>
          <a:p>
            <a:endParaRPr lang="en-US" sz="2400" dirty="0" smtClean="0"/>
          </a:p>
          <a:p>
            <a:r>
              <a:rPr lang="en-US" sz="2400" dirty="0" smtClean="0"/>
              <a:t>Estimate (1) the change in Earth</a:t>
            </a:r>
            <a:r>
              <a:rPr lang="fr-FR" sz="2400" dirty="0" smtClean="0"/>
              <a:t>'</a:t>
            </a:r>
            <a:r>
              <a:rPr lang="en-US" sz="2400" dirty="0" smtClean="0"/>
              <a:t>s velocity as a result of the impact and (2) the average force exerted by the meteorite on Earth during the collision.</a:t>
            </a:r>
            <a:endParaRPr lang="en-US" dirty="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6" name="Picture 5" descr="05_09_Figur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0884" y="2408480"/>
            <a:ext cx="4142232" cy="2780081"/>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a:t>
            </a:r>
            <a:endParaRPr lang="en-US" dirty="0" smtClean="0"/>
          </a:p>
        </p:txBody>
      </p:sp>
      <p:sp>
        <p:nvSpPr>
          <p:cNvPr id="3" name="Content Placeholder 2"/>
          <p:cNvSpPr>
            <a:spLocks noGrp="1"/>
          </p:cNvSpPr>
          <p:nvPr>
            <p:ph idx="1"/>
          </p:nvPr>
        </p:nvSpPr>
        <p:spPr>
          <a:xfrm>
            <a:off x="365124" y="1141413"/>
            <a:ext cx="8543058" cy="5106987"/>
          </a:xfrm>
        </p:spPr>
        <p:txBody>
          <a:bodyPr/>
          <a:lstStyle/>
          <a:p>
            <a:r>
              <a:rPr lang="en-US" dirty="0" smtClean="0"/>
              <a:t>The choice of a system is motivated by the question being investigated. Always think about your goal when deciding what your system will be.</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Example 5.8: Radioactive decay of radon in lungs</a:t>
            </a:r>
          </a:p>
        </p:txBody>
      </p:sp>
      <p:sp>
        <p:nvSpPr>
          <p:cNvPr id="3" name="Content Placeholder 2"/>
          <p:cNvSpPr>
            <a:spLocks noGrp="1"/>
          </p:cNvSpPr>
          <p:nvPr>
            <p:ph idx="1"/>
          </p:nvPr>
        </p:nvSpPr>
        <p:spPr/>
        <p:txBody>
          <a:bodyPr/>
          <a:lstStyle/>
          <a:p>
            <a:r>
              <a:rPr lang="en-US" dirty="0" smtClean="0"/>
              <a:t>An inhaled radioactive radon nucleus resides more or less at rest in a person</a:t>
            </a:r>
            <a:r>
              <a:rPr lang="fr-FR" dirty="0" smtClean="0"/>
              <a:t>'</a:t>
            </a:r>
            <a:r>
              <a:rPr lang="en-US" dirty="0" smtClean="0"/>
              <a:t>s lungs, where it decays to a polonium nucleus and an alpha particle. The mass of the polonium nucleus is 54 times greater than the mass of the alpha particle.</a:t>
            </a:r>
          </a:p>
          <a:p>
            <a:r>
              <a:rPr lang="en-US" dirty="0" smtClean="0"/>
              <a:t>With what speed does the alpha particle move if the polonium nucleus moves away at</a:t>
            </a:r>
            <a:br>
              <a:rPr lang="en-US" dirty="0" smtClean="0"/>
            </a:br>
            <a:r>
              <a:rPr lang="en-US" dirty="0" smtClean="0"/>
              <a:t>4.0 x 10</a:t>
            </a:r>
            <a:r>
              <a:rPr lang="en-US" baseline="30000" dirty="0" smtClean="0"/>
              <a:t>6</a:t>
            </a:r>
            <a:r>
              <a:rPr lang="en-US" dirty="0" smtClean="0"/>
              <a:t> m/s relative to the lung tissue?</a:t>
            </a:r>
            <a:endParaRPr lang="en-US" dirty="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Mass accounting: Is the mass in a system always a constant value?</a:t>
            </a:r>
          </a:p>
        </p:txBody>
      </p:sp>
      <p:sp>
        <p:nvSpPr>
          <p:cNvPr id="3" name="Content Placeholder 2"/>
          <p:cNvSpPr>
            <a:spLocks noGrp="1"/>
          </p:cNvSpPr>
          <p:nvPr>
            <p:ph idx="1"/>
          </p:nvPr>
        </p:nvSpPr>
        <p:spPr/>
        <p:txBody>
          <a:bodyPr/>
          <a:lstStyle/>
          <a:p>
            <a:r>
              <a:rPr lang="en-US" dirty="0" smtClean="0"/>
              <a:t>The mass of a log in a campfire decreases as the log burns. What happens to the "lost" mass from the log? </a:t>
            </a:r>
          </a:p>
          <a:p>
            <a:r>
              <a:rPr lang="en-US" dirty="0" smtClean="0"/>
              <a:t>If we choose only the log as the system, the mass of the system decreases as it burns. </a:t>
            </a:r>
          </a:p>
          <a:p>
            <a:r>
              <a:rPr lang="en-US" dirty="0" smtClean="0"/>
              <a:t>Air is needed for burning. What happens to the mass if we choose the surrounding air and the log as the system?</a:t>
            </a:r>
            <a:endParaRPr lang="en-US" dirty="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5.9: Collision in two dimensions</a:t>
            </a:r>
            <a:endParaRPr lang="en-US" dirty="0" smtClean="0"/>
          </a:p>
        </p:txBody>
      </p:sp>
      <p:sp>
        <p:nvSpPr>
          <p:cNvPr id="3" name="Content Placeholder 2"/>
          <p:cNvSpPr>
            <a:spLocks noGrp="1"/>
          </p:cNvSpPr>
          <p:nvPr>
            <p:ph idx="1"/>
          </p:nvPr>
        </p:nvSpPr>
        <p:spPr/>
        <p:txBody>
          <a:bodyPr/>
          <a:lstStyle/>
          <a:p>
            <a:r>
              <a:rPr lang="en-US" sz="2400" dirty="0" smtClean="0"/>
              <a:t>A 1600-kg pickup truck traveling east at 20 m/s collides with a 1300-kg car traveling north at 16 m/s. The vehicles remain tangled together after the collision. </a:t>
            </a:r>
          </a:p>
          <a:p>
            <a:r>
              <a:rPr lang="en-US" sz="2400" dirty="0" smtClean="0"/>
              <a:t>Determine the velocity (magnitude and direction) of the combined wreck immediately after the collision.</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6" name="Picture 5" descr="05_Pg174_UnFigure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01587" y="3296347"/>
            <a:ext cx="5340827" cy="3372557"/>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smtClean="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grpSp>
        <p:nvGrpSpPr>
          <p:cNvPr id="9" name="Group 8"/>
          <p:cNvGrpSpPr/>
          <p:nvPr/>
        </p:nvGrpSpPr>
        <p:grpSpPr>
          <a:xfrm>
            <a:off x="539554" y="649190"/>
            <a:ext cx="8064894" cy="5791600"/>
            <a:chOff x="1017680" y="946188"/>
            <a:chExt cx="7108641" cy="5104893"/>
          </a:xfrm>
        </p:grpSpPr>
        <p:pic>
          <p:nvPicPr>
            <p:cNvPr id="7" name="Picture 6" descr="05_Pg176_UnTable_02.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7680" y="3066056"/>
              <a:ext cx="7108641" cy="2985025"/>
            </a:xfrm>
            <a:prstGeom prst="rect">
              <a:avLst/>
            </a:prstGeom>
          </p:spPr>
        </p:pic>
        <p:pic>
          <p:nvPicPr>
            <p:cNvPr id="6" name="Picture 5" descr="05_Pg176_UnTable_0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17680" y="946188"/>
              <a:ext cx="7108641" cy="2935224"/>
            </a:xfrm>
            <a:prstGeom prst="rect">
              <a:avLst/>
            </a:prstGeom>
          </p:spPr>
        </p:pic>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smtClean="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grpSp>
        <p:nvGrpSpPr>
          <p:cNvPr id="6" name="Group 5"/>
          <p:cNvGrpSpPr/>
          <p:nvPr/>
        </p:nvGrpSpPr>
        <p:grpSpPr>
          <a:xfrm>
            <a:off x="323528" y="679950"/>
            <a:ext cx="8496944" cy="5774806"/>
            <a:chOff x="271272" y="644435"/>
            <a:chExt cx="8601456" cy="5845836"/>
          </a:xfrm>
        </p:grpSpPr>
        <p:pic>
          <p:nvPicPr>
            <p:cNvPr id="5" name="Picture 4" descr="05_Pg176_UnTable_04.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1272" y="2375471"/>
              <a:ext cx="8601456" cy="4114800"/>
            </a:xfrm>
            <a:prstGeom prst="rect">
              <a:avLst/>
            </a:prstGeom>
          </p:spPr>
        </p:pic>
        <p:pic>
          <p:nvPicPr>
            <p:cNvPr id="4" name="Picture 3" descr="05_Pg176_UnTable_0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1272" y="644435"/>
              <a:ext cx="8601456" cy="2706624"/>
            </a:xfrm>
            <a:prstGeom prst="rect">
              <a:avLst/>
            </a:prstGeom>
          </p:spPr>
        </p:pic>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smtClean="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4" name="Picture 3" descr="05_Pg177_UnTable_01.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 y="680460"/>
            <a:ext cx="8229600" cy="586162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Mass accounting: Is the mass in a system always a constant value?</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24" name="Picture 23" descr="05_01_Figure_Anno.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78657" y="1030231"/>
            <a:ext cx="2102206" cy="569011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Law of constancy of mass</a:t>
            </a:r>
            <a:endParaRPr lang="en-US" dirty="0" smtClean="0"/>
          </a:p>
        </p:txBody>
      </p:sp>
      <p:sp>
        <p:nvSpPr>
          <p:cNvPr id="3" name="Content Placeholder 2"/>
          <p:cNvSpPr>
            <a:spLocks noGrp="1"/>
          </p:cNvSpPr>
          <p:nvPr>
            <p:ph idx="1"/>
          </p:nvPr>
        </p:nvSpPr>
        <p:spPr/>
        <p:txBody>
          <a:bodyPr/>
          <a:lstStyle/>
          <a:p>
            <a:r>
              <a:rPr lang="en-US" dirty="0" smtClean="0"/>
              <a:t>Lavoisier defined an isolated system as a group of objects that interact with each other but not with external objects.</a:t>
            </a:r>
          </a:p>
          <a:p>
            <a:r>
              <a:rPr lang="en-US" dirty="0" smtClean="0"/>
              <a:t>When a system of objects is isolated (a closed container), its mass equals the sum of the masses of components and remains constant in time.</a:t>
            </a:r>
          </a:p>
          <a:p>
            <a:r>
              <a:rPr lang="en-US" dirty="0" smtClean="0"/>
              <a:t>When the system is not isolated, any change in mass is equal to the amount of mass leaving or entering the system.</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Accounting for changing mass</a:t>
            </a:r>
            <a:endParaRPr lang="en-US" dirty="0" smtClean="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smtClean="0"/>
          </a:p>
          <a:p>
            <a:r>
              <a:rPr lang="en-US" dirty="0" smtClean="0"/>
              <a:t>The mass is constant if there is no flow of mass in or out of the system.</a:t>
            </a:r>
          </a:p>
          <a:p>
            <a:r>
              <a:rPr lang="en-US" dirty="0" smtClean="0"/>
              <a:t>The mass changes in a predictable way if there is some flow of mass between the system and the environment.</a:t>
            </a:r>
            <a:endParaRPr lang="en-US" dirty="0"/>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23" name="Picture 22" descr="slide no-8.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1272" y="1390904"/>
            <a:ext cx="8601456" cy="119989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Mass bar chart</a:t>
            </a:r>
            <a:endParaRPr lang="en-US" dirty="0" smtClean="0"/>
          </a:p>
        </p:txBody>
      </p:sp>
      <p:sp>
        <p:nvSpPr>
          <p:cNvPr id="3" name="Content Placeholder 2"/>
          <p:cNvSpPr>
            <a:spLocks noGrp="1"/>
          </p:cNvSpPr>
          <p:nvPr>
            <p:ph idx="1"/>
          </p:nvPr>
        </p:nvSpPr>
        <p:spPr>
          <a:xfrm>
            <a:off x="365125" y="1141413"/>
            <a:ext cx="8229600" cy="5330507"/>
          </a:xfrm>
        </p:spPr>
        <p:txBody>
          <a:bodyPr/>
          <a:lstStyle/>
          <a:p>
            <a:endParaRPr lang="en-US" dirty="0" smtClean="0"/>
          </a:p>
          <a:p>
            <a:endParaRPr lang="en-US" dirty="0"/>
          </a:p>
          <a:p>
            <a:endParaRPr lang="en-US" dirty="0" smtClean="0"/>
          </a:p>
          <a:p>
            <a:endParaRPr lang="en-US" dirty="0"/>
          </a:p>
          <a:p>
            <a:endParaRPr lang="en-US" sz="2400" dirty="0" smtClean="0"/>
          </a:p>
          <a:p>
            <a:endParaRPr lang="en-US" sz="2400" dirty="0"/>
          </a:p>
          <a:p>
            <a:r>
              <a:rPr lang="en-US" sz="2400" dirty="0" smtClean="0"/>
              <a:t>The left bar represents the initial mass of the system, the central bar represents the mass added or taken away, and the right bar represents the mass of the system in the final situation. </a:t>
            </a:r>
          </a:p>
          <a:p>
            <a:r>
              <a:rPr lang="en-US" sz="2400" dirty="0" smtClean="0"/>
              <a:t>The height of the left bar plus the height of the central bar equals the height of the right bar.</a:t>
            </a:r>
          </a:p>
        </p:txBody>
      </p:sp>
      <p:sp>
        <p:nvSpPr>
          <p:cNvPr id="20" name="Footer Placeholder 19"/>
          <p:cNvSpPr>
            <a:spLocks noGrp="1"/>
          </p:cNvSpPr>
          <p:nvPr>
            <p:ph type="ftr" sz="quarter" idx="10"/>
          </p:nvPr>
        </p:nvSpPr>
        <p:spPr/>
        <p:txBody>
          <a:bodyPr/>
          <a:lstStyle/>
          <a:p>
            <a:r>
              <a:rPr lang="en-GB" smtClean="0"/>
              <a:t>© 2014 Pearson Education, Inc.</a:t>
            </a:r>
            <a:endParaRPr lang="en-GB"/>
          </a:p>
        </p:txBody>
      </p:sp>
      <p:pic>
        <p:nvPicPr>
          <p:cNvPr id="21" name="Picture 20" descr="05_02_FigureB.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10612" y="558806"/>
            <a:ext cx="3922776" cy="344216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1124</TotalTime>
  <Words>2552</Words>
  <Application>Microsoft Office PowerPoint</Application>
  <PresentationFormat>On-screen Show (4:3)</PresentationFormat>
  <Paragraphs>250</Paragraphs>
  <Slides>53</Slides>
  <Notes>10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HA5Lect_template</vt:lpstr>
      <vt:lpstr>Impulse and Linear Momentum</vt:lpstr>
      <vt:lpstr>Impulse and linear momentum </vt:lpstr>
      <vt:lpstr>Be sure you know how to:</vt:lpstr>
      <vt:lpstr>Where we are headed:</vt:lpstr>
      <vt:lpstr>Mass accounting: Is the mass in a system always a constant value?</vt:lpstr>
      <vt:lpstr>Mass accounting: Is the mass in a system always a constant value?</vt:lpstr>
      <vt:lpstr>Law of constancy of mass</vt:lpstr>
      <vt:lpstr>Accounting for changing mass</vt:lpstr>
      <vt:lpstr>Mass bar chart</vt:lpstr>
      <vt:lpstr>Observational Experiment Table: Collisions in a system of two carts</vt:lpstr>
      <vt:lpstr>Observational Experiment Table: Collisions in a system of two carts</vt:lpstr>
      <vt:lpstr>Observational Experiment Table: Collisions in a system of two carts</vt:lpstr>
      <vt:lpstr>Observational Experiment Table: Collisions in a system of two carts</vt:lpstr>
      <vt:lpstr>Testing Experiment Table</vt:lpstr>
      <vt:lpstr>Linear momentum</vt:lpstr>
      <vt:lpstr>Important points about linear momentum</vt:lpstr>
      <vt:lpstr>Momentum constancy of an isolated system</vt:lpstr>
      <vt:lpstr>Example 5.1: Two rollerbladers</vt:lpstr>
      <vt:lpstr>Importance of linear momentum</vt:lpstr>
      <vt:lpstr>Impulse due to a force exerted on a single object</vt:lpstr>
      <vt:lpstr>Two important points about impulse</vt:lpstr>
      <vt:lpstr>Impulse: The product of the external force exerted on an object and the time interval </vt:lpstr>
      <vt:lpstr>Impulse-momentum equation for a single object </vt:lpstr>
      <vt:lpstr>Example 5.2: Abrupt stop in a car</vt:lpstr>
      <vt:lpstr>Using Newton's laws to understand the constancy of momentum</vt:lpstr>
      <vt:lpstr>The generalized impulse-momentum principle</vt:lpstr>
      <vt:lpstr>Impulse-momentum bar charts</vt:lpstr>
      <vt:lpstr>Impulse-momentum bar chart</vt:lpstr>
      <vt:lpstr>Impulse-momentum bar chart</vt:lpstr>
      <vt:lpstr>Using impulse-momentum to investigate forces</vt:lpstr>
      <vt:lpstr>Tip</vt:lpstr>
      <vt:lpstr>Example 5.3: Happy and sad balls</vt:lpstr>
      <vt:lpstr>Problem-solving strategy: Applying the impulse-momentum equation</vt:lpstr>
      <vt:lpstr>Problem-solving strategy: Applying the impulse-momentum equation</vt:lpstr>
      <vt:lpstr>Problem-solving strategy: Applying the impulse-momentum equation</vt:lpstr>
      <vt:lpstr>Problem-solving strategy: Applying the impulse-momentum equation</vt:lpstr>
      <vt:lpstr>Determining the stopping time interval from the stopping distance</vt:lpstr>
      <vt:lpstr>Determining the stopping time interval from the stopping distance</vt:lpstr>
      <vt:lpstr>Example 5.5: Stopping the fall of a movie stunt diver</vt:lpstr>
      <vt:lpstr>Example 5.6: Bone fracture estimation</vt:lpstr>
      <vt:lpstr>Jet propulsion</vt:lpstr>
      <vt:lpstr>Testing experiment: Rocket propulsion</vt:lpstr>
      <vt:lpstr>Testing experiment: Rocket propulsion</vt:lpstr>
      <vt:lpstr>Testing experiment: Rocket propulsion</vt:lpstr>
      <vt:lpstr>Thrust</vt:lpstr>
      <vt:lpstr>Assumptions for jet propulsion</vt:lpstr>
      <vt:lpstr>Example 5.7: Meteorite impact</vt:lpstr>
      <vt:lpstr>Tip</vt:lpstr>
      <vt:lpstr>Example 5.8: Radioactive decay of radon in lungs</vt:lpstr>
      <vt:lpstr>Example 5.9: Collision in two dimensions</vt:lpstr>
      <vt:lpstr>Summary</vt:lpstr>
      <vt:lpstr>Summary</vt:lpstr>
      <vt:lpstr>Summary</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William Penn Benner III</cp:lastModifiedBy>
  <cp:revision>120</cp:revision>
  <dcterms:created xsi:type="dcterms:W3CDTF">2007-09-26T05:29:17Z</dcterms:created>
  <dcterms:modified xsi:type="dcterms:W3CDTF">2017-02-08T21:15:12Z</dcterms:modified>
</cp:coreProperties>
</file>