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62"/>
  </p:notesMasterIdLst>
  <p:handoutMasterIdLst>
    <p:handoutMasterId r:id="rId63"/>
  </p:handoutMasterIdLst>
  <p:sldIdLst>
    <p:sldId id="256" r:id="rId2"/>
    <p:sldId id="260" r:id="rId3"/>
    <p:sldId id="261" r:id="rId4"/>
    <p:sldId id="262" r:id="rId5"/>
    <p:sldId id="263" r:id="rId6"/>
    <p:sldId id="310" r:id="rId7"/>
    <p:sldId id="264" r:id="rId8"/>
    <p:sldId id="265" r:id="rId9"/>
    <p:sldId id="266" r:id="rId10"/>
    <p:sldId id="267" r:id="rId11"/>
    <p:sldId id="311" r:id="rId12"/>
    <p:sldId id="268" r:id="rId13"/>
    <p:sldId id="269" r:id="rId14"/>
    <p:sldId id="270" r:id="rId15"/>
    <p:sldId id="271" r:id="rId16"/>
    <p:sldId id="272" r:id="rId17"/>
    <p:sldId id="273" r:id="rId18"/>
    <p:sldId id="312" r:id="rId19"/>
    <p:sldId id="274" r:id="rId20"/>
    <p:sldId id="275" r:id="rId21"/>
    <p:sldId id="276" r:id="rId22"/>
    <p:sldId id="313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314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15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7" r:id="rId59"/>
    <p:sldId id="318" r:id="rId60"/>
    <p:sldId id="319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ll" initials="J" lastIdx="1" clrIdx="0"/>
  <p:cmAuthor id="1" name="premedia media" initials="p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733D"/>
    <a:srgbClr val="4E6273"/>
    <a:srgbClr val="E3E709"/>
    <a:srgbClr val="BE2A40"/>
    <a:srgbClr val="8E8C24"/>
    <a:srgbClr val="37368A"/>
    <a:srgbClr val="BE58A1"/>
    <a:srgbClr val="E96115"/>
    <a:srgbClr val="0B570C"/>
    <a:srgbClr val="F000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13" autoAdjust="0"/>
    <p:restoredTop sz="93764" autoAdjust="0"/>
  </p:normalViewPr>
  <p:slideViewPr>
    <p:cSldViewPr snapToGrid="0">
      <p:cViewPr varScale="1">
        <p:scale>
          <a:sx n="103" d="100"/>
          <a:sy n="103" d="100"/>
        </p:scale>
        <p:origin x="-330" y="-96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pPr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1</a:t>
            </a:fld>
            <a:endParaRPr 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46B91E-62C7-B543-9E8F-77A3A4D6E7F4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124200"/>
            <a:ext cx="6569075" cy="57943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/>
            </a:lvl1pPr>
          </a:lstStyle>
          <a:p>
            <a:pPr lvl="0"/>
            <a:endParaRPr lang="en-US" noProof="0" dirty="0" smtClean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6A733D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Chapter </a:t>
            </a:r>
            <a:r>
              <a:rPr lang="en-US" sz="2800" dirty="0" smtClean="0">
                <a:solidFill>
                  <a:schemeClr val="bg1"/>
                </a:solidFill>
              </a:rPr>
              <a:t>2 </a:t>
            </a:r>
            <a:r>
              <a:rPr lang="en-US" sz="2800" dirty="0">
                <a:solidFill>
                  <a:schemeClr val="bg1"/>
                </a:solidFill>
              </a:rPr>
              <a:t>Lecture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2014 Pearson Education, Inc.</a:t>
            </a:r>
          </a:p>
        </p:txBody>
      </p:sp>
      <p:pic>
        <p:nvPicPr>
          <p:cNvPr id="9" name="Picture 8" descr="87712Etkina1e_thumbnai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3542" y="601950"/>
            <a:ext cx="4890458" cy="62586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30703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141413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xmlns="" val="157190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510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/>
              <a:t>© 2014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6A733D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6A733D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6A733D"/>
        </a:buClr>
        <a:buChar char="–"/>
        <a:tabLst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6A733D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6A733D"/>
        </a:buClr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6A733D"/>
        </a:buClr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6" y="3124200"/>
            <a:ext cx="3786940" cy="584776"/>
          </a:xfrm>
        </p:spPr>
        <p:txBody>
          <a:bodyPr/>
          <a:lstStyle/>
          <a:p>
            <a:r>
              <a:rPr lang="hu-HU" dirty="0"/>
              <a:t>Newtonian Mechanics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5051425"/>
            <a:ext cx="2822575" cy="1077218"/>
          </a:xfrm>
        </p:spPr>
        <p:txBody>
          <a:bodyPr wrap="square">
            <a:sp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noProof="0" dirty="0" smtClean="0"/>
              <a:t>Prepared by</a:t>
            </a:r>
          </a:p>
          <a:p>
            <a:pPr lvl="0"/>
            <a:r>
              <a:rPr lang="en-US" dirty="0" err="1"/>
              <a:t>Dedra</a:t>
            </a:r>
            <a:r>
              <a:rPr lang="en-US" dirty="0"/>
              <a:t> Demaree, </a:t>
            </a:r>
            <a:br>
              <a:rPr lang="en-US" dirty="0"/>
            </a:br>
            <a:r>
              <a:rPr lang="en-US" dirty="0"/>
              <a:t>Georgetown University</a:t>
            </a:r>
            <a:endParaRPr lang="en-US" noProof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 a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Accept the hypothesis as true.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Design an experiment whose outcome can be predicted using this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Compare the outcome of the experiment and the prediction.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Make a preliminary judgment about the hypothesis.</a:t>
            </a:r>
          </a:p>
          <a:p>
            <a:pPr lvl="1"/>
            <a:r>
              <a:rPr lang="en-US" sz="2400" dirty="0" smtClean="0"/>
              <a:t>If the outcome matches the prediction, the hypothesis has not been disproved.</a:t>
            </a:r>
          </a:p>
          <a:p>
            <a:pPr lvl="1"/>
            <a:r>
              <a:rPr lang="en-US" sz="2400" dirty="0" smtClean="0"/>
              <a:t>If the outcome and the prediction do not match</a:t>
            </a:r>
            <a:r>
              <a:rPr lang="pl-PL" sz="2400" dirty="0" smtClean="0"/>
              <a:t>, </a:t>
            </a:r>
            <a:r>
              <a:rPr lang="pl-PL" sz="2400" dirty="0" err="1" smtClean="0"/>
              <a:t>reconsider</a:t>
            </a:r>
            <a:r>
              <a:rPr lang="pl-PL" sz="2400" dirty="0" smtClean="0"/>
              <a:t> the </a:t>
            </a:r>
            <a:r>
              <a:rPr lang="pl-PL" sz="2400" dirty="0" err="1" smtClean="0"/>
              <a:t>hypothesis</a:t>
            </a:r>
            <a:r>
              <a:rPr lang="pl-PL" sz="2400" dirty="0" smtClean="0"/>
              <a:t> and </a:t>
            </a:r>
            <a:r>
              <a:rPr lang="pl-PL" sz="2400" dirty="0" err="1" smtClean="0"/>
              <a:t>possibly</a:t>
            </a:r>
            <a:r>
              <a:rPr lang="pl-PL" sz="2400" dirty="0" smtClean="0"/>
              <a:t> </a:t>
            </a:r>
            <a:r>
              <a:rPr lang="pl-PL" sz="2400" dirty="0" err="1" smtClean="0"/>
              <a:t>reject</a:t>
            </a:r>
            <a:r>
              <a:rPr lang="pl-PL" sz="2400" dirty="0" smtClean="0"/>
              <a:t> </a:t>
            </a:r>
            <a:r>
              <a:rPr lang="pl-PL" sz="2400" dirty="0" err="1" smtClean="0"/>
              <a:t>it</a:t>
            </a:r>
            <a:r>
              <a:rPr lang="pl-PL" sz="2400" dirty="0" smtClean="0"/>
              <a:t>.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Testing a hypothesis: Does air push down on a ball?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Hypothesis: air pushes down on the ball.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Design the experiment shown in the figure.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02_03_Figure_Ann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12"/>
          <a:stretch/>
        </p:blipFill>
        <p:spPr>
          <a:xfrm>
            <a:off x="1047023" y="2310651"/>
            <a:ext cx="7049954" cy="415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2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Testing a hypothesis: Does air push down on a ball? </a:t>
            </a:r>
            <a:r>
              <a:rPr lang="en-US" i="1" dirty="0" smtClean="0"/>
              <a:t>(</a:t>
            </a:r>
            <a:r>
              <a:rPr lang="en-US" i="1" dirty="0" err="1" smtClean="0"/>
              <a:t>Cont</a:t>
            </a:r>
            <a:r>
              <a:rPr lang="fr-FR" i="1" dirty="0" smtClean="0"/>
              <a:t>'</a:t>
            </a:r>
            <a:r>
              <a:rPr lang="en-US" i="1" dirty="0" smtClean="0"/>
              <a:t>d)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Predict that if the air inside the jar pushes down on the ball, then when we pump the air out, the spring should stretch less.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When we do the experiment, the outcome does not match the prediction: the spring actually stretches </a:t>
            </a:r>
            <a:r>
              <a:rPr lang="en-US" i="1" dirty="0" smtClean="0"/>
              <a:t>slightly</a:t>
            </a:r>
            <a:r>
              <a:rPr lang="en-US" dirty="0" smtClean="0"/>
              <a:t> more.</a:t>
            </a:r>
          </a:p>
          <a:p>
            <a:r>
              <a:rPr lang="en-US" b="1" dirty="0" smtClean="0"/>
              <a:t>Evidently the air does not push the ball down.</a:t>
            </a:r>
            <a:endParaRPr lang="en-US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Force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with the point-like model</a:t>
            </a:r>
          </a:p>
          <a:p>
            <a:pPr lvl="1"/>
            <a:r>
              <a:rPr lang="en-US" dirty="0" smtClean="0"/>
              <a:t>The system object is represented by a dot.</a:t>
            </a:r>
          </a:p>
          <a:p>
            <a:r>
              <a:rPr lang="en-US" dirty="0" smtClean="0"/>
              <a:t>Arrows used to represent the forces</a:t>
            </a:r>
          </a:p>
          <a:p>
            <a:pPr lvl="1"/>
            <a:r>
              <a:rPr lang="en-US" dirty="0" smtClean="0"/>
              <a:t>Length of the arrow relates to the strength of the force.</a:t>
            </a:r>
          </a:p>
          <a:p>
            <a:pPr lvl="1"/>
            <a:r>
              <a:rPr lang="en-US" dirty="0" smtClean="0"/>
              <a:t>Direction the arrow points relates to the direction in which the force is exerted on the system object.</a:t>
            </a:r>
          </a:p>
          <a:p>
            <a:r>
              <a:rPr lang="en-US" dirty="0" smtClean="0"/>
              <a:t>Includes forces exerted on the system object</a:t>
            </a:r>
          </a:p>
          <a:p>
            <a:r>
              <a:rPr lang="en-US" dirty="0" smtClean="0"/>
              <a:t>Shows the forces at a single instant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Drawing force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Sketch the situation.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Circle the system.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external interactions.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Place a dot at the side of the sketch representing the system object.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Draw force arrows to represent the external interactions.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Label the forces with a subscript containing two elements.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Constructing force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a rock sinking into sand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Slide-15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491"/>
          <a:stretch/>
        </p:blipFill>
        <p:spPr>
          <a:xfrm>
            <a:off x="266700" y="2010676"/>
            <a:ext cx="8610600" cy="4051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Normal forces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Perpendicular touching forces are called </a:t>
            </a:r>
            <a:r>
              <a:rPr lang="en-US" b="1" dirty="0" smtClean="0"/>
              <a:t>normal forces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Normal forces are labeled using the letter </a:t>
            </a:r>
            <a:r>
              <a:rPr lang="en-US" b="1" dirty="0" smtClean="0"/>
              <a:t>N</a:t>
            </a:r>
            <a:r>
              <a:rPr lang="en-US" dirty="0" smtClean="0"/>
              <a:t>.</a:t>
            </a:r>
          </a:p>
          <a:p>
            <a:r>
              <a:rPr lang="en-US" dirty="0" smtClean="0"/>
              <a:t>Normal forces are contact forces (due to touching objects such as book </a:t>
            </a:r>
            <a:r>
              <a:rPr lang="en-US" altLang="ja-JP" dirty="0" smtClean="0"/>
              <a:t>"</a:t>
            </a:r>
            <a:r>
              <a:rPr lang="en-US" dirty="0" smtClean="0"/>
              <a:t>A</a:t>
            </a:r>
            <a:r>
              <a:rPr lang="en-US" altLang="ja-JP" dirty="0" smtClean="0"/>
              <a:t>"</a:t>
            </a:r>
            <a:r>
              <a:rPr lang="en-US" dirty="0" smtClean="0"/>
              <a:t> on book </a:t>
            </a:r>
            <a:r>
              <a:rPr lang="en-US" altLang="ja-JP" dirty="0" smtClean="0"/>
              <a:t>"</a:t>
            </a:r>
            <a:r>
              <a:rPr lang="en-US" dirty="0" smtClean="0"/>
              <a:t>B</a:t>
            </a:r>
            <a:r>
              <a:rPr lang="en-US" altLang="ja-JP" dirty="0" smtClean="0"/>
              <a:t>"</a:t>
            </a:r>
            <a:r>
              <a:rPr lang="en-US" dirty="0" smtClean="0"/>
              <a:t>).</a:t>
            </a:r>
          </a:p>
          <a:p>
            <a:r>
              <a:rPr lang="en-US" dirty="0" smtClean="0"/>
              <a:t>Normal forces are not always vertical as in the previous example.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Adding forces graphically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the vectors head to tail.</a:t>
            </a:r>
          </a:p>
          <a:p>
            <a:r>
              <a:rPr lang="en-US" dirty="0" smtClean="0"/>
              <a:t>Draw the vector that goes from the tail of the first vector to the head of the second vector.</a:t>
            </a:r>
          </a:p>
          <a:p>
            <a:pPr lvl="1"/>
            <a:r>
              <a:rPr lang="en-US" dirty="0" smtClean="0"/>
              <a:t>This is the sum vector, also called the resultant vector.</a:t>
            </a:r>
          </a:p>
          <a:p>
            <a:pPr lvl="1"/>
            <a:r>
              <a:rPr lang="en-US" dirty="0" smtClean="0"/>
              <a:t>In this case this vector is the net force (it is not a new force, but rather the combined effect of all the forces being exerted on the object).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forces graphically </a:t>
            </a:r>
            <a:r>
              <a:rPr lang="en-US" i="1" dirty="0" smtClean="0"/>
              <a:t>(</a:t>
            </a:r>
            <a:r>
              <a:rPr lang="en-US" i="1" dirty="0" err="1" smtClean="0"/>
              <a:t>Cont</a:t>
            </a:r>
            <a:r>
              <a:rPr lang="fr-FR" i="1" dirty="0" smtClean="0"/>
              <a:t>'</a:t>
            </a:r>
            <a:r>
              <a:rPr lang="en-US" i="1" dirty="0" smtClean="0"/>
              <a:t>d)</a:t>
            </a:r>
            <a:endParaRPr lang="en-US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6" name="Picture 5" descr="02_04_FigureB_Ann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64"/>
          <a:stretch/>
        </p:blipFill>
        <p:spPr>
          <a:xfrm>
            <a:off x="1499593" y="913668"/>
            <a:ext cx="2325996" cy="5473942"/>
          </a:xfrm>
          <a:prstGeom prst="rect">
            <a:avLst/>
          </a:prstGeom>
        </p:spPr>
      </p:pic>
      <p:pic>
        <p:nvPicPr>
          <p:cNvPr id="7" name="Picture 6" descr="02_04_FigureC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28"/>
          <a:stretch/>
        </p:blipFill>
        <p:spPr>
          <a:xfrm>
            <a:off x="4308318" y="913668"/>
            <a:ext cx="3050114" cy="547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640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Lifting a suitcase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41061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upward force you exert on the suitcase is larger than the downward force Earth exerts on the suitcase.</a:t>
            </a:r>
          </a:p>
          <a:p>
            <a:r>
              <a:rPr lang="en-US" dirty="0" smtClean="0"/>
              <a:t>The net effect is a 50-N force pointed straight up.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02_06_Fig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6956" y="1000092"/>
            <a:ext cx="4150088" cy="3232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Newtonian Mechanics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seat belts and air bags save lives?</a:t>
            </a:r>
          </a:p>
          <a:p>
            <a:r>
              <a:rPr lang="en-US" dirty="0" smtClean="0"/>
              <a:t>If you stand on a bathroom scale in a moving elevator, does its reading change?</a:t>
            </a:r>
          </a:p>
          <a:p>
            <a:r>
              <a:rPr lang="en-US" dirty="0" smtClean="0"/>
              <a:t>Can a parachutist survive a fall if the parachute does not open?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7" name="Picture 6" descr="02_00_C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5455" y="3530898"/>
            <a:ext cx="2913090" cy="3250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Adding more than two forces graphically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several external objects in the environment exert forces on the system object, we still use vector addition to find the sum of the forces exerted on the object.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5" name="Picture 4" descr="02_04_FigureB_Ann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64"/>
          <a:stretch/>
        </p:blipFill>
        <p:spPr>
          <a:xfrm>
            <a:off x="2510966" y="3053643"/>
            <a:ext cx="1510140" cy="3553930"/>
          </a:xfrm>
          <a:prstGeom prst="rect">
            <a:avLst/>
          </a:prstGeom>
        </p:spPr>
      </p:pic>
      <p:pic>
        <p:nvPicPr>
          <p:cNvPr id="6" name="Picture 5" descr="02_04_FigureC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28"/>
          <a:stretch/>
        </p:blipFill>
        <p:spPr>
          <a:xfrm>
            <a:off x="4509993" y="3053505"/>
            <a:ext cx="1980272" cy="3553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Measuring force magnitudes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 is a vector quantity with both magnitude and direction.</a:t>
            </a:r>
          </a:p>
          <a:p>
            <a:r>
              <a:rPr lang="en-US" dirty="0" smtClean="0"/>
              <a:t>One method to measure an unknown force is to calibrate a spring in terms of some standard force.</a:t>
            </a:r>
          </a:p>
          <a:p>
            <a:r>
              <a:rPr lang="en-US" dirty="0" smtClean="0"/>
              <a:t>This calibrated spring can then be used to measure other forces.</a:t>
            </a:r>
          </a:p>
          <a:p>
            <a:r>
              <a:rPr lang="en-US" dirty="0" smtClean="0"/>
              <a:t>A spring scale is the simplest instrument to measure forces.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force magnitudes </a:t>
            </a:r>
            <a:r>
              <a:rPr lang="en-US" i="1" dirty="0" smtClean="0"/>
              <a:t>(</a:t>
            </a:r>
            <a:r>
              <a:rPr lang="en-US" i="1" dirty="0" err="1" smtClean="0"/>
              <a:t>Cont</a:t>
            </a:r>
            <a:r>
              <a:rPr lang="fr-FR" i="1" dirty="0" smtClean="0"/>
              <a:t>'</a:t>
            </a:r>
            <a:r>
              <a:rPr lang="en-US" i="1" dirty="0" smtClean="0"/>
              <a:t>d)</a:t>
            </a:r>
            <a:endParaRPr lang="en-US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6" name="Picture 5" descr="02_07_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205"/>
          <a:stretch/>
        </p:blipFill>
        <p:spPr>
          <a:xfrm>
            <a:off x="1048095" y="1302744"/>
            <a:ext cx="7047810" cy="478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25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Physics language: 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 is a physical quantity characterizing an interaction between two objects.</a:t>
            </a:r>
          </a:p>
          <a:p>
            <a:pPr lvl="1"/>
            <a:r>
              <a:rPr lang="en-US" dirty="0" smtClean="0"/>
              <a:t>Always identify the two interacting objects.</a:t>
            </a:r>
          </a:p>
          <a:p>
            <a:pPr lvl="1"/>
            <a:r>
              <a:rPr lang="en-US" dirty="0" smtClean="0"/>
              <a:t>Force includes both the magnitude and the direction of the interaction.</a:t>
            </a:r>
          </a:p>
          <a:p>
            <a:r>
              <a:rPr lang="en-US" dirty="0" smtClean="0"/>
              <a:t>The word </a:t>
            </a:r>
            <a:r>
              <a:rPr lang="en-US" altLang="ja-JP" dirty="0" smtClean="0"/>
              <a:t>"</a:t>
            </a:r>
            <a:r>
              <a:rPr lang="en-US" dirty="0" smtClean="0"/>
              <a:t>force</a:t>
            </a:r>
            <a:r>
              <a:rPr lang="en-US" altLang="ja-JP" dirty="0" smtClean="0"/>
              <a:t>"</a:t>
            </a:r>
            <a:r>
              <a:rPr lang="en-US" dirty="0" smtClean="0"/>
              <a:t> in physics is more precisely defined than how we use it in everyday life.</a:t>
            </a:r>
          </a:p>
          <a:p>
            <a:r>
              <a:rPr lang="en-US" dirty="0" smtClean="0"/>
              <a:t>The definition of </a:t>
            </a:r>
            <a:r>
              <a:rPr lang="en-US" altLang="ja-JP" dirty="0" smtClean="0"/>
              <a:t>"</a:t>
            </a:r>
            <a:r>
              <a:rPr lang="en-US" dirty="0" smtClean="0"/>
              <a:t>force</a:t>
            </a:r>
            <a:r>
              <a:rPr lang="en-US" altLang="ja-JP" dirty="0" smtClean="0"/>
              <a:t>"</a:t>
            </a:r>
            <a:r>
              <a:rPr lang="en-US" dirty="0" smtClean="0"/>
              <a:t> in physics has also been refined through history.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Patterns observed in the experiments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05154" y="826240"/>
            <a:ext cx="7733692" cy="5701940"/>
            <a:chOff x="1362236" y="964380"/>
            <a:chExt cx="6410384" cy="4726285"/>
          </a:xfrm>
        </p:grpSpPr>
        <p:pic>
          <p:nvPicPr>
            <p:cNvPr id="6" name="Picture 5" descr="02_01_Table_03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3510"/>
            <a:stretch/>
          </p:blipFill>
          <p:spPr>
            <a:xfrm>
              <a:off x="1362236" y="3427077"/>
              <a:ext cx="6410384" cy="2263588"/>
            </a:xfrm>
            <a:prstGeom prst="rect">
              <a:avLst/>
            </a:prstGeom>
          </p:spPr>
        </p:pic>
        <p:pic>
          <p:nvPicPr>
            <p:cNvPr id="5" name="Picture 4" descr="02_01_Table_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145"/>
            <a:stretch/>
          </p:blipFill>
          <p:spPr>
            <a:xfrm>
              <a:off x="1362236" y="2098110"/>
              <a:ext cx="6410384" cy="2477369"/>
            </a:xfrm>
            <a:prstGeom prst="rect">
              <a:avLst/>
            </a:prstGeom>
          </p:spPr>
        </p:pic>
        <p:pic>
          <p:nvPicPr>
            <p:cNvPr id="4" name="Picture 3" descr="02_01_Table_01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739"/>
            <a:stretch/>
          </p:blipFill>
          <p:spPr>
            <a:xfrm>
              <a:off x="1362236" y="964380"/>
              <a:ext cx="6410384" cy="227101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Observational experiments for a bowling ball rolling on a very hard, smooth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all experiments, the vertical forces add to zero and cancel. </a:t>
            </a:r>
          </a:p>
          <a:p>
            <a:pPr lvl="1"/>
            <a:r>
              <a:rPr lang="en-US" dirty="0" smtClean="0"/>
              <a:t>We consider only forces exerted in the horizontal direction.</a:t>
            </a:r>
          </a:p>
          <a:p>
            <a:r>
              <a:rPr lang="en-US" dirty="0" smtClean="0"/>
              <a:t>In the first experiment, the sum of the forces exerted on the ball is zero.</a:t>
            </a:r>
          </a:p>
          <a:p>
            <a:pPr lvl="1"/>
            <a:r>
              <a:rPr lang="en-US" dirty="0" smtClean="0"/>
              <a:t>The ball</a:t>
            </a:r>
            <a:r>
              <a:rPr lang="fr-FR" dirty="0" smtClean="0"/>
              <a:t>'</a:t>
            </a:r>
            <a:r>
              <a:rPr lang="en-US" dirty="0" smtClean="0"/>
              <a:t>s velocity remains constant. </a:t>
            </a:r>
          </a:p>
          <a:p>
            <a:r>
              <a:rPr lang="en-US" dirty="0" smtClean="0"/>
              <a:t>When the ruler pushes the ball, the velocity change arrow points in the same direction as the sum of the forces.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Testing possible relationships between force and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patterns are commonly proposed:</a:t>
            </a:r>
          </a:p>
          <a:p>
            <a:pPr lvl="1"/>
            <a:r>
              <a:rPr lang="en-US" dirty="0" smtClean="0"/>
              <a:t>The sum of the forces exerted is in the same direction as the velocity of the system object.</a:t>
            </a:r>
          </a:p>
          <a:p>
            <a:pPr lvl="1"/>
            <a:r>
              <a:rPr lang="en-US" dirty="0" smtClean="0"/>
              <a:t>The sum of the forces exerted is in the same direction as the </a:t>
            </a:r>
            <a:r>
              <a:rPr lang="en-US" b="1" dirty="0" smtClean="0"/>
              <a:t>change in</a:t>
            </a:r>
            <a:r>
              <a:rPr lang="en-US" dirty="0" smtClean="0"/>
              <a:t> velocity of the system object.</a:t>
            </a:r>
          </a:p>
          <a:p>
            <a:r>
              <a:rPr lang="en-US" b="1" dirty="0" smtClean="0"/>
              <a:t>We must do testing experiments to determine which pattern is consistent with the relationship between force and motion.</a:t>
            </a:r>
            <a:endParaRPr lang="en-US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Testing possible relationships between force and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263375"/>
          </a:xfrm>
        </p:spPr>
        <p:txBody>
          <a:bodyPr/>
          <a:lstStyle/>
          <a:p>
            <a:r>
              <a:rPr lang="en-US" dirty="0" smtClean="0"/>
              <a:t>Two possible relationships: </a:t>
            </a:r>
          </a:p>
          <a:p>
            <a:pPr lvl="1"/>
            <a:r>
              <a:rPr lang="en-US" dirty="0" smtClean="0"/>
              <a:t>The sum of forces is in the same direction as the velocity.</a:t>
            </a:r>
          </a:p>
          <a:p>
            <a:pPr lvl="1"/>
            <a:r>
              <a:rPr lang="en-US" dirty="0" smtClean="0"/>
              <a:t>The sum of forces is in the same direction as the change in velocity.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each relationship to predict the outcome of testing experiments.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 the experiments and compare the outcomes with the predictions.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From this comparison, decide whether we can reject one or both of the relationships.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Relating forces and motion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5" name="Picture 4" descr="Slide-24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478"/>
          <a:stretch/>
        </p:blipFill>
        <p:spPr>
          <a:xfrm>
            <a:off x="266700" y="1773752"/>
            <a:ext cx="8610600" cy="2279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Testing the relationship between the sum of forces and the motion of the system object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1416158" y="1263885"/>
            <a:ext cx="6302540" cy="5207756"/>
            <a:chOff x="2284072" y="1214654"/>
            <a:chExt cx="4566712" cy="3773451"/>
          </a:xfrm>
        </p:grpSpPr>
        <p:pic>
          <p:nvPicPr>
            <p:cNvPr id="5" name="Picture 4" descr="02_02_Table_02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4028"/>
            <a:stretch/>
          </p:blipFill>
          <p:spPr>
            <a:xfrm>
              <a:off x="2284072" y="2229857"/>
              <a:ext cx="4566712" cy="2758248"/>
            </a:xfrm>
            <a:prstGeom prst="rect">
              <a:avLst/>
            </a:prstGeom>
          </p:spPr>
        </p:pic>
        <p:pic>
          <p:nvPicPr>
            <p:cNvPr id="4" name="Picture 3" descr="02_02_Table_01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459"/>
            <a:stretch/>
          </p:blipFill>
          <p:spPr>
            <a:xfrm>
              <a:off x="2284072" y="1214654"/>
              <a:ext cx="4566712" cy="200111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 sure you know how to: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a motion diagram for a moving object (Section 1.2)</a:t>
            </a:r>
          </a:p>
          <a:p>
            <a:r>
              <a:rPr lang="en-US" dirty="0" smtClean="0"/>
              <a:t>Determine the direction of acceleration using a motion diagram (Section 1.6)</a:t>
            </a:r>
          </a:p>
          <a:p>
            <a:r>
              <a:rPr lang="en-US" dirty="0" smtClean="0"/>
              <a:t>Add vectors graphically and by components for one-dimensional motion (Section 1.2 and Appendix B)</a:t>
            </a:r>
          </a:p>
          <a:p>
            <a:r>
              <a:rPr lang="en-US" dirty="0" smtClean="0"/>
              <a:t>Last chapter: learned to describe motion</a:t>
            </a:r>
          </a:p>
          <a:p>
            <a:r>
              <a:rPr lang="en-US" dirty="0" smtClean="0"/>
              <a:t>This chapter: </a:t>
            </a:r>
            <a:r>
              <a:rPr lang="pl-PL" dirty="0" err="1" smtClean="0"/>
              <a:t>learn</a:t>
            </a:r>
            <a:r>
              <a:rPr lang="pl-PL" dirty="0" smtClean="0"/>
              <a:t> </a:t>
            </a:r>
            <a:r>
              <a:rPr lang="pl-PL" dirty="0" err="1" smtClean="0"/>
              <a:t>why</a:t>
            </a:r>
            <a:r>
              <a:rPr lang="pl-PL" dirty="0" smtClean="0"/>
              <a:t>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object</a:t>
            </a:r>
            <a:r>
              <a:rPr lang="pl-PL" dirty="0" smtClean="0"/>
              <a:t> </a:t>
            </a:r>
            <a:r>
              <a:rPr lang="pl-PL" dirty="0" err="1" smtClean="0"/>
              <a:t>has</a:t>
            </a:r>
            <a:r>
              <a:rPr lang="pl-PL" dirty="0" smtClean="0"/>
              <a:t> a </a:t>
            </a:r>
            <a:r>
              <a:rPr lang="pl-PL" dirty="0" err="1" smtClean="0"/>
              <a:t>particular</a:t>
            </a:r>
            <a:r>
              <a:rPr lang="pl-PL" dirty="0" smtClean="0"/>
              <a:t> </a:t>
            </a:r>
            <a:r>
              <a:rPr lang="pl-PL" dirty="0" err="1" smtClean="0"/>
              <a:t>acceleration</a:t>
            </a:r>
            <a:endParaRPr lang="en-US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Testing the relationship between the sum of forces and the motion of the system object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6" name="Picture 5" descr="02_02_Table_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50"/>
          <a:stretch/>
        </p:blipFill>
        <p:spPr>
          <a:xfrm>
            <a:off x="682185" y="1265072"/>
            <a:ext cx="7779630" cy="51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14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Reasoning without mathematical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Motion and force diagrams and the rule relating motion and force can be used to reason qualitatively about physical processes:</a:t>
            </a:r>
          </a:p>
          <a:p>
            <a:pPr lvl="1"/>
            <a:r>
              <a:rPr lang="en-US" dirty="0" smtClean="0"/>
              <a:t>To determine the relative magnitudes of forces if you have information about motion </a:t>
            </a:r>
          </a:p>
          <a:p>
            <a:pPr lvl="1"/>
            <a:r>
              <a:rPr lang="en-US" dirty="0" smtClean="0"/>
              <a:t>To estimate velocity changes if you have information about forces</a:t>
            </a:r>
          </a:p>
          <a:p>
            <a:r>
              <a:rPr lang="en-US" dirty="0" smtClean="0"/>
              <a:t>Make sure the unknown representation is consistent with the known representation.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Inertial reference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inertial reference frame is one in which an observer: </a:t>
            </a:r>
          </a:p>
          <a:p>
            <a:pPr lvl="1"/>
            <a:r>
              <a:rPr lang="en-US" dirty="0" smtClean="0"/>
              <a:t>Sees that the velocity of the system object does not change if no other objects exert forces on it </a:t>
            </a:r>
            <a:r>
              <a:rPr lang="en-US" b="1" dirty="0" smtClean="0"/>
              <a:t>or</a:t>
            </a:r>
          </a:p>
          <a:p>
            <a:pPr lvl="1"/>
            <a:r>
              <a:rPr lang="en-US" dirty="0" smtClean="0"/>
              <a:t>Sees no change in the velocity if the sum of all forces exerted on the system object is zero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noninertial</a:t>
            </a:r>
            <a:r>
              <a:rPr lang="en-US" dirty="0" smtClean="0"/>
              <a:t> reference frames, the velocity of the system object can change even though the sum of forces exerted on it is zero.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Inertial reference 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passenger in a car or train that is speeding up or slowing down with respect to Earth is an observer in a </a:t>
            </a:r>
            <a:r>
              <a:rPr lang="en-US" dirty="0" err="1" smtClean="0"/>
              <a:t>noninertial</a:t>
            </a:r>
            <a:r>
              <a:rPr lang="en-US" dirty="0" smtClean="0"/>
              <a:t> reference frame. </a:t>
            </a:r>
          </a:p>
          <a:p>
            <a:pPr lvl="1"/>
            <a:r>
              <a:rPr lang="en-US" dirty="0" smtClean="0"/>
              <a:t>When you are in a car that stops abruptly, your body jerks forward, yet nothing is pushing you forward. </a:t>
            </a:r>
          </a:p>
          <a:p>
            <a:r>
              <a:rPr lang="en-US" dirty="0" smtClean="0"/>
              <a:t>Observers in </a:t>
            </a:r>
            <a:r>
              <a:rPr lang="en-US" dirty="0" err="1" smtClean="0"/>
              <a:t>noninertial</a:t>
            </a:r>
            <a:r>
              <a:rPr lang="en-US" dirty="0" smtClean="0"/>
              <a:t> reference frames cannot explain the changes in velocity of objects by considering the forces exerted on them by other objects.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first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 observer in an inertial reference frame, the object continues moving at constant velocity (including remaining at rest):</a:t>
            </a:r>
          </a:p>
          <a:p>
            <a:pPr lvl="1"/>
            <a:r>
              <a:rPr lang="en-US" dirty="0" smtClean="0"/>
              <a:t>When no other objects exert forces on an system object </a:t>
            </a:r>
            <a:r>
              <a:rPr lang="en-US" b="1" dirty="0" smtClean="0"/>
              <a:t>or</a:t>
            </a:r>
          </a:p>
          <a:p>
            <a:pPr lvl="1"/>
            <a:r>
              <a:rPr lang="en-US" dirty="0" smtClean="0"/>
              <a:t>When the forces exerted on the object add to zero</a:t>
            </a:r>
          </a:p>
          <a:p>
            <a:r>
              <a:rPr lang="en-US" dirty="0" smtClean="0"/>
              <a:t>Inertia is the phenomenon in which an object continues to move at constant velocity when the sum of the forces exerted on it by other objects is zero.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Observational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experiments 1 and 2, we observe the following patterns: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5" name="Picture 4" descr="Slide-35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40"/>
          <a:stretch/>
        </p:blipFill>
        <p:spPr>
          <a:xfrm>
            <a:off x="266700" y="2344569"/>
            <a:ext cx="8610600" cy="33661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second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 experiments help us construct the following relationship between the sum of forces on a system object and the system object</a:t>
            </a:r>
            <a:r>
              <a:rPr lang="fr-FR" dirty="0" smtClean="0"/>
              <a:t>'</a:t>
            </a:r>
            <a:r>
              <a:rPr lang="en-US" dirty="0" smtClean="0"/>
              <a:t>s motion:</a:t>
            </a:r>
          </a:p>
          <a:p>
            <a:endParaRPr lang="en-US" dirty="0" smtClean="0"/>
          </a:p>
          <a:p>
            <a:r>
              <a:rPr lang="en-US" dirty="0" smtClean="0"/>
              <a:t>The symbol α means "is proportional to." For example, if the sum of the forces doubles, then the acceleration doubles.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Slide-3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500" y="2971635"/>
            <a:ext cx="1143000" cy="36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is a measure of the amount of matter.</a:t>
            </a:r>
          </a:p>
          <a:p>
            <a:r>
              <a:rPr lang="en-US" dirty="0" smtClean="0"/>
              <a:t>Mass is represented by the symbol </a:t>
            </a:r>
            <a:r>
              <a:rPr lang="en-US" b="1" dirty="0" smtClean="0"/>
              <a:t>m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 measure mass quantitatively, you first define a standard unit of mass. </a:t>
            </a:r>
          </a:p>
          <a:p>
            <a:r>
              <a:rPr lang="en-US" dirty="0" smtClean="0"/>
              <a:t>The SI standard unit of mass is the kilogram (kg).</a:t>
            </a:r>
          </a:p>
          <a:p>
            <a:r>
              <a:rPr lang="en-US" dirty="0" smtClean="0"/>
              <a:t>The kilogram standard is a cylinder made of a platinum-iridium alloy stored in a museum of measurements near Paris.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Mass characterizes the amount of matter in an object. </a:t>
            </a:r>
          </a:p>
          <a:p>
            <a:r>
              <a:rPr lang="en-US" dirty="0" smtClean="0"/>
              <a:t>When the same unbalanced force is exerted on two objects, the object with greater mass has a smaller acceleration. </a:t>
            </a:r>
          </a:p>
          <a:p>
            <a:r>
              <a:rPr lang="en-US" dirty="0" smtClean="0"/>
              <a:t>Mass is a scalar quantity, and masses add as scalars.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second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 experiments help us construct the following relationship for the proportionality between the acceleration of a system object and the system object</a:t>
            </a:r>
            <a:r>
              <a:rPr lang="fr-FR" dirty="0" smtClean="0"/>
              <a:t>'</a:t>
            </a:r>
            <a:r>
              <a:rPr lang="en-US" dirty="0" smtClean="0"/>
              <a:t>s mass: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Slide-39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9400" y="3152844"/>
            <a:ext cx="965200" cy="64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Describing and representing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Objects can interact directly, when they touch each other—for example, in a push or a pull.</a:t>
            </a:r>
          </a:p>
          <a:p>
            <a:r>
              <a:rPr lang="en-US" dirty="0" smtClean="0"/>
              <a:t>Objects can interact at a distance—for example, when a magnet attracts or repels another magnet without touching it.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second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447420"/>
          </a:xfrm>
        </p:spPr>
        <p:txBody>
          <a:bodyPr/>
          <a:lstStyle/>
          <a:p>
            <a:r>
              <a:rPr lang="en-US" dirty="0" smtClean="0"/>
              <a:t>Combining the results of our observational experiment findings, we have: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Force is a ubiquitous quantity so it has a unit defined for it called a newton (N).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force of 1 newton (1 N) causes an object with a mass of 1 kg to accelerate at 1 m/s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Slide-40A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0100" y="4985934"/>
            <a:ext cx="2451100" cy="381000"/>
          </a:xfrm>
          <a:prstGeom prst="rect">
            <a:avLst/>
          </a:prstGeom>
        </p:spPr>
      </p:pic>
      <p:pic>
        <p:nvPicPr>
          <p:cNvPr id="5" name="Picture 4" descr="Slide-40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000" y="2357226"/>
            <a:ext cx="7099300" cy="9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second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"Vector sum of the forces" means we cannot add the forces as numbers; the directions of the vectors affect the magnitude of the vector sum.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Slide-41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57"/>
          <a:stretch/>
        </p:blipFill>
        <p:spPr>
          <a:xfrm>
            <a:off x="524637" y="960777"/>
            <a:ext cx="8094726" cy="366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sense of Newton</a:t>
            </a:r>
            <a:r>
              <a:rPr lang="fr-FR" dirty="0" smtClean="0"/>
              <a:t>'</a:t>
            </a:r>
            <a:r>
              <a:rPr lang="en-US" dirty="0" smtClean="0"/>
              <a:t>s second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equation we deduced for Newton</a:t>
            </a:r>
            <a:r>
              <a:rPr lang="fr-FR" dirty="0" smtClean="0"/>
              <a:t>'</a:t>
            </a:r>
            <a:r>
              <a:rPr lang="en-US" dirty="0" smtClean="0"/>
              <a:t>s second law is: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the mass is infinitely large, the acceleration is zero.</a:t>
            </a:r>
          </a:p>
          <a:p>
            <a:pPr lvl="1"/>
            <a:r>
              <a:rPr lang="en-US" dirty="0" smtClean="0"/>
              <a:t>If the mass is zero, the acceleration is infinitely large.</a:t>
            </a:r>
          </a:p>
          <a:p>
            <a:r>
              <a:rPr lang="en-US" dirty="0" smtClean="0"/>
              <a:t>Both of these extreme cases make sense.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Slide-40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350" y="2339213"/>
            <a:ext cx="7099300" cy="9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Cause-effect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equation we deduced for Newton</a:t>
            </a:r>
            <a:r>
              <a:rPr lang="fr-FR" dirty="0" smtClean="0"/>
              <a:t>'</a:t>
            </a:r>
            <a:r>
              <a:rPr lang="en-US" dirty="0" smtClean="0"/>
              <a:t>s second law is: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right side of the equation (the sum of the forces being exerted on the system) is the cause of the effect (the system</a:t>
            </a:r>
            <a:r>
              <a:rPr lang="fr-FR" dirty="0" smtClean="0"/>
              <a:t>'</a:t>
            </a:r>
            <a:r>
              <a:rPr lang="en-US" dirty="0" smtClean="0"/>
              <a:t>s acceleration) on the left side.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Slide-40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2350" y="2339212"/>
            <a:ext cx="7099300" cy="9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Operational definition versus cause-effect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392207"/>
          </a:xfrm>
        </p:spPr>
        <p:txBody>
          <a:bodyPr/>
          <a:lstStyle/>
          <a:p>
            <a:r>
              <a:rPr lang="en-US" dirty="0" smtClean="0"/>
              <a:t>The equal sign in Newton</a:t>
            </a:r>
            <a:r>
              <a:rPr lang="fr-FR" dirty="0" smtClean="0"/>
              <a:t>'</a:t>
            </a:r>
            <a:r>
              <a:rPr lang="en-US" dirty="0" smtClean="0"/>
              <a:t>s second law does not imply the same thing as the equal sign used for the definition of acceleration.</a:t>
            </a:r>
          </a:p>
          <a:p>
            <a:pPr lvl="1"/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a cause-effect relationship: why the acceleration occurs.</a:t>
            </a:r>
          </a:p>
          <a:p>
            <a:pPr lvl="1"/>
            <a:r>
              <a:rPr lang="en-US" dirty="0" smtClean="0"/>
              <a:t> 				is an operational definition: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to determine a quantity by defining it in terms of another quantity (but does not tell the reason for the acceleration!).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Slide-40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171" y="2447297"/>
            <a:ext cx="7099300" cy="977900"/>
          </a:xfrm>
          <a:prstGeom prst="rect">
            <a:avLst/>
          </a:prstGeom>
        </p:spPr>
      </p:pic>
      <p:pic>
        <p:nvPicPr>
          <p:cNvPr id="6" name="Picture 5" descr="Slide-4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6950" y="4230762"/>
            <a:ext cx="2730500" cy="977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Force components used for forces along one 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521512"/>
          </a:xfrm>
        </p:spPr>
        <p:txBody>
          <a:bodyPr>
            <a:spAutoFit/>
          </a:bodyPr>
          <a:lstStyle/>
          <a:p>
            <a:r>
              <a:rPr lang="en-US" dirty="0" smtClean="0"/>
              <a:t>Our equation for Newton</a:t>
            </a:r>
            <a:r>
              <a:rPr lang="fr-FR" dirty="0" smtClean="0"/>
              <a:t>'</a:t>
            </a:r>
            <a:r>
              <a:rPr lang="en-US" dirty="0" smtClean="0"/>
              <a:t>s second law can be written in vector component form. For example, in the </a:t>
            </a:r>
            <a:r>
              <a:rPr lang="en-US" i="1" dirty="0" smtClean="0"/>
              <a:t>x</a:t>
            </a:r>
            <a:r>
              <a:rPr lang="en-US" dirty="0" smtClean="0"/>
              <a:t>-direction we have:</a:t>
            </a:r>
          </a:p>
          <a:p>
            <a:pPr marL="971550" lvl="1" indent="-514350">
              <a:lnSpc>
                <a:spcPct val="130000"/>
              </a:lnSpc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en-US" dirty="0" smtClean="0"/>
              <a:t>Identify the positive direction of the axis.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Find the components of all the forces being exerted on the system.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Forces that point in the positive direction have a positive component; forces that point in the negative direction have a negative component.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Slide-4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7050" y="2507107"/>
            <a:ext cx="3009900" cy="88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Gravitational force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Objects falling in a vacuum (for instance, a tube with the air removed) show that </a:t>
            </a:r>
            <a:r>
              <a:rPr lang="en-US" b="1" dirty="0" smtClean="0"/>
              <a:t>all objects fall straight down with the same acceleration.</a:t>
            </a:r>
          </a:p>
          <a:p>
            <a:pPr lvl="1"/>
            <a:r>
              <a:rPr lang="en-US" dirty="0" smtClean="0"/>
              <a:t>This acceleration has a magnitude of </a:t>
            </a:r>
            <a:br>
              <a:rPr lang="en-US" dirty="0" smtClean="0"/>
            </a:br>
            <a:r>
              <a:rPr lang="en-US" dirty="0" smtClean="0"/>
              <a:t>9.8 m/s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Earth (E) exerts the only force on the falling object (O) (in a vacuum).</a:t>
            </a:r>
          </a:p>
          <a:p>
            <a:pPr lvl="1"/>
            <a:r>
              <a:rPr lang="en-US" i="1" dirty="0" smtClean="0"/>
              <a:t>F</a:t>
            </a:r>
            <a:r>
              <a:rPr lang="en-US" baseline="-25000" dirty="0" smtClean="0"/>
              <a:t>E on </a:t>
            </a:r>
            <a:r>
              <a:rPr lang="en-US" baseline="-25000" dirty="0" err="1" smtClean="0"/>
              <a:t>O</a:t>
            </a:r>
            <a:r>
              <a:rPr lang="en-US" i="1" baseline="-25000" dirty="0" err="1" smtClean="0"/>
              <a:t>y</a:t>
            </a:r>
            <a:r>
              <a:rPr lang="en-US" dirty="0" smtClean="0"/>
              <a:t> = </a:t>
            </a:r>
            <a:r>
              <a:rPr lang="en-US" i="1" dirty="0" err="1" smtClean="0"/>
              <a:t>m</a:t>
            </a:r>
            <a:r>
              <a:rPr lang="en-US" baseline="-25000" dirty="0" err="1" smtClean="0"/>
              <a:t>O</a:t>
            </a:r>
            <a:r>
              <a:rPr lang="en-US" i="1" dirty="0" err="1" smtClean="0"/>
              <a:t>a</a:t>
            </a:r>
            <a:r>
              <a:rPr lang="en-US" baseline="-25000" dirty="0" err="1" smtClean="0"/>
              <a:t>O</a:t>
            </a:r>
            <a:r>
              <a:rPr lang="en-US" i="1" baseline="-25000" dirty="0" err="1" smtClean="0"/>
              <a:t>y</a:t>
            </a:r>
            <a:r>
              <a:rPr lang="en-US" dirty="0" smtClean="0"/>
              <a:t> = </a:t>
            </a:r>
            <a:r>
              <a:rPr lang="en-US" i="1" dirty="0" err="1" smtClean="0"/>
              <a:t>m</a:t>
            </a:r>
            <a:r>
              <a:rPr lang="en-US" baseline="-25000" dirty="0" err="1" smtClean="0"/>
              <a:t>O</a:t>
            </a:r>
            <a:r>
              <a:rPr lang="en-US" dirty="0" smtClean="0"/>
              <a:t>(9.8 m/s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 define </a:t>
            </a:r>
            <a:r>
              <a:rPr lang="en-US" b="1" dirty="0" smtClean="0"/>
              <a:t>g</a:t>
            </a:r>
            <a:r>
              <a:rPr lang="en-US" dirty="0" smtClean="0"/>
              <a:t> such that: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Slide-46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9075" y="5067800"/>
            <a:ext cx="1955800" cy="307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Gravitational force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5" name="Picture 4" descr="Slide-47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52"/>
          <a:stretch/>
        </p:blipFill>
        <p:spPr>
          <a:xfrm>
            <a:off x="266700" y="1621352"/>
            <a:ext cx="8610600" cy="2567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Skills for applying Newton</a:t>
            </a:r>
            <a:r>
              <a:rPr lang="fr-FR" dirty="0" smtClean="0"/>
              <a:t>'</a:t>
            </a:r>
            <a:r>
              <a:rPr lang="en-US" dirty="0" smtClean="0"/>
              <a:t>s second law for one-dimensional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Sketch and translate.</a:t>
            </a:r>
          </a:p>
          <a:p>
            <a:pPr lvl="1"/>
            <a:r>
              <a:rPr lang="en-US" dirty="0" smtClean="0"/>
              <a:t>Sketch the process, choose the system object and coordinate system, and label the sketch with everything you know about the situation.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02_Pg63_Un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03"/>
          <a:stretch/>
        </p:blipFill>
        <p:spPr>
          <a:xfrm>
            <a:off x="1654903" y="3190051"/>
            <a:ext cx="5834194" cy="3275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Skills for applying Newton</a:t>
            </a:r>
            <a:r>
              <a:rPr lang="fr-FR" dirty="0" smtClean="0"/>
              <a:t>'</a:t>
            </a:r>
            <a:r>
              <a:rPr lang="en-US" dirty="0" smtClean="0"/>
              <a:t>s second law for one-dimensional processes </a:t>
            </a:r>
            <a:r>
              <a:rPr lang="en-US" i="1" dirty="0" smtClean="0"/>
              <a:t>(</a:t>
            </a:r>
            <a:r>
              <a:rPr lang="en-US" i="1" dirty="0" err="1" smtClean="0"/>
              <a:t>Cont</a:t>
            </a:r>
            <a:r>
              <a:rPr lang="fr-FR" i="1" dirty="0" smtClean="0"/>
              <a:t>'</a:t>
            </a:r>
            <a:r>
              <a:rPr lang="en-US" i="1" dirty="0" smtClean="0"/>
              <a:t>d)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Simplify and diagram.</a:t>
            </a:r>
          </a:p>
          <a:p>
            <a:pPr lvl="1"/>
            <a:r>
              <a:rPr lang="en-US" dirty="0" smtClean="0"/>
              <a:t>Make appropriate simplifying assumptions and represent the process with a motion diagram and/or a force diagram.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02_Pg64_UnFigur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20"/>
          <a:stretch/>
        </p:blipFill>
        <p:spPr>
          <a:xfrm>
            <a:off x="1970136" y="3129258"/>
            <a:ext cx="5203728" cy="35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891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system to describe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choose one particular object for analysis; this object is called the system. </a:t>
            </a:r>
          </a:p>
          <a:p>
            <a:r>
              <a:rPr lang="en-US" dirty="0" smtClean="0"/>
              <a:t>All objects not part of the system can interact with it (touch it, pull it, and push it) and are in the system</a:t>
            </a:r>
            <a:r>
              <a:rPr lang="fr-FR" dirty="0" smtClean="0"/>
              <a:t>'</a:t>
            </a:r>
            <a:r>
              <a:rPr lang="en-US" dirty="0" smtClean="0"/>
              <a:t>s environment. </a:t>
            </a:r>
          </a:p>
          <a:p>
            <a:r>
              <a:rPr lang="en-US" dirty="0" smtClean="0"/>
              <a:t>Interactions between the system object and objects in the environment are called external interactions.</a:t>
            </a:r>
          </a:p>
          <a:p>
            <a:r>
              <a:rPr lang="en-US" dirty="0" smtClean="0"/>
              <a:t>External interactions can affect the motion of the system.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Skills for applying Newton</a:t>
            </a:r>
            <a:r>
              <a:rPr lang="fr-FR" dirty="0" smtClean="0"/>
              <a:t>'</a:t>
            </a:r>
            <a:r>
              <a:rPr lang="en-US" dirty="0" smtClean="0"/>
              <a:t>s second law for one-dimensional processes </a:t>
            </a:r>
            <a:r>
              <a:rPr lang="en-US" i="1" dirty="0" smtClean="0"/>
              <a:t>(</a:t>
            </a:r>
            <a:r>
              <a:rPr lang="en-US" i="1" dirty="0" err="1" smtClean="0"/>
              <a:t>Cont</a:t>
            </a:r>
            <a:r>
              <a:rPr lang="fr-FR" i="1" dirty="0" smtClean="0"/>
              <a:t>'</a:t>
            </a:r>
            <a:r>
              <a:rPr lang="en-US" i="1" dirty="0" smtClean="0"/>
              <a:t>d)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4" y="1141413"/>
            <a:ext cx="8322193" cy="5300184"/>
          </a:xfrm>
        </p:spPr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Represent mathematically.</a:t>
            </a:r>
          </a:p>
          <a:p>
            <a:pPr lvl="1"/>
            <a:r>
              <a:rPr lang="en-US" dirty="0" smtClean="0"/>
              <a:t>Convert the representations into quantitative mathematical descriptions using kinematics and Newton</a:t>
            </a:r>
            <a:r>
              <a:rPr lang="fr-FR" dirty="0" smtClean="0"/>
              <a:t>'</a:t>
            </a:r>
            <a:r>
              <a:rPr lang="en-US" dirty="0" smtClean="0"/>
              <a:t>s second law.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 smtClean="0"/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Solve and evaluate.</a:t>
            </a:r>
          </a:p>
          <a:p>
            <a:pPr lvl="1"/>
            <a:r>
              <a:rPr lang="en-US" dirty="0" smtClean="0"/>
              <a:t>Substitute the known values and solve, and then evaluate your work to see if it is reasonable. Check whether all representations are consistent.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4" name="Picture 3" descr="Slide-4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0569" y="3183441"/>
            <a:ext cx="3009900" cy="889000"/>
          </a:xfrm>
          <a:prstGeom prst="rect">
            <a:avLst/>
          </a:prstGeom>
        </p:spPr>
      </p:pic>
      <p:pic>
        <p:nvPicPr>
          <p:cNvPr id="5" name="Picture 4" descr="Slide-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7414" y="3320183"/>
            <a:ext cx="2743200" cy="558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weight of the object on a planet is the force that the planet exerts on the object.</a:t>
            </a:r>
          </a:p>
          <a:p>
            <a:r>
              <a:rPr lang="en-US" dirty="0" smtClean="0"/>
              <a:t>In everyday language, the normal force that a scale exerts on you (which balances the downward force you exert on it) is your weight.</a:t>
            </a:r>
          </a:p>
          <a:p>
            <a:r>
              <a:rPr lang="en-US" dirty="0" smtClean="0"/>
              <a:t>We will not use the term "weight of an object" because it implies that weight is a property of the object rather than an interaction between two objects.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Forces come in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Suppose you wear rollerblades and push abruptly on a wheeled cart loaded with a heavy box. </a:t>
            </a:r>
          </a:p>
          <a:p>
            <a:r>
              <a:rPr lang="en-US" dirty="0" smtClean="0"/>
              <a:t>If you and the cart are on a hard smooth floor, the cart starts moving away (it accelerates), and you also start to move and accelerate in the opposite direction.</a:t>
            </a:r>
          </a:p>
          <a:p>
            <a:r>
              <a:rPr lang="en-US" dirty="0" smtClean="0"/>
              <a:t>You exerted a force on the cart and the cart exerted a force on you. </a:t>
            </a:r>
          </a:p>
          <a:p>
            <a:r>
              <a:rPr lang="en-US" dirty="0" smtClean="0"/>
              <a:t>Because the accelerations were in opposite directions, the forces must point in opposite directions.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Testing experiment: Newton</a:t>
            </a:r>
            <a:r>
              <a:rPr lang="fr-FR" dirty="0" smtClean="0"/>
              <a:t>'</a:t>
            </a:r>
            <a:r>
              <a:rPr lang="en-US" dirty="0" smtClean="0"/>
              <a:t>s third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576252"/>
          </a:xfrm>
        </p:spPr>
        <p:txBody>
          <a:bodyPr/>
          <a:lstStyle/>
          <a:p>
            <a:r>
              <a:rPr lang="en-US" dirty="0" smtClean="0"/>
              <a:t>Attach one spring scale to a hook on the wall and pull on its other end with a second spring scale. </a:t>
            </a:r>
          </a:p>
          <a:p>
            <a:pPr lvl="1"/>
            <a:r>
              <a:rPr lang="en-US" dirty="0" smtClean="0"/>
              <a:t>If the hypothesis is correct, then the scale you pull should have the same reading as the scale fixed to the wall. </a:t>
            </a:r>
          </a:p>
          <a:p>
            <a:pPr lvl="1"/>
            <a:r>
              <a:rPr lang="en-US" dirty="0" smtClean="0"/>
              <a:t>You find that the scales have the same readings. </a:t>
            </a:r>
          </a:p>
          <a:p>
            <a:pPr lvl="1"/>
            <a:r>
              <a:rPr lang="en-US" dirty="0" smtClean="0"/>
              <a:t>If you reverse the scales and repeat the experiment, you find they always have the same readings.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</a:t>
            </a:r>
            <a:r>
              <a:rPr lang="fr-FR" dirty="0" smtClean="0"/>
              <a:t>'</a:t>
            </a:r>
            <a:r>
              <a:rPr lang="en-US" dirty="0" smtClean="0"/>
              <a:t>s third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two objects interact, object 1 exerts a force on object 2. Object 2 in turn exerts an equal-magnitude, oppositely directed force on object 1.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These forces are exerted on different objects and cannot be added to find the sum of the forces exerted on one object.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5" name="Picture 4" descr="Eq_2.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768"/>
          <a:stretch/>
        </p:blipFill>
        <p:spPr>
          <a:xfrm>
            <a:off x="1714003" y="3149895"/>
            <a:ext cx="5715995" cy="613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Newton</a:t>
            </a:r>
            <a:r>
              <a:rPr lang="fr-FR" dirty="0" smtClean="0"/>
              <a:t>'</a:t>
            </a:r>
            <a:r>
              <a:rPr lang="en-US" dirty="0" smtClean="0"/>
              <a:t>s third law of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forces in Newton</a:t>
            </a:r>
            <a:r>
              <a:rPr lang="fr-FR" dirty="0" smtClean="0"/>
              <a:t>'</a:t>
            </a:r>
            <a:r>
              <a:rPr lang="en-US" dirty="0" smtClean="0"/>
              <a:t>s third law are exerted on two different objects. </a:t>
            </a:r>
          </a:p>
          <a:p>
            <a:pPr lvl="1"/>
            <a:r>
              <a:rPr lang="en-US" b="1" dirty="0" smtClean="0"/>
              <a:t>This means that the two forces will never appear on the same force diagram. </a:t>
            </a:r>
          </a:p>
          <a:p>
            <a:pPr lvl="1"/>
            <a:r>
              <a:rPr lang="en-US" dirty="0" smtClean="0"/>
              <a:t>Also, they should not be added together to find the sum of the forces.</a:t>
            </a:r>
          </a:p>
          <a:p>
            <a:r>
              <a:rPr lang="en-US" dirty="0" smtClean="0"/>
              <a:t>You have to choose the system object and consider only the forces exerted on it!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Putting it all together: Air bags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air bag is like a balloon made of heavy-walled material that is packed in a small box.</a:t>
            </a:r>
          </a:p>
          <a:p>
            <a:r>
              <a:rPr lang="en-US" dirty="0" smtClean="0"/>
              <a:t>It is designed to deploy when a car has an acceleration of 10 g or more (~98 m/s</a:t>
            </a:r>
            <a:r>
              <a:rPr lang="en-US" baseline="30000" dirty="0" smtClean="0"/>
              <a:t>2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bag:</a:t>
            </a:r>
          </a:p>
          <a:p>
            <a:pPr lvl="1"/>
            <a:r>
              <a:rPr lang="en-US" dirty="0" smtClean="0"/>
              <a:t>Spreads out the force that stops the person over a larger area of the body</a:t>
            </a:r>
          </a:p>
          <a:p>
            <a:pPr lvl="1"/>
            <a:r>
              <a:rPr lang="en-US" dirty="0" smtClean="0"/>
              <a:t>Increases the stopping distance, consequently reducing the average force to stop the driver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609189" y="718424"/>
            <a:ext cx="7916478" cy="5530028"/>
            <a:chOff x="266700" y="764477"/>
            <a:chExt cx="8601456" cy="6008518"/>
          </a:xfrm>
        </p:grpSpPr>
        <p:pic>
          <p:nvPicPr>
            <p:cNvPr id="3" name="Picture 2" descr="02_Pg74_UnTable_03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6197"/>
            <a:stretch/>
          </p:blipFill>
          <p:spPr>
            <a:xfrm>
              <a:off x="266700" y="3822380"/>
              <a:ext cx="8601456" cy="2950615"/>
            </a:xfrm>
            <a:prstGeom prst="rect">
              <a:avLst/>
            </a:prstGeom>
          </p:spPr>
        </p:pic>
        <p:pic>
          <p:nvPicPr>
            <p:cNvPr id="5" name="Picture 4" descr="02_Pg74_UnTable_02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306"/>
            <a:stretch/>
          </p:blipFill>
          <p:spPr>
            <a:xfrm>
              <a:off x="266700" y="2294717"/>
              <a:ext cx="8601456" cy="2364458"/>
            </a:xfrm>
            <a:prstGeom prst="rect">
              <a:avLst/>
            </a:prstGeom>
          </p:spPr>
        </p:pic>
        <p:pic>
          <p:nvPicPr>
            <p:cNvPr id="4" name="Picture 3" descr="02_Pg74_UnTable_01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" b="8160"/>
            <a:stretch/>
          </p:blipFill>
          <p:spPr>
            <a:xfrm>
              <a:off x="266700" y="764477"/>
              <a:ext cx="8601456" cy="23681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271272" y="814313"/>
            <a:ext cx="8601456" cy="5248725"/>
            <a:chOff x="266700" y="814313"/>
            <a:chExt cx="8601456" cy="5248725"/>
          </a:xfrm>
        </p:grpSpPr>
        <p:pic>
          <p:nvPicPr>
            <p:cNvPr id="10" name="Picture 9" descr="02_Pg74_UnTable_06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7298"/>
            <a:stretch/>
          </p:blipFill>
          <p:spPr>
            <a:xfrm>
              <a:off x="266700" y="3497417"/>
              <a:ext cx="8601456" cy="2565621"/>
            </a:xfrm>
            <a:prstGeom prst="rect">
              <a:avLst/>
            </a:prstGeom>
          </p:spPr>
        </p:pic>
        <p:pic>
          <p:nvPicPr>
            <p:cNvPr id="9" name="Picture 8" descr="02_Pg74_UnTable_05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912"/>
            <a:stretch/>
          </p:blipFill>
          <p:spPr>
            <a:xfrm>
              <a:off x="266700" y="2151396"/>
              <a:ext cx="8601456" cy="2176670"/>
            </a:xfrm>
            <a:prstGeom prst="rect">
              <a:avLst/>
            </a:prstGeom>
          </p:spPr>
        </p:pic>
        <p:pic>
          <p:nvPicPr>
            <p:cNvPr id="7" name="Picture 6" descr="02_Pg74_UnTable_04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932"/>
            <a:stretch/>
          </p:blipFill>
          <p:spPr>
            <a:xfrm>
              <a:off x="266700" y="814313"/>
              <a:ext cx="8601456" cy="2170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571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484012" y="678094"/>
            <a:ext cx="8175976" cy="5755772"/>
            <a:chOff x="266700" y="622300"/>
            <a:chExt cx="8601456" cy="6055305"/>
          </a:xfrm>
        </p:grpSpPr>
        <p:pic>
          <p:nvPicPr>
            <p:cNvPr id="5" name="Picture 4" descr="02_Pg75_UnTable_02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301"/>
            <a:stretch/>
          </p:blipFill>
          <p:spPr>
            <a:xfrm>
              <a:off x="266700" y="3312016"/>
              <a:ext cx="8601456" cy="3365589"/>
            </a:xfrm>
            <a:prstGeom prst="rect">
              <a:avLst/>
            </a:prstGeom>
          </p:spPr>
        </p:pic>
        <p:pic>
          <p:nvPicPr>
            <p:cNvPr id="4" name="Picture 3" descr="02_Pg75_UnTable_01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-1" b="7332"/>
            <a:stretch/>
          </p:blipFill>
          <p:spPr>
            <a:xfrm>
              <a:off x="266700" y="1506076"/>
              <a:ext cx="8601456" cy="2643729"/>
            </a:xfrm>
            <a:prstGeom prst="rect">
              <a:avLst/>
            </a:prstGeom>
          </p:spPr>
        </p:pic>
        <p:pic>
          <p:nvPicPr>
            <p:cNvPr id="3" name="Picture 2" descr="02_Pg74_UnTable_07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0951"/>
            <a:stretch/>
          </p:blipFill>
          <p:spPr>
            <a:xfrm>
              <a:off x="266700" y="622300"/>
              <a:ext cx="8601456" cy="1720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6463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7218"/>
          </a:xfrm>
        </p:spPr>
        <p:txBody>
          <a:bodyPr/>
          <a:lstStyle/>
          <a:p>
            <a:r>
              <a:rPr lang="en-US" dirty="0" smtClean="0"/>
              <a:t>Choosing a system to describe interactions </a:t>
            </a:r>
            <a:r>
              <a:rPr lang="en-US" i="1" dirty="0" smtClean="0"/>
              <a:t>(</a:t>
            </a:r>
            <a:r>
              <a:rPr lang="en-US" i="1" dirty="0" err="1" smtClean="0"/>
              <a:t>Cont</a:t>
            </a:r>
            <a:r>
              <a:rPr lang="fr-FR" i="1" dirty="0" smtClean="0"/>
              <a:t>'</a:t>
            </a:r>
            <a:r>
              <a:rPr lang="en-US" i="1" dirty="0" smtClean="0"/>
              <a:t>d)</a:t>
            </a:r>
            <a:endParaRPr lang="en-US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5" name="Picture 4" descr="02_02_FigureA_Ann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28"/>
          <a:stretch/>
        </p:blipFill>
        <p:spPr>
          <a:xfrm>
            <a:off x="2660633" y="1134931"/>
            <a:ext cx="3822734" cy="51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94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271272" y="1268631"/>
            <a:ext cx="8601456" cy="4126916"/>
            <a:chOff x="266700" y="937317"/>
            <a:chExt cx="8601456" cy="4126916"/>
          </a:xfrm>
        </p:grpSpPr>
        <p:pic>
          <p:nvPicPr>
            <p:cNvPr id="9" name="Picture 8" descr="02_Pg75_UnTable_04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7060"/>
            <a:stretch/>
          </p:blipFill>
          <p:spPr>
            <a:xfrm>
              <a:off x="266700" y="2497707"/>
              <a:ext cx="8601456" cy="2566526"/>
            </a:xfrm>
            <a:prstGeom prst="rect">
              <a:avLst/>
            </a:prstGeom>
          </p:spPr>
        </p:pic>
        <p:pic>
          <p:nvPicPr>
            <p:cNvPr id="7" name="Picture 6" descr="02_Pg75_UnTable_03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8110"/>
            <a:stretch/>
          </p:blipFill>
          <p:spPr>
            <a:xfrm>
              <a:off x="266700" y="937317"/>
              <a:ext cx="8601456" cy="2391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84833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a system when sketching a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465825"/>
          </a:xfrm>
        </p:spPr>
        <p:txBody>
          <a:bodyPr/>
          <a:lstStyle/>
          <a:p>
            <a:r>
              <a:rPr lang="en-US" dirty="0" smtClean="0"/>
              <a:t>Make a light boundary (a closed dashed line) around the system object to emphasize the system choice.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lnSpc>
                <a:spcPct val="130000"/>
              </a:lnSpc>
            </a:pPr>
            <a:endParaRPr lang="en-US" dirty="0"/>
          </a:p>
          <a:p>
            <a:r>
              <a:rPr lang="en-US" dirty="0" smtClean="0"/>
              <a:t>Any parts of an object that are inside the system can have internal interactions.</a:t>
            </a:r>
          </a:p>
          <a:p>
            <a:r>
              <a:rPr lang="en-US" dirty="0" smtClean="0"/>
              <a:t>We will model an object such as a car as point-like and ignore internal interactions.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02_01_Figure_Ann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29"/>
          <a:stretch/>
        </p:blipFill>
        <p:spPr>
          <a:xfrm>
            <a:off x="2384442" y="2510450"/>
            <a:ext cx="4375116" cy="22004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Representing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475027"/>
          </a:xfrm>
        </p:spPr>
        <p:txBody>
          <a:bodyPr/>
          <a:lstStyle/>
          <a:p>
            <a:endParaRPr lang="en-US" sz="2400" dirty="0" smtClean="0"/>
          </a:p>
          <a:p>
            <a:endParaRPr lang="en-US" sz="2400" dirty="0"/>
          </a:p>
          <a:p>
            <a:pPr>
              <a:lnSpc>
                <a:spcPct val="140000"/>
              </a:lnSpc>
            </a:pPr>
            <a:endParaRPr lang="en-US" sz="2400" dirty="0" smtClean="0"/>
          </a:p>
          <a:p>
            <a:pPr>
              <a:lnSpc>
                <a:spcPct val="140000"/>
              </a:lnSpc>
            </a:pPr>
            <a:endParaRPr lang="en-US" sz="2400" dirty="0"/>
          </a:p>
          <a:p>
            <a:pPr>
              <a:lnSpc>
                <a:spcPct val="14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Make a light boundary (a closed dashed line) around the system object to emphasize the system choice.</a:t>
            </a:r>
          </a:p>
          <a:p>
            <a:r>
              <a:rPr lang="en-US" sz="2400" dirty="0" smtClean="0"/>
              <a:t>Draw an arrow to represent interactions between the system and the environment, such as the arrow in the figure showing the hands pushing upward on each ball.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10" name="Picture 9" descr="02_02_FigureA_Ann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64"/>
          <a:stretch/>
        </p:blipFill>
        <p:spPr>
          <a:xfrm>
            <a:off x="1203924" y="886257"/>
            <a:ext cx="2686948" cy="3643442"/>
          </a:xfrm>
          <a:prstGeom prst="rect">
            <a:avLst/>
          </a:prstGeom>
        </p:spPr>
      </p:pic>
      <p:pic>
        <p:nvPicPr>
          <p:cNvPr id="11" name="Picture 10" descr="02_02_FigureB_Ann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58"/>
          <a:stretch/>
        </p:blipFill>
        <p:spPr>
          <a:xfrm>
            <a:off x="4379344" y="886257"/>
            <a:ext cx="3456440" cy="2043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8229600" cy="5438218"/>
          </a:xfrm>
        </p:spPr>
        <p:txBody>
          <a:bodyPr/>
          <a:lstStyle/>
          <a:p>
            <a:r>
              <a:rPr lang="en-US" sz="2400" b="1" dirty="0" smtClean="0"/>
              <a:t>Force</a:t>
            </a:r>
            <a:r>
              <a:rPr lang="en-US" sz="2400" dirty="0" smtClean="0"/>
              <a:t> is a vector quantity that characterizes how hard (</a:t>
            </a:r>
            <a:r>
              <a:rPr lang="en-US" sz="2400" i="1" dirty="0" smtClean="0"/>
              <a:t>magnitude</a:t>
            </a:r>
            <a:r>
              <a:rPr lang="en-US" sz="2400" dirty="0" smtClean="0"/>
              <a:t>) and in which </a:t>
            </a:r>
            <a:r>
              <a:rPr lang="en-US" sz="2400" i="1" dirty="0" smtClean="0"/>
              <a:t>direction</a:t>
            </a:r>
            <a:r>
              <a:rPr lang="en-US" sz="2400" dirty="0" smtClean="0"/>
              <a:t> an external object pushes or pulls on the system object.</a:t>
            </a:r>
          </a:p>
          <a:p>
            <a:r>
              <a:rPr lang="en-US" sz="2400" dirty="0" smtClean="0"/>
              <a:t>The symbol for force has subscripts identifying the external object that exerts the force and the system object on which the force is exerted.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>
              <a:lnSpc>
                <a:spcPct val="70000"/>
              </a:lnSpc>
            </a:pPr>
            <a:endParaRPr lang="en-US" sz="2400" dirty="0" smtClean="0"/>
          </a:p>
          <a:p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The SI unit for force is the newton (N).</a:t>
            </a:r>
            <a:endParaRPr lang="en-US" sz="24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© 2014 Pearson Education, Inc.</a:t>
            </a:r>
            <a:endParaRPr lang="en-GB"/>
          </a:p>
        </p:txBody>
      </p:sp>
      <p:pic>
        <p:nvPicPr>
          <p:cNvPr id="9" name="Picture 8" descr="02_02_FigureB_Ann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729"/>
          <a:stretch/>
        </p:blipFill>
        <p:spPr>
          <a:xfrm>
            <a:off x="2340550" y="3521887"/>
            <a:ext cx="4462900" cy="2633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1019</TotalTime>
  <Words>3214</Words>
  <Application>Microsoft Macintosh PowerPoint</Application>
  <PresentationFormat>On-screen Show (4:3)</PresentationFormat>
  <Paragraphs>332</Paragraphs>
  <Slides>60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HA5Lect_template</vt:lpstr>
      <vt:lpstr>Newtonian Mechanics</vt:lpstr>
      <vt:lpstr>Newtonian Mechanics</vt:lpstr>
      <vt:lpstr>Be sure you know how to:</vt:lpstr>
      <vt:lpstr>Describing and representing interactions</vt:lpstr>
      <vt:lpstr>Choosing a system to describe interactions</vt:lpstr>
      <vt:lpstr>Choosing a system to describe interactions (Cont'd)</vt:lpstr>
      <vt:lpstr>Using a system when sketching a process</vt:lpstr>
      <vt:lpstr>Representing interactions</vt:lpstr>
      <vt:lpstr>Force</vt:lpstr>
      <vt:lpstr>Testing a hypothesis</vt:lpstr>
      <vt:lpstr>Testing a hypothesis: Does air push down on a ball?</vt:lpstr>
      <vt:lpstr>Testing a hypothesis: Does air push down on a ball? (Cont'd)</vt:lpstr>
      <vt:lpstr>Force diagrams</vt:lpstr>
      <vt:lpstr>Drawing force diagrams</vt:lpstr>
      <vt:lpstr>Constructing force diagrams</vt:lpstr>
      <vt:lpstr>Normal forces</vt:lpstr>
      <vt:lpstr>Adding forces graphically</vt:lpstr>
      <vt:lpstr>Adding forces graphically (Cont'd)</vt:lpstr>
      <vt:lpstr>Example: Lifting a suitcase</vt:lpstr>
      <vt:lpstr>Adding more than two forces graphically</vt:lpstr>
      <vt:lpstr>Measuring force magnitudes</vt:lpstr>
      <vt:lpstr>Measuring force magnitudes (Cont'd)</vt:lpstr>
      <vt:lpstr>Physics language: Force</vt:lpstr>
      <vt:lpstr>Patterns observed in the experiments</vt:lpstr>
      <vt:lpstr>Observational experiments for a bowling ball rolling on a very hard, smooth surface</vt:lpstr>
      <vt:lpstr>Testing possible relationships between force and motion</vt:lpstr>
      <vt:lpstr>Testing possible relationships between force and motion</vt:lpstr>
      <vt:lpstr>Relating forces and motion</vt:lpstr>
      <vt:lpstr>Testing the relationship between the sum of forces and the motion of the system object</vt:lpstr>
      <vt:lpstr>Testing the relationship between the sum of forces and the motion of the system object</vt:lpstr>
      <vt:lpstr>Reasoning without mathematical equations</vt:lpstr>
      <vt:lpstr>Inertial reference frame</vt:lpstr>
      <vt:lpstr>Inertial reference frame</vt:lpstr>
      <vt:lpstr>Newton's first law of motion</vt:lpstr>
      <vt:lpstr>Observational experiment</vt:lpstr>
      <vt:lpstr>Newton's second law of motion</vt:lpstr>
      <vt:lpstr>Mass</vt:lpstr>
      <vt:lpstr>Mass</vt:lpstr>
      <vt:lpstr>Newton's second law of motion</vt:lpstr>
      <vt:lpstr>Newton's second law of motion</vt:lpstr>
      <vt:lpstr>Newton's second law of motion</vt:lpstr>
      <vt:lpstr>Making sense of Newton's second law</vt:lpstr>
      <vt:lpstr>Cause-effect relationships</vt:lpstr>
      <vt:lpstr>Operational definition versus cause-effect</vt:lpstr>
      <vt:lpstr>Force components used for forces along one axis</vt:lpstr>
      <vt:lpstr>Gravitational force law</vt:lpstr>
      <vt:lpstr>Gravitational force</vt:lpstr>
      <vt:lpstr>Skills for applying Newton's second law for one-dimensional processes</vt:lpstr>
      <vt:lpstr>Skills for applying Newton's second law for one-dimensional processes (Cont'd)</vt:lpstr>
      <vt:lpstr>Skills for applying Newton's second law for one-dimensional processes (Cont'd)</vt:lpstr>
      <vt:lpstr>Weight</vt:lpstr>
      <vt:lpstr>Forces come in pairs</vt:lpstr>
      <vt:lpstr>Testing experiment: Newton's third law of motion</vt:lpstr>
      <vt:lpstr>Newton's third law of motion</vt:lpstr>
      <vt:lpstr>Tips for Newton's third law of motion</vt:lpstr>
      <vt:lpstr>Putting it all together: Air bags</vt:lpstr>
      <vt:lpstr>Summary</vt:lpstr>
      <vt:lpstr>Summary</vt:lpstr>
      <vt:lpstr>Summary</vt:lpstr>
      <vt:lpstr>Summary</vt:lpstr>
    </vt:vector>
  </TitlesOfParts>
  <Company>뿿ˤʤ㏘뿿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William Penn Benner III</cp:lastModifiedBy>
  <cp:revision>168</cp:revision>
  <dcterms:created xsi:type="dcterms:W3CDTF">2007-09-26T05:29:17Z</dcterms:created>
  <dcterms:modified xsi:type="dcterms:W3CDTF">2015-01-22T15:12:28Z</dcterms:modified>
</cp:coreProperties>
</file>