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6"/>
  </p:handoutMasterIdLst>
  <p:sldIdLst>
    <p:sldId id="323" r:id="rId2"/>
    <p:sldId id="406" r:id="rId3"/>
    <p:sldId id="257" r:id="rId4"/>
    <p:sldId id="263" r:id="rId5"/>
    <p:sldId id="355" r:id="rId6"/>
    <p:sldId id="356" r:id="rId7"/>
    <p:sldId id="264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22" r:id="rId16"/>
    <p:sldId id="318" r:id="rId17"/>
    <p:sldId id="260" r:id="rId18"/>
    <p:sldId id="364" r:id="rId19"/>
    <p:sldId id="366" r:id="rId20"/>
    <p:sldId id="365" r:id="rId21"/>
    <p:sldId id="367" r:id="rId22"/>
    <p:sldId id="262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6" r:id="rId31"/>
    <p:sldId id="377" r:id="rId32"/>
    <p:sldId id="378" r:id="rId33"/>
    <p:sldId id="379" r:id="rId34"/>
    <p:sldId id="321" r:id="rId35"/>
    <p:sldId id="319" r:id="rId36"/>
    <p:sldId id="293" r:id="rId37"/>
    <p:sldId id="387" r:id="rId38"/>
    <p:sldId id="294" r:id="rId39"/>
    <p:sldId id="388" r:id="rId40"/>
    <p:sldId id="389" r:id="rId41"/>
    <p:sldId id="390" r:id="rId42"/>
    <p:sldId id="407" r:id="rId43"/>
    <p:sldId id="391" r:id="rId44"/>
    <p:sldId id="392" r:id="rId45"/>
    <p:sldId id="410" r:id="rId46"/>
    <p:sldId id="393" r:id="rId47"/>
    <p:sldId id="394" r:id="rId48"/>
    <p:sldId id="408" r:id="rId49"/>
    <p:sldId id="320" r:id="rId50"/>
    <p:sldId id="380" r:id="rId51"/>
    <p:sldId id="395" r:id="rId52"/>
    <p:sldId id="396" r:id="rId53"/>
    <p:sldId id="397" r:id="rId54"/>
    <p:sldId id="398" r:id="rId55"/>
    <p:sldId id="382" r:id="rId56"/>
    <p:sldId id="409" r:id="rId57"/>
    <p:sldId id="399" r:id="rId58"/>
    <p:sldId id="400" r:id="rId59"/>
    <p:sldId id="401" r:id="rId60"/>
    <p:sldId id="402" r:id="rId61"/>
    <p:sldId id="386" r:id="rId62"/>
    <p:sldId id="325" r:id="rId63"/>
    <p:sldId id="404" r:id="rId64"/>
    <p:sldId id="405" r:id="rId65"/>
  </p:sldIdLst>
  <p:sldSz cx="9144000" cy="6858000" type="screen4x3"/>
  <p:notesSz cx="6858000" cy="9144000"/>
  <p:custShowLst>
    <p:custShow name="Help" id="0">
      <p:sldLst/>
    </p:custShow>
    <p:custShow name="Chapter Resources" id="1">
      <p:sldLst>
        <p:sld r:id="rId63"/>
        <p:sld r:id="rId64"/>
        <p:sld r:id="rId65"/>
      </p:sldLst>
    </p:custShow>
  </p:custShow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rgbClr val="FFCC00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rgbClr val="FFCC00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rgbClr val="FFCC00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rgbClr val="FFCC00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rgbClr val="FFCC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FFCC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FFCC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FFCC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FFCC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2A7E2A"/>
    <a:srgbClr val="339933"/>
    <a:srgbClr val="0051A4"/>
    <a:srgbClr val="90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58" y="-90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-193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fld id="{48B4B9CE-029A-4A04-80E6-D63FD7E073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36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1613-F991-44F9-92E8-D45EBE6B51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A7D9F-CEAF-40B5-A0A2-091EAAE5A8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263" y="722313"/>
            <a:ext cx="2057400" cy="335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063" y="722313"/>
            <a:ext cx="6019800" cy="335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429FE-5A8F-41F1-B40C-961D5CAD3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722313"/>
            <a:ext cx="822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73063" y="1381125"/>
            <a:ext cx="4038600" cy="2698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063" y="1381125"/>
            <a:ext cx="4038600" cy="269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5573E1-ECD3-433C-94F1-139D2DE66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B08F-472E-4F9F-8D47-B0E9AB202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D14DC-2345-474F-95A8-AAD9715F5B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063" y="1381125"/>
            <a:ext cx="4038600" cy="2698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063" y="1381125"/>
            <a:ext cx="4038600" cy="2698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22434-759A-48C3-927B-682830655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21554-5519-4AF2-8DEF-7F4EE2052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858CB-22B1-41AB-9A30-93DB3DD45C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F217F-7D4B-4773-82EC-C97777164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AEADC-13B3-4008-9D89-B7EAF54F1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52D13-838E-42E7-AAF8-5CCE84D664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hyperlink" Target="http://www.earthgeu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50FB301D-4AA4-4033-AE57-739229C6391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0" name="Picture 16" descr="ES Interface 6_STD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722313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063" y="1381125"/>
            <a:ext cx="82296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pic>
        <p:nvPicPr>
          <p:cNvPr id="1034" name="Picture 10" descr="BWD4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75600" y="6246813"/>
            <a:ext cx="438150" cy="438150"/>
          </a:xfrm>
          <a:prstGeom prst="rect">
            <a:avLst/>
          </a:prstGeom>
          <a:noFill/>
        </p:spPr>
      </p:pic>
      <p:pic>
        <p:nvPicPr>
          <p:cNvPr id="1035" name="Picture 11" descr="fwd4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486775" y="6246813"/>
            <a:ext cx="438150" cy="438150"/>
          </a:xfrm>
          <a:prstGeom prst="rect">
            <a:avLst/>
          </a:prstGeom>
          <a:noFill/>
        </p:spPr>
      </p:pic>
      <p:pic>
        <p:nvPicPr>
          <p:cNvPr id="1036" name="Picture 12" descr="Chapter Resources">
            <a:hlinkClick r:id="" action="ppaction://customshow?id=1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43613" y="6246813"/>
            <a:ext cx="841375" cy="436562"/>
          </a:xfrm>
          <a:prstGeom prst="rect">
            <a:avLst/>
          </a:prstGeom>
          <a:noFill/>
        </p:spPr>
      </p:pic>
      <p:pic>
        <p:nvPicPr>
          <p:cNvPr id="1037" name="Picture 13" descr="Menu4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466013" y="6246813"/>
            <a:ext cx="438150" cy="438150"/>
          </a:xfrm>
          <a:prstGeom prst="rect">
            <a:avLst/>
          </a:prstGeom>
          <a:noFill/>
        </p:spPr>
      </p:pic>
      <p:pic>
        <p:nvPicPr>
          <p:cNvPr id="1038" name="Picture 14" descr="Help4">
            <a:hlinkClick r:id="" action="ppaction://customshow?id=0&amp;return=tru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956425" y="6246813"/>
            <a:ext cx="438150" cy="438150"/>
          </a:xfrm>
          <a:prstGeom prst="rect">
            <a:avLst/>
          </a:prstGeom>
          <a:noFill/>
        </p:spPr>
      </p:pic>
      <p:pic>
        <p:nvPicPr>
          <p:cNvPr id="1039" name="Picture 15" descr="ES ONLINE Master2">
            <a:hlinkClick r:id="rId20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81500" y="6246813"/>
            <a:ext cx="1590675" cy="4397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20000"/>
        </a:spcBef>
        <a:spcAft>
          <a:spcPct val="20000"/>
        </a:spcAft>
        <a:defRPr sz="3200" b="1">
          <a:solidFill>
            <a:srgbClr val="90232A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20000"/>
        </a:spcBef>
        <a:spcAft>
          <a:spcPct val="20000"/>
        </a:spcAft>
        <a:defRPr sz="3200" b="1">
          <a:solidFill>
            <a:srgbClr val="90232A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20000"/>
        </a:spcBef>
        <a:spcAft>
          <a:spcPct val="20000"/>
        </a:spcAft>
        <a:defRPr sz="3200" b="1">
          <a:solidFill>
            <a:srgbClr val="90232A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20000"/>
        </a:spcBef>
        <a:spcAft>
          <a:spcPct val="20000"/>
        </a:spcAft>
        <a:defRPr sz="3200" b="1">
          <a:solidFill>
            <a:srgbClr val="90232A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20000"/>
        </a:spcBef>
        <a:spcAft>
          <a:spcPct val="20000"/>
        </a:spcAft>
        <a:defRPr sz="3200" b="1">
          <a:solidFill>
            <a:srgbClr val="90232A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20000"/>
        </a:spcAft>
        <a:defRPr sz="3200" b="1">
          <a:solidFill>
            <a:srgbClr val="90232A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20000"/>
        </a:spcAft>
        <a:defRPr sz="3200" b="1">
          <a:solidFill>
            <a:srgbClr val="90232A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20000"/>
        </a:spcAft>
        <a:defRPr sz="3200" b="1">
          <a:solidFill>
            <a:srgbClr val="90232A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20000"/>
        </a:spcAft>
        <a:defRPr sz="3200" b="1">
          <a:solidFill>
            <a:srgbClr val="90232A"/>
          </a:solidFill>
          <a:latin typeface="Arial" charset="0"/>
        </a:defRPr>
      </a:lvl9pPr>
    </p:titleStyle>
    <p:bodyStyle>
      <a:lvl1pPr marL="346075" indent="-346075" algn="l" rtl="0" fontAlgn="base">
        <a:lnSpc>
          <a:spcPct val="90000"/>
        </a:lnSpc>
        <a:spcBef>
          <a:spcPct val="20000"/>
        </a:spcBef>
        <a:spcAft>
          <a:spcPct val="200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62013" indent="-401638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204913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image" Target="../media/image8.png"/><Relationship Id="rId7" Type="http://schemas.openxmlformats.org/officeDocument/2006/relationships/audio" Target="../media/audio10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9.wav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image" Target="../media/image8.png"/><Relationship Id="rId7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5.wav"/><Relationship Id="rId5" Type="http://schemas.openxmlformats.org/officeDocument/2006/relationships/audio" Target="../media/audio14.wav"/><Relationship Id="rId10" Type="http://schemas.openxmlformats.org/officeDocument/2006/relationships/image" Target="../media/image26.png"/><Relationship Id="rId4" Type="http://schemas.openxmlformats.org/officeDocument/2006/relationships/audio" Target="../media/audio13.wav"/><Relationship Id="rId9" Type="http://schemas.openxmlformats.org/officeDocument/2006/relationships/audio" Target="../media/audio18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7" Type="http://schemas.openxmlformats.org/officeDocument/2006/relationships/image" Target="../media/image2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audio" Target="../media/audio13.wav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5.wav"/><Relationship Id="rId7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4.wav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audio" Target="../media/audio17.wav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7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2.wav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3.png"/><Relationship Id="rId5" Type="http://schemas.openxmlformats.org/officeDocument/2006/relationships/slide" Target="slide55.xml"/><Relationship Id="rId10" Type="http://schemas.openxmlformats.org/officeDocument/2006/relationships/image" Target="../media/image49.jpeg"/><Relationship Id="rId4" Type="http://schemas.openxmlformats.org/officeDocument/2006/relationships/image" Target="../media/image44.png"/><Relationship Id="rId9" Type="http://schemas.openxmlformats.org/officeDocument/2006/relationships/image" Target="../media/image48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3.png"/><Relationship Id="rId3" Type="http://schemas.openxmlformats.org/officeDocument/2006/relationships/image" Target="../media/image44.png"/><Relationship Id="rId7" Type="http://schemas.openxmlformats.org/officeDocument/2006/relationships/image" Target="../media/image50.jpeg"/><Relationship Id="rId12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54.jpeg"/><Relationship Id="rId5" Type="http://schemas.openxmlformats.org/officeDocument/2006/relationships/image" Target="../media/image45.png"/><Relationship Id="rId10" Type="http://schemas.openxmlformats.org/officeDocument/2006/relationships/image" Target="../media/image53.jpeg"/><Relationship Id="rId4" Type="http://schemas.openxmlformats.org/officeDocument/2006/relationships/slide" Target="slide55.xml"/><Relationship Id="rId9" Type="http://schemas.openxmlformats.org/officeDocument/2006/relationships/image" Target="../media/image52.jpe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2.png"/><Relationship Id="rId3" Type="http://schemas.openxmlformats.org/officeDocument/2006/relationships/image" Target="../media/image44.png"/><Relationship Id="rId7" Type="http://schemas.openxmlformats.org/officeDocument/2006/relationships/image" Target="../media/image56.jpeg"/><Relationship Id="rId12" Type="http://schemas.openxmlformats.org/officeDocument/2006/relationships/image" Target="../media/image38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45.png"/><Relationship Id="rId10" Type="http://schemas.openxmlformats.org/officeDocument/2006/relationships/image" Target="../media/image59.jpeg"/><Relationship Id="rId4" Type="http://schemas.openxmlformats.org/officeDocument/2006/relationships/slide" Target="slide55.xml"/><Relationship Id="rId9" Type="http://schemas.openxmlformats.org/officeDocument/2006/relationships/image" Target="../media/image5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7399337" cy="420688"/>
          </a:xfrm>
        </p:spPr>
        <p:txBody>
          <a:bodyPr/>
          <a:lstStyle/>
          <a:p>
            <a:r>
              <a:rPr lang="en-US" sz="2400" b="1">
                <a:solidFill>
                  <a:srgbClr val="0051A4"/>
                </a:solidFill>
              </a:rPr>
              <a:t>Compare</a:t>
            </a:r>
            <a:r>
              <a:rPr lang="en-US" sz="2400"/>
              <a:t> and </a:t>
            </a:r>
            <a:r>
              <a:rPr lang="en-US" sz="2400" b="1">
                <a:solidFill>
                  <a:srgbClr val="0051A4"/>
                </a:solidFill>
              </a:rPr>
              <a:t>contrast</a:t>
            </a:r>
            <a:r>
              <a:rPr lang="en-US" sz="2400"/>
              <a:t> weather and climate. 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The Causes of Weather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66713" y="1857375"/>
            <a:ext cx="79390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51A4"/>
                </a:solidFill>
              </a:rPr>
              <a:t>Analyze</a:t>
            </a:r>
            <a:r>
              <a:rPr lang="en-US" sz="2400" b="0">
                <a:solidFill>
                  <a:schemeClr val="tx1"/>
                </a:solidFill>
              </a:rPr>
              <a:t> how imbalances in the heating of Earth’s surface create weather.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51A4"/>
                </a:solidFill>
              </a:rPr>
              <a:t>Describe</a:t>
            </a:r>
            <a:r>
              <a:rPr lang="en-US" sz="2400" b="0">
                <a:solidFill>
                  <a:schemeClr val="tx1"/>
                </a:solidFill>
              </a:rPr>
              <a:t> how and where air masses form. 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730250" y="3971925"/>
            <a:ext cx="24447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meteorology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weather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climate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366713" y="3343275"/>
            <a:ext cx="75580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solidFill>
                  <a:srgbClr val="90232A"/>
                </a:solidFill>
              </a:rPr>
              <a:t>Vocabulary</a:t>
            </a:r>
            <a:endParaRPr lang="en-US" sz="3200" b="0">
              <a:solidFill>
                <a:srgbClr val="90232A"/>
              </a:solidFill>
            </a:endParaRPr>
          </a:p>
        </p:txBody>
      </p:sp>
      <p:pic>
        <p:nvPicPr>
          <p:cNvPr id="81930" name="Picture 10" descr="Speaker_help">
            <a:hlinkClick r:id="" action="ppaction://noaction" highlightClick="1">
              <a:snd r:embed="rId2" name="meteorology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4041775"/>
            <a:ext cx="330200" cy="330200"/>
          </a:xfrm>
          <a:prstGeom prst="rect">
            <a:avLst/>
          </a:prstGeom>
          <a:noFill/>
        </p:spPr>
      </p:pic>
      <p:pic>
        <p:nvPicPr>
          <p:cNvPr id="81931" name="Picture 11" descr="Speaker_help">
            <a:hlinkClick r:id="" action="ppaction://noaction" highlightClick="1">
              <a:snd r:embed="rId4" name="weath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4513263"/>
            <a:ext cx="330200" cy="330200"/>
          </a:xfrm>
          <a:prstGeom prst="rect">
            <a:avLst/>
          </a:prstGeom>
          <a:noFill/>
        </p:spPr>
      </p:pic>
      <p:pic>
        <p:nvPicPr>
          <p:cNvPr id="81932" name="Picture 12" descr="Speaker_help">
            <a:hlinkClick r:id="" action="ppaction://noaction" highlightClick="1">
              <a:snd r:embed="rId5" name="climat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4984750"/>
            <a:ext cx="330200" cy="330200"/>
          </a:xfrm>
          <a:prstGeom prst="rect">
            <a:avLst/>
          </a:prstGeom>
          <a:noFill/>
        </p:spPr>
      </p:pic>
      <p:pic>
        <p:nvPicPr>
          <p:cNvPr id="81942" name="Picture 22" descr="BWD4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5600" y="6246813"/>
            <a:ext cx="438150" cy="438150"/>
          </a:xfrm>
          <a:prstGeom prst="rect">
            <a:avLst/>
          </a:prstGeom>
          <a:noFill/>
        </p:spPr>
      </p:pic>
      <p:pic>
        <p:nvPicPr>
          <p:cNvPr id="81943" name="Picture 23" descr="Sh12-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856163" y="3971925"/>
            <a:ext cx="3976687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air mass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air mass modification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endParaRPr lang="en-US" sz="2400" b="0">
              <a:solidFill>
                <a:schemeClr val="tx1"/>
              </a:solidFill>
            </a:endParaRPr>
          </a:p>
        </p:txBody>
      </p:sp>
      <p:pic>
        <p:nvPicPr>
          <p:cNvPr id="81945" name="Picture 25" descr="Speaker_help">
            <a:hlinkClick r:id="" action="ppaction://noaction" highlightClick="1">
              <a:snd r:embed="rId8" name="air_mass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3" y="4041775"/>
            <a:ext cx="330200" cy="330200"/>
          </a:xfrm>
          <a:prstGeom prst="rect">
            <a:avLst/>
          </a:prstGeom>
          <a:noFill/>
        </p:spPr>
      </p:pic>
      <p:pic>
        <p:nvPicPr>
          <p:cNvPr id="81946" name="Picture 26" descr="Speaker_help">
            <a:hlinkClick r:id="" action="ppaction://noaction" highlightClick="1">
              <a:snd r:embed="rId9" name="air_mass_modification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3" y="4513263"/>
            <a:ext cx="330200" cy="33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8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  <p:bldP spid="81923" grpId="0" build="p" autoUpdateAnimBg="0" advAuto="0"/>
      <p:bldP spid="81925" grpId="0" build="p" autoUpdateAnimBg="0"/>
      <p:bldP spid="81926" grpId="0" autoUpdateAnimBg="0"/>
      <p:bldP spid="81929" grpId="0" autoUpdateAnimBg="0"/>
      <p:bldP spid="8194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Masses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Classifying Air Masses</a:t>
            </a:r>
            <a:endParaRPr lang="en-US">
              <a:solidFill>
                <a:srgbClr val="2A7E2A"/>
              </a:solidFill>
            </a:endParaRP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The Causes of Weather</a:t>
            </a:r>
          </a:p>
        </p:txBody>
      </p:sp>
      <p:pic>
        <p:nvPicPr>
          <p:cNvPr id="119814" name="Picture 6" descr="Sh1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pic>
        <p:nvPicPr>
          <p:cNvPr id="119816" name="Picture 8" descr="C12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950" y="1074738"/>
            <a:ext cx="4308475" cy="5105400"/>
          </a:xfrm>
          <a:prstGeom prst="rect">
            <a:avLst/>
          </a:prstGeom>
          <a:noFill/>
        </p:spPr>
      </p:pic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731838" y="1943100"/>
            <a:ext cx="3611562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Each of the major air masses that affects weather in the United States has a similar temperature and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moisture content as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the area over which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it formed.</a:t>
            </a:r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7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Masses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Source Regions</a:t>
            </a:r>
            <a:endParaRPr lang="en-US">
              <a:solidFill>
                <a:srgbClr val="2A7E2A"/>
              </a:solidFill>
            </a:endParaRP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The Causes of Weather</a:t>
            </a: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731838" y="1943100"/>
            <a:ext cx="8088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All five main types of air masses can be found in North America because of the continent’s proximity to the source regions associated with each air mass.</a:t>
            </a:r>
          </a:p>
        </p:txBody>
      </p:sp>
      <p:pic>
        <p:nvPicPr>
          <p:cNvPr id="120838" name="Picture 6" descr="Sh1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sp>
        <p:nvSpPr>
          <p:cNvPr id="120839" name="Rectangle 7"/>
          <p:cNvSpPr>
            <a:spLocks noChangeArrowheads="1"/>
          </p:cNvSpPr>
          <p:nvPr/>
        </p:nvSpPr>
        <p:spPr bwMode="auto">
          <a:xfrm>
            <a:off x="1074738" y="3074988"/>
            <a:ext cx="7583487" cy="275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0">
                <a:solidFill>
                  <a:schemeClr val="tx1"/>
                </a:solidFill>
              </a:rPr>
              <a:t>Maritime polar air forms over the cold waters of the North Atlantic and North Pacific.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0">
                <a:solidFill>
                  <a:schemeClr val="tx1"/>
                </a:solidFill>
              </a:rPr>
              <a:t>Continental polar air forms over the interior of Canada and Alaska.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0">
                <a:solidFill>
                  <a:schemeClr val="tx1"/>
                </a:solidFill>
              </a:rPr>
              <a:t>The origins of maritime tropical air are tropical and subtropical oceans, such as the Caribbean Sea and the Gulf of Mexico. </a:t>
            </a:r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0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 advAuto="0"/>
      <p:bldP spid="120837" grpId="0" build="p" autoUpdateAnimBg="0"/>
      <p:bldP spid="1208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Masses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Source Regions</a:t>
            </a:r>
            <a:endParaRPr lang="en-US">
              <a:solidFill>
                <a:srgbClr val="2A7E2A"/>
              </a:solidFill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The Causes of Weather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731838" y="1943100"/>
            <a:ext cx="80883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All five main types of air masses can be found in North America because of the continent’s proximity to the source regions associated with each air mass.</a:t>
            </a:r>
          </a:p>
        </p:txBody>
      </p:sp>
      <p:pic>
        <p:nvPicPr>
          <p:cNvPr id="121862" name="Picture 6" descr="Sh1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1074738" y="3074988"/>
            <a:ext cx="7583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0">
                <a:solidFill>
                  <a:schemeClr val="tx1"/>
                </a:solidFill>
              </a:rPr>
              <a:t>The desert Southwest and Mexico are the source regions of continental tropical air.</a:t>
            </a:r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731838" y="5010150"/>
            <a:ext cx="80883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 stability of air is an important factor in its ability to produce clouds and precipitation.</a:t>
            </a:r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1074738" y="3884613"/>
            <a:ext cx="75834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0">
                <a:solidFill>
                  <a:schemeClr val="tx1"/>
                </a:solidFill>
              </a:rPr>
              <a:t>Arctic air develops over latitudes above 60°N in the ice- and snow-covered regions of Siberia and the Arctic Basin. </a:t>
            </a:r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3" grpId="0" build="p" autoUpdateAnimBg="0" advAuto="0"/>
      <p:bldP spid="121865" grpId="0" build="p" autoUpdateAnimBg="0"/>
      <p:bldP spid="12186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Masses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Air Mass Modification</a:t>
            </a:r>
            <a:endParaRPr lang="en-US">
              <a:solidFill>
                <a:srgbClr val="2A7E2A"/>
              </a:solidFill>
            </a:endParaRP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The Causes of Weather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731838" y="1943100"/>
            <a:ext cx="8250237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Eventually, air masses move, transferring heat from one area to another and thus establishing the heat balance.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As an air mass moves, it starts to acquire some of the characteristics of the new surface beneath it.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dirty="0">
                <a:solidFill>
                  <a:srgbClr val="FF0000"/>
                </a:solidFill>
              </a:rPr>
              <a:t>Air mass modification</a:t>
            </a:r>
            <a:r>
              <a:rPr lang="en-US" sz="2400" b="0" dirty="0">
                <a:solidFill>
                  <a:srgbClr val="FF0000"/>
                </a:solidFill>
              </a:rPr>
              <a:t> is the exchange of heat or moisture with the surface over which an air mass travels.</a:t>
            </a:r>
          </a:p>
        </p:txBody>
      </p:sp>
      <p:pic>
        <p:nvPicPr>
          <p:cNvPr id="122886" name="Picture 6" descr="Sh1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731838" y="4352925"/>
            <a:ext cx="82502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Eventually, an air mass becomes modified to such a degree that its characteristics are almost the same as the new surface over which it is traveling. </a:t>
            </a:r>
          </a:p>
        </p:txBody>
      </p:sp>
      <p:pic>
        <p:nvPicPr>
          <p:cNvPr id="122889" name="Picture 9" descr="Speaker_help">
            <a:hlinkClick r:id="" action="ppaction://noaction" highlightClick="1">
              <a:snd r:embed="rId3" name="air_mass_modification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3616325"/>
            <a:ext cx="330200" cy="33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 advAuto="0"/>
      <p:bldP spid="122885" grpId="0" build="p" autoUpdateAnimBg="0"/>
      <p:bldP spid="12288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Masses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Air Mass Modification</a:t>
            </a:r>
            <a:endParaRPr lang="en-US">
              <a:solidFill>
                <a:srgbClr val="2A7E2A"/>
              </a:solidFill>
            </a:endParaRP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The Causes of Weather</a:t>
            </a:r>
          </a:p>
        </p:txBody>
      </p:sp>
      <p:pic>
        <p:nvPicPr>
          <p:cNvPr id="123910" name="Picture 6" descr="Sh1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pic>
        <p:nvPicPr>
          <p:cNvPr id="123912" name="Picture 8" descr="C12-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3" y="2165350"/>
            <a:ext cx="8175625" cy="31146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End of Secti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6015038" y="6858000"/>
            <a:ext cx="3128962" cy="257175"/>
          </a:xfrm>
        </p:spPr>
        <p:txBody>
          <a:bodyPr/>
          <a:lstStyle/>
          <a:p>
            <a:pPr algn="r"/>
            <a:r>
              <a:rPr lang="en-US" sz="1200">
                <a:solidFill>
                  <a:schemeClr val="tx1"/>
                </a:solidFill>
              </a:rPr>
              <a:t>End of Section 1</a:t>
            </a:r>
          </a:p>
        </p:txBody>
      </p:sp>
      <p:pic>
        <p:nvPicPr>
          <p:cNvPr id="80900" name="Picture 4" descr="BWD4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6775" y="6246813"/>
            <a:ext cx="438150" cy="4381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7399337" cy="822325"/>
          </a:xfrm>
        </p:spPr>
        <p:txBody>
          <a:bodyPr/>
          <a:lstStyle/>
          <a:p>
            <a:r>
              <a:rPr lang="en-US" sz="2400" b="1">
                <a:solidFill>
                  <a:srgbClr val="0051A4"/>
                </a:solidFill>
              </a:rPr>
              <a:t>Describe</a:t>
            </a:r>
            <a:r>
              <a:rPr lang="en-US" sz="2400"/>
              <a:t> how the rotation of Earth affects the movement of air. 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66713" y="2182813"/>
            <a:ext cx="80914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51A4"/>
                </a:solidFill>
              </a:rPr>
              <a:t>Compare</a:t>
            </a:r>
            <a:r>
              <a:rPr lang="en-US" sz="2400" b="0">
                <a:solidFill>
                  <a:schemeClr val="tx1"/>
                </a:solidFill>
              </a:rPr>
              <a:t> and </a:t>
            </a:r>
            <a:r>
              <a:rPr lang="en-US" sz="2400">
                <a:solidFill>
                  <a:srgbClr val="0051A4"/>
                </a:solidFill>
              </a:rPr>
              <a:t>contrast</a:t>
            </a:r>
            <a:r>
              <a:rPr lang="en-US" sz="2400" b="0">
                <a:solidFill>
                  <a:schemeClr val="tx1"/>
                </a:solidFill>
              </a:rPr>
              <a:t> wind systems.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51A4"/>
                </a:solidFill>
              </a:rPr>
              <a:t>Identify</a:t>
            </a:r>
            <a:r>
              <a:rPr lang="en-US" sz="2400" b="0">
                <a:solidFill>
                  <a:schemeClr val="tx1"/>
                </a:solidFill>
              </a:rPr>
              <a:t> the various types of fronts. 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730250" y="3960813"/>
            <a:ext cx="344487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Coriolis effect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trade winds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prevailing westerlies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4856163" y="3960813"/>
            <a:ext cx="2738437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polar easterlies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jet stream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front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366713" y="3332163"/>
            <a:ext cx="75580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solidFill>
                  <a:srgbClr val="90232A"/>
                </a:solidFill>
              </a:rPr>
              <a:t>Vocabulary</a:t>
            </a:r>
            <a:endParaRPr lang="en-US" sz="3200" b="0">
              <a:solidFill>
                <a:srgbClr val="90232A"/>
              </a:solidFill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pic>
        <p:nvPicPr>
          <p:cNvPr id="73740" name="Picture 12" descr="Speaker_help">
            <a:hlinkClick r:id="" action="ppaction://noaction" highlightClick="1">
              <a:snd r:embed="rId2" name="coriolis_effect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4027488"/>
            <a:ext cx="330200" cy="330200"/>
          </a:xfrm>
          <a:prstGeom prst="rect">
            <a:avLst/>
          </a:prstGeom>
          <a:noFill/>
        </p:spPr>
      </p:pic>
      <p:pic>
        <p:nvPicPr>
          <p:cNvPr id="73741" name="Picture 13" descr="Speaker_help">
            <a:hlinkClick r:id="" action="ppaction://noaction" highlightClick="1">
              <a:snd r:embed="rId4" name="trade_winds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4498975"/>
            <a:ext cx="330200" cy="330200"/>
          </a:xfrm>
          <a:prstGeom prst="rect">
            <a:avLst/>
          </a:prstGeom>
          <a:noFill/>
        </p:spPr>
      </p:pic>
      <p:pic>
        <p:nvPicPr>
          <p:cNvPr id="73743" name="Picture 15" descr="Speaker_help">
            <a:hlinkClick r:id="" action="ppaction://noaction" highlightClick="1">
              <a:snd r:embed="rId5" name="prevailing_westerlies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4967288"/>
            <a:ext cx="330200" cy="330200"/>
          </a:xfrm>
          <a:prstGeom prst="rect">
            <a:avLst/>
          </a:prstGeom>
          <a:noFill/>
        </p:spPr>
      </p:pic>
      <p:pic>
        <p:nvPicPr>
          <p:cNvPr id="73746" name="Picture 18" descr="Speaker_help">
            <a:hlinkClick r:id="" action="ppaction://noaction" highlightClick="1">
              <a:snd r:embed="rId6" name="polar_easterlies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3" y="4024313"/>
            <a:ext cx="330200" cy="330200"/>
          </a:xfrm>
          <a:prstGeom prst="rect">
            <a:avLst/>
          </a:prstGeom>
          <a:noFill/>
        </p:spPr>
      </p:pic>
      <p:pic>
        <p:nvPicPr>
          <p:cNvPr id="73748" name="Picture 20" descr="Speaker_help">
            <a:hlinkClick r:id="" action="ppaction://noaction" highlightClick="1">
              <a:snd r:embed="rId7" name="jet_streams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3" y="4491038"/>
            <a:ext cx="330200" cy="330200"/>
          </a:xfrm>
          <a:prstGeom prst="rect">
            <a:avLst/>
          </a:prstGeom>
          <a:noFill/>
        </p:spPr>
      </p:pic>
      <p:pic>
        <p:nvPicPr>
          <p:cNvPr id="73751" name="Picture 23" descr="Speaker_help">
            <a:hlinkClick r:id="" action="ppaction://noaction" highlightClick="1">
              <a:snd r:embed="rId8" name="front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063" y="4967288"/>
            <a:ext cx="330200" cy="330200"/>
          </a:xfrm>
          <a:prstGeom prst="rect">
            <a:avLst/>
          </a:prstGeom>
          <a:noFill/>
        </p:spPr>
      </p:pic>
      <p:pic>
        <p:nvPicPr>
          <p:cNvPr id="73753" name="Picture 25" descr="Sh12-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7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build="p" autoUpdateAnimBg="0" advAuto="0"/>
      <p:bldP spid="73733" grpId="0" build="p" autoUpdateAnimBg="0"/>
      <p:bldP spid="73734" grpId="0" autoUpdateAnimBg="0"/>
      <p:bldP spid="73736" grpId="0" autoUpdateAnimBg="0"/>
      <p:bldP spid="7373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C12-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0163" y="3078163"/>
            <a:ext cx="3624262" cy="3038475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Systems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543925" cy="1714500"/>
          </a:xfrm>
        </p:spPr>
        <p:txBody>
          <a:bodyPr/>
          <a:lstStyle/>
          <a:p>
            <a:r>
              <a:rPr lang="en-US"/>
              <a:t>The </a:t>
            </a:r>
            <a:r>
              <a:rPr lang="en-US" b="1">
                <a:solidFill>
                  <a:srgbClr val="0051A4"/>
                </a:solidFill>
              </a:rPr>
              <a:t>Coriolis effect</a:t>
            </a:r>
            <a:r>
              <a:rPr lang="en-US"/>
              <a:t>, which is a result of Earth’s rotation, causes moving particles such as air to be deflected to the right in the northern hemisphere and to the left in the southern hemisphere.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71475" y="3095625"/>
            <a:ext cx="538162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The Coriolis effect combines with the heat imbalance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found on Earth to create distinct global wind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systems that transport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colder air to warmer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areas and warmer air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to colder areas. </a:t>
            </a:r>
          </a:p>
        </p:txBody>
      </p:sp>
      <p:pic>
        <p:nvPicPr>
          <p:cNvPr id="6155" name="Picture 11" descr="Sh12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pic>
        <p:nvPicPr>
          <p:cNvPr id="6157" name="Picture 13" descr="Speaker_help">
            <a:hlinkClick r:id="" action="ppaction://noaction" highlightClick="1">
              <a:snd r:embed="rId4" name="coriolis_effect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63" y="1436688"/>
            <a:ext cx="330200" cy="33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 advAuto="0"/>
      <p:bldP spid="615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Wind Systems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543925" cy="860425"/>
          </a:xfrm>
        </p:spPr>
        <p:txBody>
          <a:bodyPr/>
          <a:lstStyle/>
          <a:p>
            <a:r>
              <a:rPr lang="en-US"/>
              <a:t>There are three basic zones, or wind systems, in each hemisphere.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371475" y="2324100"/>
            <a:ext cx="83534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The </a:t>
            </a:r>
            <a:r>
              <a:rPr lang="en-US" sz="2800">
                <a:solidFill>
                  <a:srgbClr val="0051A4"/>
                </a:solidFill>
              </a:rPr>
              <a:t>trade winds, </a:t>
            </a:r>
            <a:r>
              <a:rPr lang="en-US" sz="2800" b="0">
                <a:solidFill>
                  <a:schemeClr val="tx1"/>
                </a:solidFill>
              </a:rPr>
              <a:t>the first major wind zone, flows at 30° north and south latitude, where air sinks, warms, and returns to the equator in a westerly direction.</a:t>
            </a:r>
          </a:p>
        </p:txBody>
      </p:sp>
      <p:pic>
        <p:nvPicPr>
          <p:cNvPr id="124935" name="Picture 7" descr="Sh1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371475" y="4033838"/>
            <a:ext cx="83534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Around 30° latitude, known as the horse latitudes, the sinking air associated with the trade winds creates a belt of high pressure that in turn causes generally weak surface winds. </a:t>
            </a:r>
          </a:p>
        </p:txBody>
      </p:sp>
      <p:pic>
        <p:nvPicPr>
          <p:cNvPr id="124936" name="Picture 8" descr="Speaker_help">
            <a:hlinkClick r:id="" action="ppaction://noaction" highlightClick="1">
              <a:snd r:embed="rId3" name="trade_wind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2379663"/>
            <a:ext cx="330200" cy="33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4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4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utoUpdateAnimBg="0"/>
      <p:bldP spid="124932" grpId="0" build="p" autoUpdateAnimBg="0" advAuto="0"/>
      <p:bldP spid="124934" grpId="0" build="p" autoUpdateAnimBg="0"/>
      <p:bldP spid="12493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Wind Systems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pic>
        <p:nvPicPr>
          <p:cNvPr id="126982" name="Picture 6" descr="Sh1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pic>
        <p:nvPicPr>
          <p:cNvPr id="126985" name="Picture 9" descr="C12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838" y="1409700"/>
            <a:ext cx="5634037" cy="4648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722313"/>
            <a:ext cx="8229600" cy="2382394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rgbClr val="FF0000"/>
                </a:solidFill>
              </a:rPr>
              <a:t>Weather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Wind Systems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543925" cy="1330325"/>
          </a:xfrm>
        </p:spPr>
        <p:txBody>
          <a:bodyPr/>
          <a:lstStyle/>
          <a:p>
            <a:r>
              <a:rPr lang="en-US"/>
              <a:t>When air converges it is forced upward and creates an area of low pressure in a process called convergence.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371475" y="2705100"/>
            <a:ext cx="84296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Near the equator, convergence occurs over a large area called the intertropical convergence zone (ITCZ), also called the doldrums.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The ITCZ migrates south and north of the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equator as the seasons change.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The ITCZ is characterized by a band of cloudiness and occasional showers. </a:t>
            </a:r>
          </a:p>
        </p:txBody>
      </p:sp>
      <p:pic>
        <p:nvPicPr>
          <p:cNvPr id="125958" name="Picture 6" descr="Sh1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5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autoUpdateAnimBg="0" advAuto="0"/>
      <p:bldP spid="12595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Wind Systems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pic>
        <p:nvPicPr>
          <p:cNvPr id="128006" name="Picture 6" descr="Sh1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pic>
        <p:nvPicPr>
          <p:cNvPr id="128008" name="Picture 8" descr="C12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5563" y="1568450"/>
            <a:ext cx="6467475" cy="43418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Wind Systems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Other Wind Zones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31838" y="1943100"/>
            <a:ext cx="79740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 </a:t>
            </a:r>
            <a:r>
              <a:rPr lang="en-US" sz="2400">
                <a:solidFill>
                  <a:srgbClr val="0051A4"/>
                </a:solidFill>
              </a:rPr>
              <a:t>prevailing westerlies</a:t>
            </a:r>
            <a:r>
              <a:rPr lang="en-US" sz="2400" b="0">
                <a:solidFill>
                  <a:schemeClr val="tx1"/>
                </a:solidFill>
              </a:rPr>
              <a:t>, the second major wind zone, flows between 30° and 60° north and south latitude in a circulation pattern opposite that of the trade winds.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31838" y="3409950"/>
            <a:ext cx="8080375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 prevailing westerlies are responsible for much of the movement of weather across the United States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and Canada.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 </a:t>
            </a:r>
            <a:r>
              <a:rPr lang="en-US" sz="2400">
                <a:solidFill>
                  <a:srgbClr val="0051A4"/>
                </a:solidFill>
              </a:rPr>
              <a:t>polar easterlies</a:t>
            </a:r>
            <a:r>
              <a:rPr lang="en-US" sz="2400" b="0">
                <a:solidFill>
                  <a:schemeClr val="tx1"/>
                </a:solidFill>
              </a:rPr>
              <a:t>, the third major wind zone, lies between 60° latitude and the poles. </a:t>
            </a:r>
          </a:p>
        </p:txBody>
      </p:sp>
      <p:pic>
        <p:nvPicPr>
          <p:cNvPr id="8202" name="Picture 10" descr="Speaker_help">
            <a:hlinkClick r:id="" action="ppaction://noaction" highlightClick="1">
              <a:snd r:embed="rId2" name="prevailing_westerlies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1997075"/>
            <a:ext cx="330200" cy="330200"/>
          </a:xfrm>
          <a:prstGeom prst="rect">
            <a:avLst/>
          </a:prstGeom>
          <a:noFill/>
        </p:spPr>
      </p:pic>
      <p:pic>
        <p:nvPicPr>
          <p:cNvPr id="8210" name="Picture 18" descr="Sh12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731838" y="5345113"/>
            <a:ext cx="80803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In both hemispheres, the polar easterlies are characterized by cold air. </a:t>
            </a:r>
          </a:p>
        </p:txBody>
      </p:sp>
      <p:pic>
        <p:nvPicPr>
          <p:cNvPr id="8212" name="Picture 20" descr="Speaker_help">
            <a:hlinkClick r:id="" action="ppaction://noaction" highlightClick="1">
              <a:snd r:embed="rId5" name="polar_easterlies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4597400"/>
            <a:ext cx="330200" cy="33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 advAuto="0"/>
      <p:bldP spid="8198" grpId="0" build="p" autoUpdateAnimBg="0"/>
      <p:bldP spid="8200" grpId="0" build="p" autoUpdateAnimBg="0"/>
      <p:bldP spid="8211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Jet Streams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543925" cy="1330325"/>
          </a:xfrm>
        </p:spPr>
        <p:txBody>
          <a:bodyPr/>
          <a:lstStyle/>
          <a:p>
            <a:r>
              <a:rPr lang="en-US" b="1">
                <a:solidFill>
                  <a:srgbClr val="0051A4"/>
                </a:solidFill>
              </a:rPr>
              <a:t>Jet streams</a:t>
            </a:r>
            <a:r>
              <a:rPr lang="en-US"/>
              <a:t> are narrow bands of high-altitude, westerly winds that flow at speeds up to 185 km/h at elevations of 10.7 km to 12.2 km. 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731838" y="2705100"/>
            <a:ext cx="406876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 polar jet stream separates the polar easterlies from the prevailing westerlies.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 subtropical jet stream is located where the trade winds meet the prevailing westerlies. </a:t>
            </a:r>
          </a:p>
        </p:txBody>
      </p:sp>
      <p:pic>
        <p:nvPicPr>
          <p:cNvPr id="129030" name="Picture 6" descr="Sh1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pic>
        <p:nvPicPr>
          <p:cNvPr id="129032" name="Picture 8" descr="Speaker_help">
            <a:hlinkClick r:id="" action="ppaction://noaction" highlightClick="1">
              <a:snd r:embed="rId3" name="jet_stream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1446213"/>
            <a:ext cx="330200" cy="330200"/>
          </a:xfrm>
          <a:prstGeom prst="rect">
            <a:avLst/>
          </a:prstGeom>
          <a:noFill/>
        </p:spPr>
      </p:pic>
      <p:pic>
        <p:nvPicPr>
          <p:cNvPr id="129033" name="Picture 9" descr="C12-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53025" y="2597150"/>
            <a:ext cx="3600450" cy="36004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9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9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utoUpdateAnimBg="0"/>
      <p:bldP spid="129027" grpId="0" build="p" autoUpdateAnimBg="0" advAuto="0"/>
      <p:bldP spid="12902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Jet Streams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Large-Scale Weather Systems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731838" y="1943100"/>
            <a:ext cx="81835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 position of the jet stream varies, and it can split into different branches and later reform into a single stream.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 jet stream represents the strongest core of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westerly winds.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Weather systems generally follow the path of the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jet stream.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 jet stream affects the intensity of weather systems by moving air of different temperatures from one region to another. </a:t>
            </a:r>
          </a:p>
        </p:txBody>
      </p:sp>
      <p:pic>
        <p:nvPicPr>
          <p:cNvPr id="130056" name="Picture 8" descr="Sh1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0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0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 advAuto="0"/>
      <p:bldP spid="13005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Fronts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543925" cy="860425"/>
          </a:xfrm>
        </p:spPr>
        <p:txBody>
          <a:bodyPr/>
          <a:lstStyle/>
          <a:p>
            <a:r>
              <a:rPr lang="en-US"/>
              <a:t>In the middle latitudes, air masses with different characteristics sometimes collide, forming a front.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pic>
        <p:nvPicPr>
          <p:cNvPr id="131078" name="Picture 6" descr="Sh1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sp>
        <p:nvSpPr>
          <p:cNvPr id="131081" name="Rectangle 9"/>
          <p:cNvSpPr>
            <a:spLocks noChangeArrowheads="1"/>
          </p:cNvSpPr>
          <p:nvPr/>
        </p:nvSpPr>
        <p:spPr bwMode="auto">
          <a:xfrm>
            <a:off x="373063" y="2320925"/>
            <a:ext cx="8543925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 dirty="0">
                <a:solidFill>
                  <a:srgbClr val="FF0000"/>
                </a:solidFill>
              </a:rPr>
              <a:t>A </a:t>
            </a:r>
            <a:r>
              <a:rPr lang="en-US" sz="2800" dirty="0">
                <a:solidFill>
                  <a:srgbClr val="FF0000"/>
                </a:solidFill>
              </a:rPr>
              <a:t>front</a:t>
            </a:r>
            <a:r>
              <a:rPr lang="en-US" sz="2800" b="0" dirty="0">
                <a:solidFill>
                  <a:srgbClr val="FF0000"/>
                </a:solidFill>
              </a:rPr>
              <a:t> is the narrow region separating two </a:t>
            </a:r>
            <a:br>
              <a:rPr lang="en-US" sz="2800" b="0" dirty="0">
                <a:solidFill>
                  <a:srgbClr val="FF0000"/>
                </a:solidFill>
              </a:rPr>
            </a:br>
            <a:r>
              <a:rPr lang="en-US" sz="2800" b="0" dirty="0">
                <a:solidFill>
                  <a:srgbClr val="FF0000"/>
                </a:solidFill>
              </a:rPr>
              <a:t>air masses of different densities </a:t>
            </a:r>
            <a:r>
              <a:rPr lang="en-US" sz="2800" b="0" dirty="0">
                <a:solidFill>
                  <a:schemeClr val="tx1"/>
                </a:solidFill>
              </a:rPr>
              <a:t>that are </a:t>
            </a:r>
            <a:br>
              <a:rPr lang="en-US" sz="2800" b="0" dirty="0">
                <a:solidFill>
                  <a:schemeClr val="tx1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caused by differences in temperature, pressure, and humidity. </a:t>
            </a: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373063" y="4029075"/>
            <a:ext cx="8543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The interaction between the colliding air masses can bring dramatic changes in weather.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There are four main types of fronts: cold fronts, warm fronts, stationary fronts, and occluded fronts. </a:t>
            </a:r>
          </a:p>
        </p:txBody>
      </p:sp>
      <p:pic>
        <p:nvPicPr>
          <p:cNvPr id="131079" name="Picture 7" descr="Speaker_help">
            <a:hlinkClick r:id="" action="ppaction://noaction" highlightClick="1">
              <a:snd r:embed="rId3" name="front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2389188"/>
            <a:ext cx="330200" cy="33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1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1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utoUpdateAnimBg="0"/>
      <p:bldP spid="131075" grpId="0" build="p" autoUpdateAnimBg="0" advAuto="0"/>
      <p:bldP spid="131081" grpId="0" build="p" autoUpdateAnimBg="0"/>
      <p:bldP spid="131082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Cold Fronts</a:t>
            </a: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731838" y="1943100"/>
            <a:ext cx="794543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In a cold front, </a:t>
            </a:r>
            <a:r>
              <a:rPr lang="en-US" sz="2400" b="0" dirty="0">
                <a:solidFill>
                  <a:srgbClr val="FF0000"/>
                </a:solidFill>
              </a:rPr>
              <a:t>cold, dense air displaces warm air and forces the warm air up along a steep front.</a:t>
            </a:r>
          </a:p>
        </p:txBody>
      </p:sp>
      <p:pic>
        <p:nvPicPr>
          <p:cNvPr id="132102" name="Picture 6" descr="Sh1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pic>
        <p:nvPicPr>
          <p:cNvPr id="132103" name="Picture 7" descr="C12-09"/>
          <p:cNvPicPr>
            <a:picLocks noChangeAspect="1" noChangeArrowheads="1"/>
          </p:cNvPicPr>
          <p:nvPr/>
        </p:nvPicPr>
        <p:blipFill>
          <a:blip r:embed="rId3" cstate="print"/>
          <a:srcRect l="-978" t="-401" b="27499"/>
          <a:stretch>
            <a:fillRect/>
          </a:stretch>
        </p:blipFill>
        <p:spPr bwMode="auto">
          <a:xfrm>
            <a:off x="5089525" y="2933700"/>
            <a:ext cx="3716338" cy="2873375"/>
          </a:xfrm>
          <a:prstGeom prst="rect">
            <a:avLst/>
          </a:prstGeom>
          <a:noFill/>
        </p:spPr>
      </p:pic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731838" y="2752725"/>
            <a:ext cx="44688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Clouds, showers, and sometimes thunderstorms are associated with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cold fronts.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 cold front is represented on a weather map as a solid blue line with blue triangles that point in the direction of the front’s motion. </a:t>
            </a:r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2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2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utoUpdateAnimBg="0" advAuto="0"/>
      <p:bldP spid="132101" grpId="0" build="p" autoUpdateAnimBg="0"/>
      <p:bldP spid="13210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Warm Fronts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731838" y="1943100"/>
            <a:ext cx="794543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In a warm front, </a:t>
            </a:r>
            <a:r>
              <a:rPr lang="en-US" sz="2400" b="0" dirty="0">
                <a:solidFill>
                  <a:srgbClr val="FF0000"/>
                </a:solidFill>
              </a:rPr>
              <a:t>advancing warm air displaces cold air.</a:t>
            </a:r>
          </a:p>
        </p:txBody>
      </p:sp>
      <p:pic>
        <p:nvPicPr>
          <p:cNvPr id="133126" name="Picture 6" descr="Sh1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731838" y="2419350"/>
            <a:ext cx="78882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 warm air develops a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gradual frontal slope rather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than a steep boundary.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 warm front is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characterized by extensive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cloudiness and precipitation.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On a weather chart, a warm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front appears as a solid red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line with regularly spaced, solid red semicircles pointing in the direction of the front’s motion. </a:t>
            </a:r>
          </a:p>
        </p:txBody>
      </p:sp>
      <p:pic>
        <p:nvPicPr>
          <p:cNvPr id="133129" name="Picture 9" descr="C12-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5413" y="2501900"/>
            <a:ext cx="3600450" cy="28035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 advAuto="0"/>
      <p:bldP spid="133125" grpId="0" build="p" autoUpdateAnimBg="0"/>
      <p:bldP spid="133128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Stationary Fronts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731838" y="1943100"/>
            <a:ext cx="81549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A stationary front is the result of </a:t>
            </a:r>
            <a:r>
              <a:rPr lang="en-US" sz="2400" b="0" dirty="0">
                <a:solidFill>
                  <a:srgbClr val="FF0000"/>
                </a:solidFill>
              </a:rPr>
              <a:t>two air masses meeting and neither advancing into the other’s territory, stalling</a:t>
            </a:r>
            <a:r>
              <a:rPr lang="en-US" sz="2400" b="0" dirty="0">
                <a:solidFill>
                  <a:schemeClr val="tx1"/>
                </a:solidFill>
              </a:rPr>
              <a:t> the boundary between them.</a:t>
            </a:r>
          </a:p>
        </p:txBody>
      </p:sp>
      <p:pic>
        <p:nvPicPr>
          <p:cNvPr id="134150" name="Picture 6" descr="Sh1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731838" y="3076575"/>
            <a:ext cx="44497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Stationary fronts seldom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have extensive cloud and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heavy precipitation patterns.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 stationary front is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represented on a weather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map by a combination of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short segments of cold- and warm-front symbols.</a:t>
            </a:r>
          </a:p>
        </p:txBody>
      </p:sp>
      <p:pic>
        <p:nvPicPr>
          <p:cNvPr id="134153" name="Picture 9" descr="C12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138" y="3160713"/>
            <a:ext cx="3660775" cy="28432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4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 advAuto="0"/>
      <p:bldP spid="134149" grpId="0" build="p" autoUpdateAnimBg="0"/>
      <p:bldP spid="13415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Occluded Fronts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731838" y="1943100"/>
            <a:ext cx="81549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An occluded front is the result of a </a:t>
            </a:r>
            <a:r>
              <a:rPr lang="en-US" sz="2400" b="0" dirty="0">
                <a:solidFill>
                  <a:srgbClr val="FF0000"/>
                </a:solidFill>
              </a:rPr>
              <a:t>cold air mass overtaking a warm front, wedging the warm air upward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35174" name="Picture 6" descr="Sh1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731838" y="2752725"/>
            <a:ext cx="46116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Precipitation is common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on both sides of an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occluded front.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An occluded front is represented on a weather map by a line with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alternating purple triangles and semicircles that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point toward the direction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of motion. </a:t>
            </a:r>
          </a:p>
        </p:txBody>
      </p:sp>
      <p:pic>
        <p:nvPicPr>
          <p:cNvPr id="135177" name="Picture 9" descr="C12-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4138" y="2836863"/>
            <a:ext cx="3660775" cy="28273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5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autoUpdateAnimBg="0" advAuto="0"/>
      <p:bldP spid="135173" grpId="0" build="p" autoUpdateAnimBg="0"/>
      <p:bldP spid="1351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731838" y="2324100"/>
            <a:ext cx="74501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Cloud droplets and forms of precipitation that contain water in any phase are known as hydrometeors.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Smoke, haze, dust, and other condensation nuclei are called lithometeors.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Thunder and lightning are examples of electrometeors, which are visible or audible manifestations of atmospheric electricity.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Causes of Weather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86793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Meteorology</a:t>
            </a:r>
            <a:r>
              <a:rPr lang="en-US" dirty="0">
                <a:solidFill>
                  <a:srgbClr val="FF0000"/>
                </a:solidFill>
              </a:rPr>
              <a:t> is the study of atmospheric phenomena.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The Causes of Weather</a:t>
            </a:r>
          </a:p>
        </p:txBody>
      </p:sp>
      <p:pic>
        <p:nvPicPr>
          <p:cNvPr id="3090" name="Picture 18" descr="Sh1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pic>
        <p:nvPicPr>
          <p:cNvPr id="3083" name="Picture 11" descr="Speaker_help">
            <a:hlinkClick r:id="" action="ppaction://noaction" highlightClick="1">
              <a:snd r:embed="rId3" name="meteorology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8" y="1446213"/>
            <a:ext cx="330200" cy="33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build="p" autoUpdateAnimBg="0"/>
      <p:bldP spid="3074" grpId="0" autoUpdateAnimBg="0"/>
      <p:bldP spid="3075" grpId="0" build="p" autoUpdateAnimBg="0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Pressure Systems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543925" cy="1244600"/>
          </a:xfrm>
        </p:spPr>
        <p:txBody>
          <a:bodyPr/>
          <a:lstStyle/>
          <a:p>
            <a:r>
              <a:rPr lang="en-US" dirty="0"/>
              <a:t>At Earth’s surface, </a:t>
            </a:r>
            <a:r>
              <a:rPr lang="en-US" dirty="0">
                <a:solidFill>
                  <a:srgbClr val="FF0000"/>
                </a:solidFill>
              </a:rPr>
              <a:t>rising air is associated with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low pressure and sinking air is associated with high pressure.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pic>
        <p:nvPicPr>
          <p:cNvPr id="138245" name="Picture 5" descr="Sh1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373063" y="2701925"/>
            <a:ext cx="85439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Rising or sinking air, combined with the Coriolis effect, results in the formation of rotating low- and high-pressure systems in the atmosphere.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Air in these systems moves in a general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circular motion around either a high- or low-pressure center. </a:t>
            </a:r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8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8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utoUpdateAnimBg="0"/>
      <p:bldP spid="138243" grpId="0" build="p" autoUpdateAnimBg="0" advAuto="0"/>
      <p:bldP spid="13824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Pressure Systems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High-Pressure Systems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731838" y="1943100"/>
            <a:ext cx="81549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In a high-pressure system, air sinks, so that when it reaches Earth’s surface it spreads away 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from the center.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The </a:t>
            </a:r>
            <a:r>
              <a:rPr lang="en-US" sz="2400" b="0" dirty="0" err="1">
                <a:solidFill>
                  <a:schemeClr val="tx1"/>
                </a:solidFill>
              </a:rPr>
              <a:t>Coriolis</a:t>
            </a:r>
            <a:r>
              <a:rPr lang="en-US" sz="2400" b="0" dirty="0">
                <a:solidFill>
                  <a:schemeClr val="tx1"/>
                </a:solidFill>
              </a:rPr>
              <a:t> effect causes the 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overall circulation around a 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high-pressure center to move 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in a </a:t>
            </a:r>
            <a:r>
              <a:rPr lang="en-US" sz="2400" b="0" dirty="0">
                <a:solidFill>
                  <a:srgbClr val="FF0000"/>
                </a:solidFill>
              </a:rPr>
              <a:t>clockwise </a:t>
            </a:r>
            <a:r>
              <a:rPr lang="en-US" sz="2400" b="0" dirty="0" smtClean="0">
                <a:solidFill>
                  <a:srgbClr val="FF0000"/>
                </a:solidFill>
              </a:rPr>
              <a:t>rotation in </a:t>
            </a:r>
            <a:r>
              <a:rPr lang="en-US" sz="2400" b="0" dirty="0">
                <a:solidFill>
                  <a:srgbClr val="FF0000"/>
                </a:solidFill>
              </a:rPr>
              <a:t/>
            </a:r>
            <a:br>
              <a:rPr lang="en-US" sz="2400" b="0" dirty="0">
                <a:solidFill>
                  <a:srgbClr val="FF0000"/>
                </a:solidFill>
              </a:rPr>
            </a:br>
            <a:r>
              <a:rPr lang="en-US" sz="2400" b="0" dirty="0">
                <a:solidFill>
                  <a:srgbClr val="FF0000"/>
                </a:solidFill>
              </a:rPr>
              <a:t>the northern hemisphere</a:t>
            </a:r>
            <a:r>
              <a:rPr lang="en-US" sz="2400" b="0" dirty="0" smtClean="0">
                <a:solidFill>
                  <a:srgbClr val="FF0000"/>
                </a:solidFill>
              </a:rPr>
              <a:t>. 				(Clear weather.)</a:t>
            </a:r>
            <a:endParaRPr lang="en-US" sz="2400" b="0" dirty="0">
              <a:solidFill>
                <a:srgbClr val="FF0000"/>
              </a:solidFill>
            </a:endParaRPr>
          </a:p>
        </p:txBody>
      </p:sp>
      <p:pic>
        <p:nvPicPr>
          <p:cNvPr id="139270" name="Picture 6" descr="Sh1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731838" y="4973601"/>
            <a:ext cx="44497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High-pressure systems rotate in a counterclockwise direction in the southern hemisphere. </a:t>
            </a:r>
          </a:p>
        </p:txBody>
      </p:sp>
      <p:pic>
        <p:nvPicPr>
          <p:cNvPr id="139273" name="Picture 9" descr="C12-13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325" y="2925763"/>
            <a:ext cx="3028950" cy="3117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9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9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 autoUpdateAnimBg="0" advAuto="0"/>
      <p:bldP spid="139269" grpId="0" build="p" autoUpdateAnimBg="0"/>
      <p:bldP spid="139271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Pressure Systems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FF0000"/>
                </a:solidFill>
              </a:rPr>
              <a:t>Low-Pressure Systems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731838" y="1943100"/>
            <a:ext cx="81549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In a low-pressure systems, air rises, causing an inward net flow toward the center and then upward.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In contrast to air in a high-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pressure system, air in a low-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pressure system </a:t>
            </a:r>
            <a:r>
              <a:rPr lang="en-US" sz="2400" b="0" dirty="0">
                <a:solidFill>
                  <a:srgbClr val="FF0000"/>
                </a:solidFill>
              </a:rPr>
              <a:t>in the northern </a:t>
            </a:r>
            <a:br>
              <a:rPr lang="en-US" sz="2400" b="0" dirty="0">
                <a:solidFill>
                  <a:srgbClr val="FF0000"/>
                </a:solidFill>
              </a:rPr>
            </a:br>
            <a:r>
              <a:rPr lang="en-US" sz="2400" b="0" dirty="0">
                <a:solidFill>
                  <a:srgbClr val="FF0000"/>
                </a:solidFill>
              </a:rPr>
              <a:t>hemisphere </a:t>
            </a:r>
            <a:r>
              <a:rPr lang="en-US" sz="2400" b="0" dirty="0" smtClean="0">
                <a:solidFill>
                  <a:srgbClr val="FF0000"/>
                </a:solidFill>
              </a:rPr>
              <a:t>rotates in </a:t>
            </a:r>
            <a:r>
              <a:rPr lang="en-US" sz="2400" b="0" dirty="0">
                <a:solidFill>
                  <a:srgbClr val="FF0000"/>
                </a:solidFill>
              </a:rPr>
              <a:t>a </a:t>
            </a:r>
            <a:br>
              <a:rPr lang="en-US" sz="2400" b="0" dirty="0">
                <a:solidFill>
                  <a:srgbClr val="FF0000"/>
                </a:solidFill>
              </a:rPr>
            </a:br>
            <a:r>
              <a:rPr lang="en-US" sz="2400" b="0" dirty="0">
                <a:solidFill>
                  <a:srgbClr val="FF0000"/>
                </a:solidFill>
              </a:rPr>
              <a:t>counterclockwise </a:t>
            </a:r>
            <a:r>
              <a:rPr lang="en-US" sz="2400" b="0" dirty="0" smtClean="0">
                <a:solidFill>
                  <a:srgbClr val="FF0000"/>
                </a:solidFill>
              </a:rPr>
              <a:t>direction. 				(Rainy Weather)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140294" name="Picture 6" descr="Sh1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731838" y="4862402"/>
            <a:ext cx="44497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This movement is reversed in the southern hemisphere.</a:t>
            </a:r>
          </a:p>
        </p:txBody>
      </p:sp>
      <p:pic>
        <p:nvPicPr>
          <p:cNvPr id="140297" name="Picture 9" descr="C12-1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325" y="2925763"/>
            <a:ext cx="3028950" cy="2973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autoUpdateAnimBg="0" advAuto="0"/>
      <p:bldP spid="140293" grpId="0" build="p" autoUpdateAnimBg="0"/>
      <p:bldP spid="14029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Pressure Systems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Low-Pressure Systems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Systems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731838" y="1943100"/>
            <a:ext cx="81549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 wave cyclone, one of the main producers of inclement weather in the middle latitudes, usually begins along a stationary front. </a:t>
            </a:r>
          </a:p>
        </p:txBody>
      </p:sp>
      <p:pic>
        <p:nvPicPr>
          <p:cNvPr id="141318" name="Picture 6" descr="Sh12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731838" y="3076575"/>
            <a:ext cx="46402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Part of the front moves south as a cold front and another part of the front moves north as a warm front.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This sets up a counterclockwise or cyclonic circulation that can form into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a fully developed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low-pressure system.</a:t>
            </a:r>
          </a:p>
        </p:txBody>
      </p:sp>
      <p:pic>
        <p:nvPicPr>
          <p:cNvPr id="141321" name="Picture 9" descr="C12-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9863" y="2962275"/>
            <a:ext cx="3608387" cy="32194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4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1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1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7" grpId="0" build="p" autoUpdateAnimBg="0" advAuto="0"/>
      <p:bldP spid="14131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8" name="Picture 6" descr="End of Secti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6015038" y="6858000"/>
            <a:ext cx="3128962" cy="257175"/>
          </a:xfrm>
        </p:spPr>
        <p:txBody>
          <a:bodyPr/>
          <a:lstStyle/>
          <a:p>
            <a:pPr algn="r"/>
            <a:r>
              <a:rPr lang="en-US" sz="1200">
                <a:solidFill>
                  <a:schemeClr val="tx1"/>
                </a:solidFill>
              </a:rPr>
              <a:t>End of Section 2</a:t>
            </a:r>
          </a:p>
        </p:txBody>
      </p:sp>
      <p:pic>
        <p:nvPicPr>
          <p:cNvPr id="79876" name="Picture 4" descr="BWD4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6775" y="6246813"/>
            <a:ext cx="438150" cy="4381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8" name="Rectangle 16"/>
          <p:cNvSpPr>
            <a:spLocks noChangeArrowheads="1"/>
          </p:cNvSpPr>
          <p:nvPr/>
        </p:nvSpPr>
        <p:spPr bwMode="auto">
          <a:xfrm>
            <a:off x="730250" y="3979863"/>
            <a:ext cx="40846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thermometer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barometer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anemometer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hygrometer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47062" cy="420688"/>
          </a:xfrm>
        </p:spPr>
        <p:txBody>
          <a:bodyPr/>
          <a:lstStyle/>
          <a:p>
            <a:r>
              <a:rPr lang="en-US" sz="2400" b="1">
                <a:solidFill>
                  <a:srgbClr val="0051A4"/>
                </a:solidFill>
              </a:rPr>
              <a:t>Recognize</a:t>
            </a:r>
            <a:r>
              <a:rPr lang="en-US" sz="2400"/>
              <a:t> the importance of accurate weather data. 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66713" y="1847850"/>
            <a:ext cx="80914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51A4"/>
                </a:solidFill>
              </a:rPr>
              <a:t>Describe</a:t>
            </a:r>
            <a:r>
              <a:rPr lang="en-US" sz="2400" b="0">
                <a:solidFill>
                  <a:schemeClr val="tx1"/>
                </a:solidFill>
              </a:rPr>
              <a:t> the technology used to collect weather data.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51A4"/>
                </a:solidFill>
              </a:rPr>
              <a:t>Analyze</a:t>
            </a:r>
            <a:r>
              <a:rPr lang="en-US" sz="2400" b="0">
                <a:solidFill>
                  <a:schemeClr val="tx1"/>
                </a:solidFill>
              </a:rPr>
              <a:t> the strengths and weaknesses of weather observation systems.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366713" y="3336925"/>
            <a:ext cx="75580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solidFill>
                  <a:srgbClr val="90232A"/>
                </a:solidFill>
              </a:rPr>
              <a:t>Vocabulary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Gathering Weather Data</a:t>
            </a:r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5065713" y="3979863"/>
            <a:ext cx="28829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ceilometer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radiosonde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Doppler effect</a:t>
            </a:r>
          </a:p>
        </p:txBody>
      </p:sp>
      <p:pic>
        <p:nvPicPr>
          <p:cNvPr id="74770" name="Picture 18" descr="Speaker_help">
            <a:hlinkClick r:id="" action="ppaction://noaction" highlightClick="1">
              <a:snd r:embed="rId2" name="thermomet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4046538"/>
            <a:ext cx="330200" cy="330200"/>
          </a:xfrm>
          <a:prstGeom prst="rect">
            <a:avLst/>
          </a:prstGeom>
          <a:noFill/>
        </p:spPr>
      </p:pic>
      <p:pic>
        <p:nvPicPr>
          <p:cNvPr id="74771" name="Picture 19" descr="Speaker_help">
            <a:hlinkClick r:id="" action="ppaction://noaction" highlightClick="1">
              <a:snd r:embed="rId4" name="baromet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4518025"/>
            <a:ext cx="330200" cy="330200"/>
          </a:xfrm>
          <a:prstGeom prst="rect">
            <a:avLst/>
          </a:prstGeom>
          <a:noFill/>
        </p:spPr>
      </p:pic>
      <p:pic>
        <p:nvPicPr>
          <p:cNvPr id="74772" name="Picture 20" descr="Speaker_help">
            <a:hlinkClick r:id="" action="ppaction://noaction" highlightClick="1">
              <a:snd r:embed="rId5" name="anemomet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4995863"/>
            <a:ext cx="330200" cy="330200"/>
          </a:xfrm>
          <a:prstGeom prst="rect">
            <a:avLst/>
          </a:prstGeom>
          <a:noFill/>
        </p:spPr>
      </p:pic>
      <p:pic>
        <p:nvPicPr>
          <p:cNvPr id="74773" name="Picture 21" descr="Speaker_help">
            <a:hlinkClick r:id="" action="ppaction://noaction" highlightClick="1">
              <a:snd r:embed="rId6" name="hygromet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5465763"/>
            <a:ext cx="330200" cy="330200"/>
          </a:xfrm>
          <a:prstGeom prst="rect">
            <a:avLst/>
          </a:prstGeom>
          <a:noFill/>
        </p:spPr>
      </p:pic>
      <p:pic>
        <p:nvPicPr>
          <p:cNvPr id="74774" name="Picture 22" descr="Speaker_help">
            <a:hlinkClick r:id="" action="ppaction://noaction" highlightClick="1">
              <a:snd r:embed="rId7" name="ceilomet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613" y="4046538"/>
            <a:ext cx="330200" cy="330200"/>
          </a:xfrm>
          <a:prstGeom prst="rect">
            <a:avLst/>
          </a:prstGeom>
          <a:noFill/>
        </p:spPr>
      </p:pic>
      <p:pic>
        <p:nvPicPr>
          <p:cNvPr id="74775" name="Picture 23" descr="Speaker_help">
            <a:hlinkClick r:id="" action="ppaction://noaction" highlightClick="1">
              <a:snd r:embed="rId8" name="radiosond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613" y="4518025"/>
            <a:ext cx="330200" cy="330200"/>
          </a:xfrm>
          <a:prstGeom prst="rect">
            <a:avLst/>
          </a:prstGeom>
          <a:noFill/>
        </p:spPr>
      </p:pic>
      <p:pic>
        <p:nvPicPr>
          <p:cNvPr id="74776" name="Picture 24" descr="Speaker_help">
            <a:hlinkClick r:id="" action="ppaction://noaction" highlightClick="1">
              <a:snd r:embed="rId9" name="doppler_effect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3613" y="4995863"/>
            <a:ext cx="330200" cy="330200"/>
          </a:xfrm>
          <a:prstGeom prst="rect">
            <a:avLst/>
          </a:prstGeom>
          <a:noFill/>
        </p:spPr>
      </p:pic>
      <p:pic>
        <p:nvPicPr>
          <p:cNvPr id="74778" name="Picture 26" descr="SH12-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7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7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7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8" grpId="0" autoUpdateAnimBg="0"/>
      <p:bldP spid="74754" grpId="0" autoUpdateAnimBg="0"/>
      <p:bldP spid="74755" grpId="0" build="p" autoUpdateAnimBg="0" advAuto="0"/>
      <p:bldP spid="74757" grpId="0" build="p" autoUpdateAnimBg="0"/>
      <p:bldP spid="74760" grpId="0" autoUpdateAnimBg="0"/>
      <p:bldP spid="7476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Gathering Weather Data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1714500"/>
          </a:xfrm>
        </p:spPr>
        <p:txBody>
          <a:bodyPr/>
          <a:lstStyle/>
          <a:p>
            <a:r>
              <a:rPr lang="en-US"/>
              <a:t>Meteorologists measure the atmospheric variables of temperature, air pressure, wind, </a:t>
            </a:r>
            <a:br>
              <a:rPr lang="en-US"/>
            </a:br>
            <a:r>
              <a:rPr lang="en-US"/>
              <a:t>and relative humidity to make accurate </a:t>
            </a:r>
            <a:br>
              <a:rPr lang="en-US"/>
            </a:br>
            <a:r>
              <a:rPr lang="en-US"/>
              <a:t>weather forecasts.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Gathering Weather Data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71475" y="3095625"/>
            <a:ext cx="8229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Two of the most important factors in weather forecasting are the accuracy and the density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of the data, or the amount of data available. </a:t>
            </a:r>
          </a:p>
        </p:txBody>
      </p:sp>
      <p:pic>
        <p:nvPicPr>
          <p:cNvPr id="39947" name="Picture 11" descr="SH1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 advAuto="0"/>
      <p:bldP spid="39942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Data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860425"/>
          </a:xfrm>
        </p:spPr>
        <p:txBody>
          <a:bodyPr/>
          <a:lstStyle/>
          <a:p>
            <a:r>
              <a:rPr lang="en-US"/>
              <a:t>A </a:t>
            </a:r>
            <a:r>
              <a:rPr lang="en-US" b="1">
                <a:solidFill>
                  <a:srgbClr val="0051A4"/>
                </a:solidFill>
              </a:rPr>
              <a:t>thermometer</a:t>
            </a:r>
            <a:r>
              <a:rPr lang="en-US"/>
              <a:t> is a device used to measure temperature. 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Gathering Weather Data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371475" y="2324100"/>
            <a:ext cx="8229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A </a:t>
            </a:r>
            <a:r>
              <a:rPr lang="en-US" sz="2800">
                <a:solidFill>
                  <a:srgbClr val="0051A4"/>
                </a:solidFill>
              </a:rPr>
              <a:t>barometer</a:t>
            </a:r>
            <a:r>
              <a:rPr lang="en-US" sz="2800" b="0">
                <a:solidFill>
                  <a:schemeClr val="tx1"/>
                </a:solidFill>
              </a:rPr>
              <a:t> is a device used to measure air pressure. </a:t>
            </a:r>
          </a:p>
        </p:txBody>
      </p:sp>
      <p:pic>
        <p:nvPicPr>
          <p:cNvPr id="149510" name="Picture 6" descr="SH1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pic>
        <p:nvPicPr>
          <p:cNvPr id="149511" name="Picture 7" descr="Speaker_help">
            <a:hlinkClick r:id="" action="ppaction://noaction" highlightClick="1">
              <a:snd r:embed="rId3" name="thermometer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1446213"/>
            <a:ext cx="330200" cy="330200"/>
          </a:xfrm>
          <a:prstGeom prst="rect">
            <a:avLst/>
          </a:prstGeom>
          <a:noFill/>
        </p:spPr>
      </p:pic>
      <p:pic>
        <p:nvPicPr>
          <p:cNvPr id="149512" name="Picture 8" descr="Speaker_help">
            <a:hlinkClick r:id="" action="ppaction://noaction" highlightClick="1">
              <a:snd r:embed="rId5" name="barometer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2379663"/>
            <a:ext cx="330200" cy="330200"/>
          </a:xfrm>
          <a:prstGeom prst="rect">
            <a:avLst/>
          </a:prstGeom>
          <a:noFill/>
        </p:spPr>
      </p:pic>
      <p:pic>
        <p:nvPicPr>
          <p:cNvPr id="25602" name="Picture 2" descr="http://science.jrank.org/kids/article_images/weather_p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5156" y="3289041"/>
            <a:ext cx="1247775" cy="2324101"/>
          </a:xfrm>
          <a:prstGeom prst="rect">
            <a:avLst/>
          </a:prstGeom>
          <a:noFill/>
        </p:spPr>
      </p:pic>
      <p:sp>
        <p:nvSpPr>
          <p:cNvPr id="25604" name="AutoShape 4" descr="data:image/jpeg;base64,/9j/4AAQSkZJRgABAQAAAQABAAD/2wCEAAkGBhMSEBUUExQVFBUUFRcYFBcYFhkVHBUVFxcXFhgYFxgYHCYeFxkjGhcYHy8gIycpLCwsGB4xNTAqNSYsLCkBCQoKDgwOGg8PGiwkHyUsKiwqLCosLCwvLCosLCwsLCwsLCksLCwsLCwsLCksLCwsLCwsLCwsKSksLCwpKSwpLP/AABEIAOsA1wMBIgACEQEDEQH/xAAcAAABBQEBAQAAAAAAAAAAAAAAAQIEBQYDBwj/xAA+EAACAQIDBQUECQMEAgMAAAABAgMAEQQSIQUGMUFREyIyYXFCgZGhBxQjM1JiscHRQ3LwgpLh8RYkFWOi/8QAGgEBAAMBAQEAAAAAAAAAAAAAAAMEBQIBBv/EACkRAAICAQQBAwQCAwAAAAAAAAABAgMEERIhMUETIlEFMmFxgaEUQ1L/2gAMAwEAAhEDEQA/APcKKKKAKKKKAKKKKAKKKKAKKKYWoB9FcZcYi+JlHqQKr5t6MMvGZfQXP6CuHOMe2dKLfSLais82++HvoWPoppV30g/+wf6P+a4d9S7kjr0p/BoKKo4t78MfbK/3KRU7D7ZhfwyoffXStg+mjlwku0TqKYj353p96kOQooooAooooAooooAooooAooooAooooAooooAopCaQvQDq4zYlVF2IA8zaqTaO86glIRncc/ZHqedZXae1Y1ObESGWTiIweHuHCqF2bGHtjyyxXjyly+EabG74jwwRmVuvhUe/nVJitrzkE4jEpED7KG1vedfnWXl25iZzlhUovILxP+rka6YTc52s0rgX8QvmNVtci9fC/BPpVWdcTt3CA6CSdvO9j7zf9K4f+Vv/AE8PGB+Y3PuAtVzDulAoBKlsvNjYX9BpVmMCq3PcULa4AGgJsPdXcMD/AKZy8leEZQ7y4o6hFAHRT/NKN58VzUafkrWsijPdvuwC1r8GvY/Kk7ePtZY8zZouyz6G32t8tjz4Gu39Og/Jz/lP4MzHvTMfFGp9xFdk23E3jgHqtv8AutG8aXcFheMgPfkTw9TrXDE7JQlgcuhAbW1ieR6G1Ry+nccM6WV8oh4PaaXHZTPGehOnwNxV7ht4J08QWVeq8bfpVBiN3wOGlV0uFmh7yE+nG1Qejk0fayRTqs7PSMDt+KU2Byt+FtDVirV5bhd41fuzoAeTDStLgNoyxgFG7aP8J4geR/ap6s/nbYv5IZ43mDNfRUDZ22o5h3T3uanQg+YqcGrUjJSWqKrWnDFoooro8CiiigCiiigCiiigCkJpb1Hx2LWNC7GwUEmvG0uWP0OxOKVELOcqjiTWK2ltp8Rc5uyw44ngXtzPQeVcNp7S7a803diX7uM8/MjmT0rNyTS4ySwFlHBb2AHVv1rHuyZ3S2VdF+qpQW6Z2x23WktFhwUU6Agd5v4Fd9m7oC+aY6n2Pl3jV7s3ZKQjSwvxc24nSwvwp02Nyhsi/dPadDbMY2Fsy6686tY+JGHMuWRWXuXEehsYihHZLZT2ZdY14sq8SL8edKMWWIWK1pYC8Dc84GbL091V+0djuFWRbl8G4kiflLhnveMnmQDa1Xm7qRSQqyjwyM6qdezLcQPKru5J7Sto+yo2lA08T5L2xGFLIOOWaKxUeRNjU7C4KWSMOVyGbCIrBvZlQ3F/ifhWjtbgLegotXR4VB2U57Q3A7SCND5OlyT51U4LCM+0ceoIFvqZ9yiQmtPicfHGVV2ALmyjXvHj0sKhw7YwmclGXPIbMbMCcgHG45BtOubSgOE2x5CX1BEmIWQ8dIwqi3rdfnVTtbZUzlEKm0+NzysOCRIANfUCtTgsbHMmeM5luRzFiOIIIvUi9AZjDyucpB7087WBHhij4mx6qL0+GVXAJFhJKUhtxcL7R9QL1oZIAw1HIgcrA8bdKze9KCCJeza0jqMPhk/Czmxf1C8+goCPithxzLmTKwBIJXUA9PWqpIpcKdLsnPqPSr7D4QYZFRAcmGXIg4Gad9LnqL86nhlYmKSxdVBkItZSeC3/ABeVVrsaFy5RLXbKHRUw4qOYBkOVx4SNCD+48q0GyN4SWEU1lk5Hgr+nnWU2vsEqe0jNiNdOdRsDtsSfYzjKTojcLHlry151lqN2HLVcxLvsvjx2ephqWsnsLbzRyjDYg3J+5kPtj8J/N+tasGtiqyNkd0ShODi9GLRRRUpwFFFFAFFFIWoBk0gUXJsBxNYnam1BO5kY5YIr218ZHPzF6sN6NoF3GHQ2vrKei9Kw228eZnEMIuqkKF/G3n5CsfMtdkvSh/Jdoq2rexrtJjZwNQo4Dki9TWwwuBWNcqgAAc7AyMNRx50mx9jrh4svFrXlI4segFNnmEtv6kDEWZdHgfkSOl6v0Y8ao/kgttc3+CsxeNkMgbK74WQiKaK3fwsvAOLC9rkG9aTZ2ySpDS2MiApmH9SM2tnHM13wWBK2Z7GW2VmAtnUcCR1tUomrJCNnlWONi1gir3tNAo46elZPCYyODFBo2+wnUHnZcwuP599abaWGaSCREIDOjKpPAEjiaoZN15exZMyWRmkS2rM2tlPQC+lRXJtbl2jut6PT5LlN4MOctpPE2QaHRgbEEW7utuPWrA1i91tnNJ2zZgVklWSW/jzp7I6KbLW0euoTU4qSOWtr0KXeHZcs5j7PKAmYm5sc3dyjhw0OvnUXE7AmZ1lAjzZi7C5tnvCAo04BIzr51ob2p6EXPDTj5aX16V2eETZmB7JDe2Z3LvbhdhwH+cql8Bc0o40ONDbobetARU2zCQpEikMSqnqQSCPLgeNR5cdhTkmZ0ORisbG5Kt4T6HW2o51U4TYOIjVhaJsxVx3uDqc2UdAWJN/OnJsWZic6IokVlkAe5uzhmcaDU8LcqA0cihuIBtqDxtpoRVRLsgqADcxAl35tNIeAYj2auVXgB5Ae7SsZvZvU8so2fgjeeTSWQaiFLa6jnagLDZO8Ky4t8L3pWALSMoGSHpHcc6i7ybqhgSBY66j/AIrR7tbsxYGARJrzkc+KR+ZY1LxliLHQngANf+q5lFTWjPYycXqjzjY+0s4+qzkhh90/MMOGp51ut3drswMMv3sfPk68mHurL70bv3UyJcSJrTdhbX7ZA3CaG1/MCsh7sSzVdMvNK6Gvk9JFFRsBixIgYc/keYqTWvGSktUUWtAoooro8Com0sYIo2c8gbeZ5VLrK7zYntJlhHhXvyfsKr5FnpwbJK4b5JGY2ri+ziJJ+1nvfqOtqn7m7uZY+2YDO4IjB5Dr61SYOM43aAUaop08lX+a9IxUypHYFVNssebQXtVPBp7sZZyJ6LajNbxxB1VC0kQBvHiIzcI/RwOXrXDY+1DFiAmMTJPIMsc6X7LEDle2gfyNWGBweaUkq0LcZAozxSrw8xf51e9mNBYWHAdPTpWoUgpqistNvBiPrDKEY2D5k7O+RFKhZFa3eJDE28q5YTeKeRWKut45FUXQAzhmIvlOq6DlQGwpQaDSUBmZ4/qmODjSObj68D8601V+8GA7bDsvFlGZPIjXSuW620u2gAbxp3W625Gq9elc3X4fRLL3R3fHAzbeKb7rI2d2+wYG4JGtzbwi173qNiUmTtHd42V2RpggIZEUW7uuuoF/K9cdn7PRp2WRpxN3iAXYKsZJFk5EEAX58asdobNgCnu6qtyqHIzIQQcw9oafKrBEWGExfaAsFZV0yltCwIvcDpXe9U27rZlLIHWEgdkshu2nEi+oXThVxQC0Ckrz/wCkz6Qvqq/VcN38VL3QF1MebQf6qAfv7vyVcYHBntMVNoSNeyB43PW3wrS7kbnJgIbeOZ9ZpDxLHUgHpf41l9yNyDs/CtiZSHxkgUszd7JmIGXX2tdTWtG03KqykANGzeG5Uiwv76AvpJgBc8Bqap8RiC6nKezj9qQ+JvJBT8JtEuUtYpIGvp+EDX3m9TplzCwt+XQHKeoFAVy95QcrLbgG4svmKxG2sKcJilmTwMbkeuhrWR6MSoLEH7SaXu6Djlv+1ctubPEsLKLHMCUPH4H41BfUrINMlqnskSth4vLILG8coBHka0qnSvL90caSjRN4ojdfSvSMDiM6A+l6pYFjWtT8dEuRDnciVRRRWoVTlLIApJ4AEn0rznH44iCac+KRiFPlwHyBrb7x4nJhnPMjKPfpXm+9b2EEK+pHX1rJzpOU4wLmKtE5F19HuB7KJpDYM3dXTUCp+3sZK8gEEkLZRZoJRlz+asedd8HEIo1HAIupt77+Z1qFhQZZBaSGcX1DrkdR5Nx09BWnXHbFIqze6WpcbHgKxAlDEW1aMtmCN0U9Km0uW3K1JXZycvqqd6yr3vF5+ppFwEYbMEUMBYECxAHAV3Aqr23jmXIkZbMzDPkF2WPUEi+gNAWYB6UVUrscuM7STOvFI2IWxt7RA40YCWWKyTrYSORGwYta+oRrgenOgLastP8A+njQwFo5uI5a2B+damqzeLZ/awN+JO8nu5fCq+RHWO5drkkrej0fknYvApIAHF7aqQbEe8VGj2JCPYBJ4ltSfU1y3c2j2sAv4k0arOpoSU4qSOJLa9GcwoGgFhTgaa/GsP8ASL9IS4CIohzYhx3ByQa95v4ro8E+kv6RFwMZhhbNiZBYAf0wfabz6Cqf6MdyBCHx+Nu89s6owuyBhcOwPtEW+NVH0a7jNOx2jjmIUkmIvqWb8ZvxUcutemYXDjFMzyMGVSYxk7okAPeL9deVAXczo1kbUsMwU87c6dHgYxwQDW/v+NVWIwv1d1dHyrKQjF+9k0Nst+HA1dRuCBY3HC/W3OgGxYdVvlUC/G2nyroKKKAqNspJmBihErHTM75Y4/NhxJpuDdihV5UlkHi7MWVfyjlpVni4QyHQNbgGNh7zyqrgmAfK0sVzoI4l0v5sONvdQGR2gn1fHpINFkOvnfj+1b3YU1iV94/eshvvhrw5+cbfI1cbu4rOIX6gX8uX7Vi2605KkvJei99TRsqKaaK2iiUG9kl1jT8Ti/oL1gMenabSA5KVHwsa3e8jXmiHqf0rD7FGfaLHozH9qxZe/LL8PbVqa/amPSCNndmRbhcyDMRfhpbhUPY+38MzgnFYeTTQlezkB9SKm42YLGLyNGSRqqhr6c7g6U3Z+z4MQrdp2OIANrmJAVPn3a2igXc06hcxYBeOa9xbrfnXCPaMTZSHUhxddePP9OtcdqbPzQdnGCuQoUC2FshBAsRa2nDpWbj3Nlj4EFkcN4haQcxl9ltTrwoDXYPFpICyMGF7XHUcRUefBP2hkjcRsyhXzC4IF7HQi1r0uysD2Yc2CmRy5AtYXAFhbyFTM1AeZbc3hxkkxjUG4ORXjfKCb6tYg2rbbJ2F2SxmWR5pFGjO17MeNtAPfViMLHe+RL/2j9a6k0AlBopHawJ6V49EuQjMJ/6uOt/TmrQnFryZb1nNqYkyyADUgG3RfU/tTIdnuLXkB8gvLmNaxY5npScYcrXg0JU79G+zh9If0gJs+GykNiHB7Nfw/nboK80+jzcuXaeJOLxZLQhrsW/qtxyi/sivQN4t08Li3ySo3dykSAWNr6qGtr6Vs8LhkijWOJQqKoCgCwA/mtOi9XL8oqWVuDHypZMqKugsqkd0W4C3SqfDzSYd5L2lXL2kgUZRGTfRONwQL2q7QV1eFWBBGjCzeYqwRFU7SzSC6iLsxnRG73aXBBLdLA1cJotyAumoHLrSdmLg8xwPlSYlSY2Ci5KsBrzIsKAauMjOWzr3/Br4rdKGx0YBJdQFNmN+B6etUmD2HIECEKuVldX42sB3Rbh3r61zg3fnClXCEP2ma3slybMQfEbW+FAaGeZFW7uqqeZIAPxPSsy+8GHU2+sQLr4YkuTrwJ11q9xWxYZVRZY1kCeEMA2vC9jpVNOIoXYJLDCOSxwqGHrdbGgH7xxB4ZBxut/0NVO5s18Pb8D/AMfyav8AGd5L3uCh9+nHyrKblHSZehFviQf0rK+oLmLLuN00eoxtcD0orlgDeNfQUVowesU/wVGtGyj3g+/j9D+tYrdW312S/G7fqa2+8K2kiPqPnWH3e7u0HH9381lLjLZc7p4Nfi5SFWzOmp8CB79Lg8BU7ZMjFTmaRtdC8YjPutxFVO1sPniH2k8YDf0PEfI+VSN3MAIg9jiTfW87Zif7elbJRLk0A0WoAoBSaQinWFNJoBKKKRjQBmqHtN/szbrUhnqg3v3mgwcBeY8dFUcWPl6VxanKDSOoPSSZxwmGyBhcsSxJJ53qXHHYdP3qs2dtVJUV0YFWAII/fzq0WUGvlXFptM11oLIoK8OHyqywKkopNV985yLz8XkKulSwsOQrW+n1tNyKeS/AuUUqmmZqVTWuUjpmpQa53pQ1APvRSA0tAFUu052Vj9rIg5ZYQw+POrq9ZTaOCBmd+0xsZLcUIKX8tOFAWUp7gN790m9rE6dORrJblePEf5zatXO1k1JbLGe8eJ05+dZXccX7duuX5k/zWZ9Q6RcxfJ6Xs/7pfSkp2CFo19BRWhV9i/RWk9Wys3lTuqfwt8jXn7jstqDkGI+YtXpW24c0D9QLj1Feab1LlkhmHlf1B0rJyFsyFL50LdPug0bOdPs3GZ1ANyU8Wh4C2tGx1Aa4jmAYWLyubm35G1FEMmYAgkZ14jzFUeHxsxYjD4WWQoxBmxMhVAeoVmuR6CtkpM2LGwJtewJA6kcqzmD3jmkEhXsxkVX7ysMhYn7NrcW05VZbHw+JAY4iZJC3ARplVB+U8W99S12fGBbLxYMepI4Fj7RoeFbsvbUsrQ5lTJKjtpe6lCBfU8Cb/CrmuGF2fHFfs1Ck3+ZJIHQXPCu9ABrm709jVPvHt+LB4dppTZVBsOBduSgc6A5bzbyRYLDtLKeA7q3F3bkoHnXzptrbGJ2niwWu7yNljjF7JfgB08/Sl3n3nn2hiMzkm5tHGOCg8AB1617F9Gf0ergoxNMAcTIOB/pL0HnrxoCx3L3BjweFEb9+RrNI19A3RegFaKHZCX5/GpaJUpEtUMqK5vWSO1ZJdM5wYcKLKLda6FadRUqSitEct69nLLRa1daYRXp4czXLFSFUZha4UnXyF9fKuxrnPCHUq3BgQfQ8aAzce8uIaFJEVGOcIy2a7MwzXUA3sBapeD3gkkAK5TkdVm7rLcsbFVDa3AtxqcmwoFvZLXAGhtYABRbobAC9Pi2XEj51QBtNfTmep86Ant/1yrNEWk1XFREtxDNIh1520C0bUTGpIzRSQSxubCGQdmfRXA199cdjzs0pV4MTh2UXKMxeJvJTqB5UBK2/LlglPPIR8dKqNycPbDlvxv8Apal3zxNoMt9ZHt7harbdzBlY4E8gT79ayc17rIxLtPEGzXxrZR6UU/NRWnt4Kmo2SO4I6ivOt4sBmgljPiiOYf56V6TWY3hwmWQP7Ld1vf8A8Xqhn1+xT+CxjS9235KTdTHdphlHOM2Pp/1VhisOC9xE0zML997RoB1/w1lNkS/VMaYm0SQ2Hv8AD862EkYZSpBbmFBIzHoTVrHs31pkd0Nk9Cbs3EhlILozJo2Twi/ACplZpNsLFKkZIMhIC4bDqGCX9qRhpw61pVqwQhRS1CG2YSWAcXWwIsdb6DLprcg/CgJMnOvmLf7euXG4uQu3cRysSC9gBpe3U8a+lzjYzJ2ebvEE5deA48raVnNm/Rbs6F84gDte4LktY8b8qAxv0V/Rx2YXF4lftDrCh9gcnIPPpXq6relEFq6qtqAdGlqfXKWdUALEC5sL8yeApXxKKwRmAZuA60B0ooooApGpaRjagGEUyo42zAQD2g1bIDqBm4W1GmpFJLtWEIXL9wHLm1NzfgLCgJNBFEZBAINwQCD1B1FR9oYsxRs4Rnyg91PERzI92tAV+1Jc7ZFEUpXxRNdWvyKGlwaBY7gOl/Yc3ykch5VX4OdcTZkZcRHfifs5YTxs3M/L31M2tjRFEzHpZa8b0Wp6lq9DMbUf6xj44xqq2B/U1vdiwXctyFgKxW6WBJzzt4nOVffqf2r0fZ+HyIBz5+tZFSd1+/4Llr2QUSTailorYKQVD2jhBJGyn1HqOFTKQiuZRUloz1PR6nl28mzS8WcD7SHj/bzq03e2p28Kte7po49OdXe39n5T2ijT2x1BrBYhWwOJEiXMUnEflJ1Hr0rGok8a11y6L80rY7kax8CkV2QrCjEmVkF5JGJ8OY3I/wCanbPxZGVHXss33UZN3ygXu/Q+tMwmIBAddVbUHj/hqDj4+xLOWZVy5psS/HL+BByJ4WFbaepQa0NE63BBGhBB5XuDpflWVl3NbtEfNmC3XIznuoPCQwsSVJJFJsyaTFzRzTM0MIucLBezy207SS2pB424VraHhSbJ2G8ZQOVYRNIUa5LNn0Bbzy6VdUt6SgClWkpwFAU288UrLGIwdHzsQL2K+EAHnc/KoU2DmkaRznPZyQ5FyrckIudgfUtWmPGnUBXbAEvYDtyxkLNfNYEDMcvDjparGiigCkJpQabQGVg3XnySIzIO2TVtSVcXNx5E2+FOw+7EiMpGRboUdQWZQCLdotzq3G/rWoJrlPCGRgb5SCDYlbA8wRwNACRiNAoGiLYdSAAOXpVLjsUHYMT9le0c0Z1jY2FnHS/UVVw42TDlYZJS0Eh/9XE38DcoZuuulzxq6wmFsS7L2bm4dVIKOfxAcjzoDjDhVjLOyp2ri0jqMucDUXHXnWV2zjnxOIEKeHNl0+JvVrvPtvswUHjbh5UzdfZHZqHYXll8I/CpPPnes/Muajsj2WseHO5mk2Ps9QVRR3IwPf8A4a0aiuGCwgRQB7/OpNTYtPpQ57fZDZPcwoooq0RhRRRQHKeIMCCLg8axO3dlhCYnF45PA34W5Vu6i4/ArKhRxcMP8I6GqmTjq1arsmptdb/B5bsvaL4KQwy3MRIsRyv7Q/itnJFHKoWQLIhIYA6gkG4NZ3H7OYSHDYgZhYmCa3LoTyIqtwe1JsE/ZzXaI8Dx06qf2qrTkOp+nYWLK963RNRNhnV7glnkvmlOiwwjkvQ20qy2TizIpNrINIyeLqumY+pqJBildNCHjYdeXPzqfA4AAFrDQAaWHlWomnyiiS6KarU6vQFO5U2igFFPplOBoBaKbmozUAoFI1IDSUA4GqrHzN2nZ3C3s0DjgWHFXFWdRsSynxC9tR5HrQEGPBK6kuuVHH2kJF17Qe0OlyL1C29twQpqRc6IPdXDbm8ixgji54Dzql2Xsl8Q/bT3K+yPxeg5CqeRkqtaLssU1OXL6HbC2S0z/WJtR7II8R/ivQtl7Pt32F2PD8o6f50rnsvZfBmFreFegq4C1Di48m/Us78HV1i+2IAUtFFaRVCiiigCiiigCkYUtFARsXglkUqwuD8R6VkdsbFyjLIueMnQ819/KtvXOSMEEEXB4iqmTixuWvkmrtdZ5M+FmwjZ4WLx8SOIt5ir7ZG8ccul+zfmp4H+2r7H7uWu0Wl+Knn6Vksdu/G5Iy9k/wAATWdGy3Gek+UWnGF3K7NYmKIPeqSsoPCvP1xGLw3WRB11Hx4irDB77Qt480R58xf9q0asyuzzoV50SibTNRmH+aVU4PayyC6SI48jrXTHYZJrdohOXgQSP0NWk0+iv12WlqBVPBs+JM2Uyd5curMbDy109aJ9mxuqgmTui2jkX58RXoLdtOOnrpQDfhVL/wDDQ81kbyLuR+tTBicosAAAOvCgJxNc3mAqkxe8kMQOeRb9Abms/jN82c5YIyxPAn+KinbCHbJI1Sl0a3F7TCgkmwHOsjj953kOTDgsSbBv4rkmwcROc+Jew5LxPw/mtNsfYAH3SBQeLms63MlN7K1yWY0xhzMo9kbs94PMc7trl4/7uZ9K3Gz9k2IZ+PIdKl4PZqR8Br1PGpYFSY+Hte+zlnFt+vEegFLRRWkVQooooAooooAooooAooooAooooBCKj4jZ6SCzi/nz+NSaK5lFSWjCenJncVu0R923ub+aodo7uA37SH/Ut9fhXoFIRVGzArlzHj9FmOTNd8nkzbqR8Y5WU/H56GmjY+OT7uckcu/+zXr1KXZ0beJFPu/eoj7uQngCPRjVdYmRDmMiT14S7R52JdpLpmv7kP7UDGbTPL/8r/Fehf8AjUf4n/3UDdtPxN8a99PL+f7G+n4MAY9ovxbL/tH6CmndrEP99Pp5En9K9EG70f5j/qNdo9jRLwQe/X9aLGyZfdL+x61a6R5/hdzYQfbkPwvWjwG7zAWVFjHprWnSEDgAK6VJH6ev9ktTiWS30irwuw0U3bvHzqyEduFOoq/CqEPtRXlNy7YUUUVIchRRRQBRRRQBRRRQBRRRQBRRRQBRRRQBRRRQBRRRQBRRRQBRRRQBRRRQBRRRQBRRRQBRRRQBRRRQB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CEAAkGBhMSEBUUExQVFBUUFRcYFBcYFhkVHBUVFxcXFhgYFxgYHCYeFxkjGhcYHy8gIycpLCwsGB4xNTAqNSYsLCkBCQoKDgwOGg8PGiwkHyUsKiwqLCosLCwvLCosLCwsLCwsLCksLCwsLCwsLCksLCwsLCwsLCwsKSksLCwpKSwpLP/AABEIAOsA1wMBIgACEQEDEQH/xAAcAAABBQEBAQAAAAAAAAAAAAAAAQIEBQYDBwj/xAA+EAACAQIDBQUECQMEAgMAAAABAgMAEQQSIQUGMUFREyIyYXFCgZGhBxQjM1JiscHRQ3LwgpLh8RYkFWOi/8QAGgEBAAMBAQEAAAAAAAAAAAAAAAMEBQIBBv/EACkRAAICAQQBAwQCAwAAAAAAAAABAgMEERIhMUETIlEFMmFxgaEUQ1L/2gAMAwEAAhEDEQA/APcKKKKAKKKKAKKKKAKKKKAKKKYWoB9FcZcYi+JlHqQKr5t6MMvGZfQXP6CuHOMe2dKLfSLais82++HvoWPoppV30g/+wf6P+a4d9S7kjr0p/BoKKo4t78MfbK/3KRU7D7ZhfwyoffXStg+mjlwku0TqKYj353p96kOQooooAooooAooooAooooAooooAooooAooooAopCaQvQDq4zYlVF2IA8zaqTaO86glIRncc/ZHqedZXae1Y1ObESGWTiIweHuHCqF2bGHtjyyxXjyly+EabG74jwwRmVuvhUe/nVJitrzkE4jEpED7KG1vedfnWXl25iZzlhUovILxP+rka6YTc52s0rgX8QvmNVtci9fC/BPpVWdcTt3CA6CSdvO9j7zf9K4f+Vv/AE8PGB+Y3PuAtVzDulAoBKlsvNjYX9BpVmMCq3PcULa4AGgJsPdXcMD/AKZy8leEZQ7y4o6hFAHRT/NKN58VzUafkrWsijPdvuwC1r8GvY/Kk7ePtZY8zZouyz6G32t8tjz4Gu39Og/Jz/lP4MzHvTMfFGp9xFdk23E3jgHqtv8AutG8aXcFheMgPfkTw9TrXDE7JQlgcuhAbW1ieR6G1Ry+nccM6WV8oh4PaaXHZTPGehOnwNxV7ht4J08QWVeq8bfpVBiN3wOGlV0uFmh7yE+nG1Qejk0fayRTqs7PSMDt+KU2Byt+FtDVirV5bhd41fuzoAeTDStLgNoyxgFG7aP8J4geR/ap6s/nbYv5IZ43mDNfRUDZ22o5h3T3uanQg+YqcGrUjJSWqKrWnDFoooro8CiiigCiiigCiiigCkJpb1Hx2LWNC7GwUEmvG0uWP0OxOKVELOcqjiTWK2ltp8Rc5uyw44ngXtzPQeVcNp7S7a803diX7uM8/MjmT0rNyTS4ySwFlHBb2AHVv1rHuyZ3S2VdF+qpQW6Z2x23WktFhwUU6Agd5v4Fd9m7oC+aY6n2Pl3jV7s3ZKQjSwvxc24nSwvwp02Nyhsi/dPadDbMY2Fsy6686tY+JGHMuWRWXuXEehsYihHZLZT2ZdY14sq8SL8edKMWWIWK1pYC8Dc84GbL091V+0djuFWRbl8G4kiflLhnveMnmQDa1Xm7qRSQqyjwyM6qdezLcQPKru5J7Sto+yo2lA08T5L2xGFLIOOWaKxUeRNjU7C4KWSMOVyGbCIrBvZlQ3F/ifhWjtbgLegotXR4VB2U57Q3A7SCND5OlyT51U4LCM+0ceoIFvqZ9yiQmtPicfHGVV2ALmyjXvHj0sKhw7YwmclGXPIbMbMCcgHG45BtOubSgOE2x5CX1BEmIWQ8dIwqi3rdfnVTtbZUzlEKm0+NzysOCRIANfUCtTgsbHMmeM5luRzFiOIIIvUi9AZjDyucpB7087WBHhij4mx6qL0+GVXAJFhJKUhtxcL7R9QL1oZIAw1HIgcrA8bdKze9KCCJeza0jqMPhk/Czmxf1C8+goCPithxzLmTKwBIJXUA9PWqpIpcKdLsnPqPSr7D4QYZFRAcmGXIg4Gad9LnqL86nhlYmKSxdVBkItZSeC3/ABeVVrsaFy5RLXbKHRUw4qOYBkOVx4SNCD+48q0GyN4SWEU1lk5Hgr+nnWU2vsEqe0jNiNdOdRsDtsSfYzjKTojcLHlry151lqN2HLVcxLvsvjx2ephqWsnsLbzRyjDYg3J+5kPtj8J/N+tasGtiqyNkd0ShODi9GLRRRUpwFFFFAFFFIWoBk0gUXJsBxNYnam1BO5kY5YIr218ZHPzF6sN6NoF3GHQ2vrKei9Kw228eZnEMIuqkKF/G3n5CsfMtdkvSh/Jdoq2rexrtJjZwNQo4Dki9TWwwuBWNcqgAAc7AyMNRx50mx9jrh4svFrXlI4segFNnmEtv6kDEWZdHgfkSOl6v0Y8ao/kgttc3+CsxeNkMgbK74WQiKaK3fwsvAOLC9rkG9aTZ2ySpDS2MiApmH9SM2tnHM13wWBK2Z7GW2VmAtnUcCR1tUomrJCNnlWONi1gir3tNAo46elZPCYyODFBo2+wnUHnZcwuP599abaWGaSCREIDOjKpPAEjiaoZN15exZMyWRmkS2rM2tlPQC+lRXJtbl2jut6PT5LlN4MOctpPE2QaHRgbEEW7utuPWrA1i91tnNJ2zZgVklWSW/jzp7I6KbLW0euoTU4qSOWtr0KXeHZcs5j7PKAmYm5sc3dyjhw0OvnUXE7AmZ1lAjzZi7C5tnvCAo04BIzr51ob2p6EXPDTj5aX16V2eETZmB7JDe2Z3LvbhdhwH+cql8Bc0o40ONDbobetARU2zCQpEikMSqnqQSCPLgeNR5cdhTkmZ0ORisbG5Kt4T6HW2o51U4TYOIjVhaJsxVx3uDqc2UdAWJN/OnJsWZic6IokVlkAe5uzhmcaDU8LcqA0cihuIBtqDxtpoRVRLsgqADcxAl35tNIeAYj2auVXgB5Ae7SsZvZvU8so2fgjeeTSWQaiFLa6jnagLDZO8Ky4t8L3pWALSMoGSHpHcc6i7ybqhgSBY66j/AIrR7tbsxYGARJrzkc+KR+ZY1LxliLHQngANf+q5lFTWjPYycXqjzjY+0s4+qzkhh90/MMOGp51ut3drswMMv3sfPk68mHurL70bv3UyJcSJrTdhbX7ZA3CaG1/MCsh7sSzVdMvNK6Gvk9JFFRsBixIgYc/keYqTWvGSktUUWtAoooro8Com0sYIo2c8gbeZ5VLrK7zYntJlhHhXvyfsKr5FnpwbJK4b5JGY2ri+ziJJ+1nvfqOtqn7m7uZY+2YDO4IjB5Dr61SYOM43aAUaop08lX+a9IxUypHYFVNssebQXtVPBp7sZZyJ6LajNbxxB1VC0kQBvHiIzcI/RwOXrXDY+1DFiAmMTJPIMsc6X7LEDle2gfyNWGBweaUkq0LcZAozxSrw8xf51e9mNBYWHAdPTpWoUgpqistNvBiPrDKEY2D5k7O+RFKhZFa3eJDE28q5YTeKeRWKut45FUXQAzhmIvlOq6DlQGwpQaDSUBmZ4/qmODjSObj68D8601V+8GA7bDsvFlGZPIjXSuW620u2gAbxp3W625Gq9elc3X4fRLL3R3fHAzbeKb7rI2d2+wYG4JGtzbwi173qNiUmTtHd42V2RpggIZEUW7uuuoF/K9cdn7PRp2WRpxN3iAXYKsZJFk5EEAX58asdobNgCnu6qtyqHIzIQQcw9oafKrBEWGExfaAsFZV0yltCwIvcDpXe9U27rZlLIHWEgdkshu2nEi+oXThVxQC0Ckrz/wCkz6Qvqq/VcN38VL3QF1MebQf6qAfv7vyVcYHBntMVNoSNeyB43PW3wrS7kbnJgIbeOZ9ZpDxLHUgHpf41l9yNyDs/CtiZSHxkgUszd7JmIGXX2tdTWtG03KqykANGzeG5Uiwv76AvpJgBc8Bqap8RiC6nKezj9qQ+JvJBT8JtEuUtYpIGvp+EDX3m9TplzCwt+XQHKeoFAVy95QcrLbgG4svmKxG2sKcJilmTwMbkeuhrWR6MSoLEH7SaXu6Djlv+1ctubPEsLKLHMCUPH4H41BfUrINMlqnskSth4vLILG8coBHka0qnSvL90caSjRN4ojdfSvSMDiM6A+l6pYFjWtT8dEuRDnciVRRRWoVTlLIApJ4AEn0rznH44iCac+KRiFPlwHyBrb7x4nJhnPMjKPfpXm+9b2EEK+pHX1rJzpOU4wLmKtE5F19HuB7KJpDYM3dXTUCp+3sZK8gEEkLZRZoJRlz+asedd8HEIo1HAIupt77+Z1qFhQZZBaSGcX1DrkdR5Nx09BWnXHbFIqze6WpcbHgKxAlDEW1aMtmCN0U9Km0uW3K1JXZycvqqd6yr3vF5+ppFwEYbMEUMBYECxAHAV3Aqr23jmXIkZbMzDPkF2WPUEi+gNAWYB6UVUrscuM7STOvFI2IWxt7RA40YCWWKyTrYSORGwYta+oRrgenOgLastP8A+njQwFo5uI5a2B+damqzeLZ/awN+JO8nu5fCq+RHWO5drkkrej0fknYvApIAHF7aqQbEe8VGj2JCPYBJ4ltSfU1y3c2j2sAv4k0arOpoSU4qSOJLa9GcwoGgFhTgaa/GsP8ASL9IS4CIohzYhx3ByQa95v4ro8E+kv6RFwMZhhbNiZBYAf0wfabz6Cqf6MdyBCHx+Nu89s6owuyBhcOwPtEW+NVH0a7jNOx2jjmIUkmIvqWb8ZvxUcutemYXDjFMzyMGVSYxk7okAPeL9deVAXczo1kbUsMwU87c6dHgYxwQDW/v+NVWIwv1d1dHyrKQjF+9k0Nst+HA1dRuCBY3HC/W3OgGxYdVvlUC/G2nyroKKKAqNspJmBihErHTM75Y4/NhxJpuDdihV5UlkHi7MWVfyjlpVni4QyHQNbgGNh7zyqrgmAfK0sVzoI4l0v5sONvdQGR2gn1fHpINFkOvnfj+1b3YU1iV94/eshvvhrw5+cbfI1cbu4rOIX6gX8uX7Vi2605KkvJei99TRsqKaaK2iiUG9kl1jT8Ti/oL1gMenabSA5KVHwsa3e8jXmiHqf0rD7FGfaLHozH9qxZe/LL8PbVqa/amPSCNndmRbhcyDMRfhpbhUPY+38MzgnFYeTTQlezkB9SKm42YLGLyNGSRqqhr6c7g6U3Z+z4MQrdp2OIANrmJAVPn3a2igXc06hcxYBeOa9xbrfnXCPaMTZSHUhxddePP9OtcdqbPzQdnGCuQoUC2FshBAsRa2nDpWbj3Nlj4EFkcN4haQcxl9ltTrwoDXYPFpICyMGF7XHUcRUefBP2hkjcRsyhXzC4IF7HQi1r0uysD2Yc2CmRy5AtYXAFhbyFTM1AeZbc3hxkkxjUG4ORXjfKCb6tYg2rbbJ2F2SxmWR5pFGjO17MeNtAPfViMLHe+RL/2j9a6k0AlBopHawJ6V49EuQjMJ/6uOt/TmrQnFryZb1nNqYkyyADUgG3RfU/tTIdnuLXkB8gvLmNaxY5npScYcrXg0JU79G+zh9If0gJs+GykNiHB7Nfw/nboK80+jzcuXaeJOLxZLQhrsW/qtxyi/sivQN4t08Li3ySo3dykSAWNr6qGtr6Vs8LhkijWOJQqKoCgCwA/mtOi9XL8oqWVuDHypZMqKugsqkd0W4C3SqfDzSYd5L2lXL2kgUZRGTfRONwQL2q7QV1eFWBBGjCzeYqwRFU7SzSC6iLsxnRG73aXBBLdLA1cJotyAumoHLrSdmLg8xwPlSYlSY2Ci5KsBrzIsKAauMjOWzr3/Br4rdKGx0YBJdQFNmN+B6etUmD2HIECEKuVldX42sB3Rbh3r61zg3fnClXCEP2ma3slybMQfEbW+FAaGeZFW7uqqeZIAPxPSsy+8GHU2+sQLr4YkuTrwJ11q9xWxYZVRZY1kCeEMA2vC9jpVNOIoXYJLDCOSxwqGHrdbGgH7xxB4ZBxut/0NVO5s18Pb8D/AMfyav8AGd5L3uCh9+nHyrKblHSZehFviQf0rK+oLmLLuN00eoxtcD0orlgDeNfQUVowesU/wVGtGyj3g+/j9D+tYrdW312S/G7fqa2+8K2kiPqPnWH3e7u0HH9381lLjLZc7p4Nfi5SFWzOmp8CB79Lg8BU7ZMjFTmaRtdC8YjPutxFVO1sPniH2k8YDf0PEfI+VSN3MAIg9jiTfW87Zif7elbJRLk0A0WoAoBSaQinWFNJoBKKKRjQBmqHtN/szbrUhnqg3v3mgwcBeY8dFUcWPl6VxanKDSOoPSSZxwmGyBhcsSxJJ53qXHHYdP3qs2dtVJUV0YFWAII/fzq0WUGvlXFptM11oLIoK8OHyqywKkopNV985yLz8XkKulSwsOQrW+n1tNyKeS/AuUUqmmZqVTWuUjpmpQa53pQ1APvRSA0tAFUu052Vj9rIg5ZYQw+POrq9ZTaOCBmd+0xsZLcUIKX8tOFAWUp7gN790m9rE6dORrJblePEf5zatXO1k1JbLGe8eJ05+dZXccX7duuX5k/zWZ9Q6RcxfJ6Xs/7pfSkp2CFo19BRWhV9i/RWk9Wys3lTuqfwt8jXn7jstqDkGI+YtXpW24c0D9QLj1Feab1LlkhmHlf1B0rJyFsyFL50LdPug0bOdPs3GZ1ANyU8Wh4C2tGx1Aa4jmAYWLyubm35G1FEMmYAgkZ14jzFUeHxsxYjD4WWQoxBmxMhVAeoVmuR6CtkpM2LGwJtewJA6kcqzmD3jmkEhXsxkVX7ysMhYn7NrcW05VZbHw+JAY4iZJC3ARplVB+U8W99S12fGBbLxYMepI4Fj7RoeFbsvbUsrQ5lTJKjtpe6lCBfU8Cb/CrmuGF2fHFfs1Ck3+ZJIHQXPCu9ABrm709jVPvHt+LB4dppTZVBsOBduSgc6A5bzbyRYLDtLKeA7q3F3bkoHnXzptrbGJ2niwWu7yNljjF7JfgB08/Sl3n3nn2hiMzkm5tHGOCg8AB1617F9Gf0ergoxNMAcTIOB/pL0HnrxoCx3L3BjweFEb9+RrNI19A3RegFaKHZCX5/GpaJUpEtUMqK5vWSO1ZJdM5wYcKLKLda6FadRUqSitEct69nLLRa1daYRXp4czXLFSFUZha4UnXyF9fKuxrnPCHUq3BgQfQ8aAzce8uIaFJEVGOcIy2a7MwzXUA3sBapeD3gkkAK5TkdVm7rLcsbFVDa3AtxqcmwoFvZLXAGhtYABRbobAC9Pi2XEj51QBtNfTmep86Ant/1yrNEWk1XFREtxDNIh1520C0bUTGpIzRSQSxubCGQdmfRXA199cdjzs0pV4MTh2UXKMxeJvJTqB5UBK2/LlglPPIR8dKqNycPbDlvxv8Apal3zxNoMt9ZHt7harbdzBlY4E8gT79ayc17rIxLtPEGzXxrZR6UU/NRWnt4Kmo2SO4I6ivOt4sBmgljPiiOYf56V6TWY3hwmWQP7Ld1vf8A8Xqhn1+xT+CxjS9235KTdTHdphlHOM2Pp/1VhisOC9xE0zML997RoB1/w1lNkS/VMaYm0SQ2Hv8AD862EkYZSpBbmFBIzHoTVrHs31pkd0Nk9Cbs3EhlILozJo2Twi/ACplZpNsLFKkZIMhIC4bDqGCX9qRhpw61pVqwQhRS1CG2YSWAcXWwIsdb6DLprcg/CgJMnOvmLf7euXG4uQu3cRysSC9gBpe3U8a+lzjYzJ2ebvEE5deA48raVnNm/Rbs6F84gDte4LktY8b8qAxv0V/Rx2YXF4lftDrCh9gcnIPPpXq6relEFq6qtqAdGlqfXKWdUALEC5sL8yeApXxKKwRmAZuA60B0ooooApGpaRjagGEUyo42zAQD2g1bIDqBm4W1GmpFJLtWEIXL9wHLm1NzfgLCgJNBFEZBAINwQCD1B1FR9oYsxRs4Rnyg91PERzI92tAV+1Jc7ZFEUpXxRNdWvyKGlwaBY7gOl/Yc3ykch5VX4OdcTZkZcRHfifs5YTxs3M/L31M2tjRFEzHpZa8b0Wp6lq9DMbUf6xj44xqq2B/U1vdiwXctyFgKxW6WBJzzt4nOVffqf2r0fZ+HyIBz5+tZFSd1+/4Llr2QUSTailorYKQVD2jhBJGyn1HqOFTKQiuZRUloz1PR6nl28mzS8WcD7SHj/bzq03e2p28Kte7po49OdXe39n5T2ijT2x1BrBYhWwOJEiXMUnEflJ1Hr0rGok8a11y6L80rY7kax8CkV2QrCjEmVkF5JGJ8OY3I/wCanbPxZGVHXss33UZN3ygXu/Q+tMwmIBAddVbUHj/hqDj4+xLOWZVy5psS/HL+BByJ4WFbaepQa0NE63BBGhBB5XuDpflWVl3NbtEfNmC3XIznuoPCQwsSVJJFJsyaTFzRzTM0MIucLBezy207SS2pB424VraHhSbJ2G8ZQOVYRNIUa5LNn0Bbzy6VdUt6SgClWkpwFAU288UrLGIwdHzsQL2K+EAHnc/KoU2DmkaRznPZyQ5FyrckIudgfUtWmPGnUBXbAEvYDtyxkLNfNYEDMcvDjparGiigCkJpQabQGVg3XnySIzIO2TVtSVcXNx5E2+FOw+7EiMpGRboUdQWZQCLdotzq3G/rWoJrlPCGRgb5SCDYlbA8wRwNACRiNAoGiLYdSAAOXpVLjsUHYMT9le0c0Z1jY2FnHS/UVVw42TDlYZJS0Eh/9XE38DcoZuuulzxq6wmFsS7L2bm4dVIKOfxAcjzoDjDhVjLOyp2ri0jqMucDUXHXnWV2zjnxOIEKeHNl0+JvVrvPtvswUHjbh5UzdfZHZqHYXll8I/CpPPnes/Muajsj2WseHO5mk2Ps9QVRR3IwPf8A4a0aiuGCwgRQB7/OpNTYtPpQ57fZDZPcwoooq0RhRRRQHKeIMCCLg8axO3dlhCYnF45PA34W5Vu6i4/ArKhRxcMP8I6GqmTjq1arsmptdb/B5bsvaL4KQwy3MRIsRyv7Q/itnJFHKoWQLIhIYA6gkG4NZ3H7OYSHDYgZhYmCa3LoTyIqtwe1JsE/ZzXaI8Dx06qf2qrTkOp+nYWLK963RNRNhnV7glnkvmlOiwwjkvQ20qy2TizIpNrINIyeLqumY+pqJBildNCHjYdeXPzqfA4AAFrDQAaWHlWomnyiiS6KarU6vQFO5U2igFFPplOBoBaKbmozUAoFI1IDSUA4GqrHzN2nZ3C3s0DjgWHFXFWdRsSynxC9tR5HrQEGPBK6kuuVHH2kJF17Qe0OlyL1C29twQpqRc6IPdXDbm8ixgji54Dzql2Xsl8Q/bT3K+yPxeg5CqeRkqtaLssU1OXL6HbC2S0z/WJtR7II8R/ivQtl7Pt32F2PD8o6f50rnsvZfBmFreFegq4C1Di48m/Us78HV1i+2IAUtFFaRVCiiigCiiigCkYUtFARsXglkUqwuD8R6VkdsbFyjLIueMnQ819/KtvXOSMEEEXB4iqmTixuWvkmrtdZ5M+FmwjZ4WLx8SOIt5ir7ZG8ccul+zfmp4H+2r7H7uWu0Wl+Knn6Vksdu/G5Iy9k/wAATWdGy3Gek+UWnGF3K7NYmKIPeqSsoPCvP1xGLw3WRB11Hx4irDB77Qt480R58xf9q0asyuzzoV50SibTNRmH+aVU4PayyC6SI48jrXTHYZJrdohOXgQSP0NWk0+iv12WlqBVPBs+JM2Uyd5curMbDy109aJ9mxuqgmTui2jkX58RXoLdtOOnrpQDfhVL/wDDQ81kbyLuR+tTBicosAAAOvCgJxNc3mAqkxe8kMQOeRb9Abms/jN82c5YIyxPAn+KinbCHbJI1Sl0a3F7TCgkmwHOsjj953kOTDgsSbBv4rkmwcROc+Jew5LxPw/mtNsfYAH3SBQeLms63MlN7K1yWY0xhzMo9kbs94PMc7trl4/7uZ9K3Gz9k2IZ+PIdKl4PZqR8Br1PGpYFSY+Hte+zlnFt+vEegFLRRWkVQooooAooooAooooAooooAooooBCKj4jZ6SCzi/nz+NSaK5lFSWjCenJncVu0R923ub+aodo7uA37SH/Ut9fhXoFIRVGzArlzHj9FmOTNd8nkzbqR8Y5WU/H56GmjY+OT7uckcu/+zXr1KXZ0beJFPu/eoj7uQngCPRjVdYmRDmMiT14S7R52JdpLpmv7kP7UDGbTPL/8r/Fehf8AjUf4n/3UDdtPxN8a99PL+f7G+n4MAY9ovxbL/tH6CmndrEP99Pp5En9K9EG70f5j/qNdo9jRLwQe/X9aLGyZfdL+x61a6R5/hdzYQfbkPwvWjwG7zAWVFjHprWnSEDgAK6VJH6ev9ktTiWS30irwuw0U3bvHzqyEduFOoq/CqEPtRXlNy7YUUUVIchRRRQBRRRQBRRRQBRRRQBRRRQBRRRQBRRRQBRRRQBRRRQBRRRQBRRRQBRRRQBRRRQBRRRQBRRRQB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8" name="Picture 8" descr="http://www.ritazamora.com/wp-content/uploads/2010/03/Baromet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4681" y="3104705"/>
            <a:ext cx="2757747" cy="30139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utoUpdateAnimBg="0"/>
      <p:bldP spid="149507" grpId="0" build="p" autoUpdateAnimBg="0" advAuto="0"/>
      <p:bldP spid="14950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tatic.coleparmer.com/large_images/10508_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38353"/>
            <a:ext cx="2243469" cy="2243469"/>
          </a:xfrm>
          <a:prstGeom prst="rect">
            <a:avLst/>
          </a:prstGeom>
          <a:noFill/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Data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Other Surface Instruments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Gathering Weather Data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731838" y="1943100"/>
            <a:ext cx="80121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An </a:t>
            </a:r>
            <a:r>
              <a:rPr lang="en-US" sz="2400" dirty="0">
                <a:solidFill>
                  <a:srgbClr val="0051A4"/>
                </a:solidFill>
              </a:rPr>
              <a:t>anemometer</a:t>
            </a:r>
            <a:r>
              <a:rPr lang="en-US" sz="2400" b="0" dirty="0">
                <a:solidFill>
                  <a:schemeClr val="tx1"/>
                </a:solidFill>
              </a:rPr>
              <a:t> is used to measure wind speed. </a:t>
            </a:r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736600" y="2414588"/>
            <a:ext cx="80121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 </a:t>
            </a:r>
            <a:r>
              <a:rPr lang="en-US" sz="2400">
                <a:solidFill>
                  <a:srgbClr val="0051A4"/>
                </a:solidFill>
              </a:rPr>
              <a:t>hygrometer</a:t>
            </a:r>
            <a:r>
              <a:rPr lang="en-US" sz="2400" b="0">
                <a:solidFill>
                  <a:schemeClr val="tx1"/>
                </a:solidFill>
              </a:rPr>
              <a:t> measures relative humidity.</a:t>
            </a:r>
          </a:p>
        </p:txBody>
      </p:sp>
      <p:pic>
        <p:nvPicPr>
          <p:cNvPr id="40974" name="Picture 14" descr="Speaker_help">
            <a:hlinkClick r:id="" action="ppaction://noaction" highlightClick="1">
              <a:snd r:embed="rId3" name="hygrometer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2473325"/>
            <a:ext cx="330200" cy="330200"/>
          </a:xfrm>
          <a:prstGeom prst="rect">
            <a:avLst/>
          </a:prstGeom>
          <a:noFill/>
        </p:spPr>
      </p:pic>
      <p:pic>
        <p:nvPicPr>
          <p:cNvPr id="40975" name="Picture 15" descr="SH12-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pic>
        <p:nvPicPr>
          <p:cNvPr id="40976" name="Picture 16" descr="Speaker_help">
            <a:hlinkClick r:id="" action="ppaction://noaction" highlightClick="1">
              <a:snd r:embed="rId6" name="anemometer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3" y="1997075"/>
            <a:ext cx="330200" cy="330200"/>
          </a:xfrm>
          <a:prstGeom prst="rect">
            <a:avLst/>
          </a:prstGeom>
          <a:noFill/>
        </p:spPr>
      </p:pic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736600" y="2881313"/>
            <a:ext cx="80121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One type of hygrometer uses the temperature differences between wet- and dry-bulb thermometers in conjunction with a relative humidity chart to determine relative humidity. </a:t>
            </a:r>
          </a:p>
        </p:txBody>
      </p:sp>
      <p:pic>
        <p:nvPicPr>
          <p:cNvPr id="24580" name="Picture 4" descr="http://www.whenwasitinvented.org/wp-content/uploads/2011/10/Anemomet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0457" y="4257381"/>
            <a:ext cx="1509079" cy="2058360"/>
          </a:xfrm>
          <a:prstGeom prst="rect">
            <a:avLst/>
          </a:prstGeom>
          <a:noFill/>
        </p:spPr>
      </p:pic>
      <p:pic>
        <p:nvPicPr>
          <p:cNvPr id="24582" name="Picture 6" descr="http://www.mro.com.vn/Portals/0/SanPham/500/G116--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10617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 advAuto="0"/>
      <p:bldP spid="40965" grpId="0" build="p" autoUpdateAnimBg="0"/>
      <p:bldP spid="40971" grpId="0" build="p" autoUpdateAnimBg="0"/>
      <p:bldP spid="40977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Data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Automated Surface Observing System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Gathering Weather Data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731838" y="1943100"/>
            <a:ext cx="80121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 National Weather Service in the United States has established a surface observation network across the country made up of some 1700 official sites.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736600" y="3071813"/>
            <a:ext cx="82026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 network gathers data in a consistent manner at regular intervals—usually a minimum of once an hour—mainly through the Automated Surface Observing System (ASOS). </a:t>
            </a:r>
          </a:p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To supplement standard surface instruments, ASOS also uses a rain gauge and a ceilometer. </a:t>
            </a:r>
          </a:p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 </a:t>
            </a:r>
            <a:r>
              <a:rPr lang="en-US" sz="2400">
                <a:solidFill>
                  <a:srgbClr val="0051A4"/>
                </a:solidFill>
              </a:rPr>
              <a:t>ceilometer</a:t>
            </a:r>
            <a:r>
              <a:rPr lang="en-US" sz="2400" b="0">
                <a:solidFill>
                  <a:schemeClr val="tx1"/>
                </a:solidFill>
              </a:rPr>
              <a:t> measures the height of cloud layers and estimates the amount of sky covered by clouds. </a:t>
            </a:r>
          </a:p>
        </p:txBody>
      </p:sp>
      <p:pic>
        <p:nvPicPr>
          <p:cNvPr id="150535" name="Picture 7" descr="Speaker_help">
            <a:hlinkClick r:id="" action="ppaction://noaction" highlightClick="1">
              <a:snd r:embed="rId2" name="ceilomet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5378450"/>
            <a:ext cx="330200" cy="330200"/>
          </a:xfrm>
          <a:prstGeom prst="rect">
            <a:avLst/>
          </a:prstGeom>
          <a:noFill/>
        </p:spPr>
      </p:pic>
      <p:pic>
        <p:nvPicPr>
          <p:cNvPr id="150536" name="Picture 8" descr="SH12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0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0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0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 autoUpdateAnimBg="0" advAuto="0"/>
      <p:bldP spid="150533" grpId="0" build="p" autoUpdateAnimBg="0"/>
      <p:bldP spid="15053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and Climate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515350" cy="86793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Weather</a:t>
            </a:r>
            <a:r>
              <a:rPr lang="en-US" dirty="0">
                <a:solidFill>
                  <a:srgbClr val="FF0000"/>
                </a:solidFill>
              </a:rPr>
              <a:t> is the current state of the atmosphere, including short-term variations that affect our lives.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The Causes of Weather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73063" y="2324100"/>
            <a:ext cx="8421687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Climate</a:t>
            </a:r>
            <a:r>
              <a:rPr lang="en-US" sz="2800" b="0" dirty="0">
                <a:solidFill>
                  <a:srgbClr val="FF0000"/>
                </a:solidFill>
              </a:rPr>
              <a:t> describes the average weather over a long period of time and is usually averaged over the course of 30 years or more.</a:t>
            </a:r>
          </a:p>
        </p:txBody>
      </p:sp>
      <p:pic>
        <p:nvPicPr>
          <p:cNvPr id="9225" name="Picture 9" descr="Speaker_help">
            <a:hlinkClick r:id="" action="ppaction://noaction" highlightClick="1">
              <a:snd r:embed="rId2" name="climat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2379663"/>
            <a:ext cx="330200" cy="330200"/>
          </a:xfrm>
          <a:prstGeom prst="rect">
            <a:avLst/>
          </a:prstGeom>
          <a:noFill/>
        </p:spPr>
      </p:pic>
      <p:pic>
        <p:nvPicPr>
          <p:cNvPr id="9231" name="Picture 15" descr="Sh12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373063" y="3648075"/>
            <a:ext cx="84216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Meteorology, weather, and climate are related. </a:t>
            </a:r>
          </a:p>
        </p:txBody>
      </p:sp>
      <p:pic>
        <p:nvPicPr>
          <p:cNvPr id="9233" name="Picture 17" descr="Speaker_help">
            <a:hlinkClick r:id="" action="ppaction://noaction" highlightClick="1">
              <a:snd r:embed="rId5" name="weath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1436688"/>
            <a:ext cx="330200" cy="33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 advAuto="0"/>
      <p:bldP spid="9223" grpId="0" build="p" autoUpdateAnimBg="0"/>
      <p:bldP spid="9232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http://www.cmmap.org/images/learn/clouds/radioson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3575" y="2445414"/>
            <a:ext cx="1819275" cy="2362200"/>
          </a:xfrm>
          <a:prstGeom prst="rect">
            <a:avLst/>
          </a:prstGeom>
          <a:noFill/>
        </p:spPr>
      </p:pic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Upper-Level Data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1330325"/>
          </a:xfrm>
        </p:spPr>
        <p:txBody>
          <a:bodyPr/>
          <a:lstStyle/>
          <a:p>
            <a:r>
              <a:rPr lang="en-US"/>
              <a:t>To make accurate forecasts, meteorologists must gather atmospheric data at heights of up </a:t>
            </a:r>
            <a:br>
              <a:rPr lang="en-US"/>
            </a:br>
            <a:r>
              <a:rPr lang="en-US"/>
              <a:t>to 30 000 m. </a:t>
            </a: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Gathering Weather Data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371475" y="2705100"/>
            <a:ext cx="82296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 dirty="0">
                <a:solidFill>
                  <a:schemeClr val="tx1"/>
                </a:solidFill>
              </a:rPr>
              <a:t>A </a:t>
            </a:r>
            <a:r>
              <a:rPr lang="en-US" sz="2800" dirty="0" err="1">
                <a:solidFill>
                  <a:srgbClr val="0051A4"/>
                </a:solidFill>
              </a:rPr>
              <a:t>radiosonde</a:t>
            </a:r>
            <a:r>
              <a:rPr lang="en-US" sz="2800" b="0" dirty="0">
                <a:solidFill>
                  <a:schemeClr val="tx1"/>
                </a:solidFill>
              </a:rPr>
              <a:t>, a balloon-borne package of sensors, is presently the instrument of choice </a:t>
            </a:r>
            <a:br>
              <a:rPr lang="en-US" sz="2800" b="0" dirty="0">
                <a:solidFill>
                  <a:schemeClr val="tx1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for gathering upper-level data. </a:t>
            </a:r>
          </a:p>
        </p:txBody>
      </p:sp>
      <p:pic>
        <p:nvPicPr>
          <p:cNvPr id="151558" name="Picture 6" descr="SH12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pic>
        <p:nvPicPr>
          <p:cNvPr id="151560" name="Picture 8" descr="Speaker_help">
            <a:hlinkClick r:id="" action="ppaction://noaction" highlightClick="1">
              <a:snd r:embed="rId4" name="radiosond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663" y="2760663"/>
            <a:ext cx="330200" cy="330200"/>
          </a:xfrm>
          <a:prstGeom prst="rect">
            <a:avLst/>
          </a:prstGeom>
          <a:noFill/>
        </p:spPr>
      </p:pic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371475" y="4019550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The sensors on a radiosonde measure temperature, air pressure, and humidity.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The radiosonde is also tracked to determine wind speed and direction at various altitudes. </a:t>
            </a:r>
          </a:p>
        </p:txBody>
      </p:sp>
      <p:sp>
        <p:nvSpPr>
          <p:cNvPr id="22530" name="AutoShape 2" descr="data:image/jpeg;base64,/9j/4AAQSkZJRgABAQAAAQABAAD/2wCEAAkGBxMTEhQUEhQWFRQXFRwXFhcWFxYYFRgXFxUXFxUXHB8aHCggGholHBUXITEhJSkrLi4uFx8zODMsNygtLisBCgoKDg0OGxAQGiwkICUsLCwsLCwsLCwsLCwsLCwsLCwsLCwsLCwsLCwsLCwsLCwsLCwsLCwsLCwsLCwsLCwsLP/AABEIAMYAmAMBIgACEQEDEQH/xAAcAAABBQEBAQAAAAAAAAAAAAAAAQIDBAYFBwj/xAA+EAABAwIDBAcGBAQGAwAAAAABAAIRAyEEEjEFBkFREyJhcYGRoRYyM1Ji0RRCsfAVcsHhI1OCktLxB2Oi/8QAGgEAAgMBAQAAAAAAAAAAAAAAAAECAwQFBv/EACcRAAICAgEEAQMFAAAAAAAAAAABAhEDITEEEhNRQQUUIiQyQmFx/9oADAMBAAIRAxEAPwDbuJcczruOp4yhCF2UqOWCEsKbC4R1QwPEnQfvklKSirY0m3SIJVujs2o7UBo+rXyXYwuDbTHVEu4uOv8AZSFczN9QadQRrh0y/kcobKEXe7wAA9ZThsxkav8ANv2V+q6FXc5Y31mb2XrBD0U6mzY913mP6hVKtEt1XUJVeq5WQ+o5I/u2Ql00Hwc9CmfCjLF1sPUQyq4mTJilB7GoS5UiuKgQn5ORShiLAjQJaczbOGh4ynOCWUcj4NZhto06lmuBQsJu3UIrNQuMdMvBiA1SQgrsWcyhaFEuIaNT6dq0FGgGANb/ANnmVT2VRhuY6nTsA/uuhTN1yOszuUuxcG7Bj7VbJGtSuYnsQ90KhRVbNBSrNVSoreIqWVB71kkNDKhVau5Or1FVe/VVsQyqVXpYqHBp0OnYfsnVnrmV3SSrcGZ4pdyCUVJUzvQllV8DWzMEm4sfDQqarUa0FznBrRqXEABekhNTipI5ko9rocGpVD+Lp5c+dpblDpBB6p0Pco8FtGlVBLHC2s28b6jtUu5EaLJakDRKekATsRyd3vjsQjd747ELkHTKm6OLb0baRqh77loJOaJPP9FW3o2tTePw7L1M4aeABJABHO5WMoitkzUGHOHXfIAAibz2K3sCo6pi8P8AmaatPMQbCHA+Ssn1EljqjMsa7rPbcLSyNDBo0Bo52EeasU9VUNS6cK91zL2bKLnSKGtWVR1e6a96HNsdCYirKqkoe5QPeqW7ExlZ6rVHJ7yq1aoLhIaIMTUVMp1R8pqQyzg8W2nJdOUwLc5gLjb9YkVWtpCbRUgxldIsDxkKztCsGUaji0PDWyWu0MEWKxm1azqgNYDID1jTgwwEwNdQdZXS6fNLwuKM+aC7kyLBYh9EudTmPzwbXOhH5pI4K70rCWf4uYuAlw1aAeXL7LlOrscKb6eYVASCdKZIvx1MFX8d0L46BpDcjetENzWzujUyZuVbG0uSDRs9397mVHmlVdBsGEt94kxFtAIWqfVY1zWuc0OdoCRJjWAvIcNSZTzOqCrTA6oqENLZIPvDXLxkLt7P6lXM6q6o9uVpqFtOo2CZs5xEO0EmwWvHllWyqUEjWbvfHYhG73x296VZDWeeYbGsLQxp6EPBzzBaDEZfIqvg8caVek4xkZVZBA/KKjZNuziuLXw76c58txYSHA2seyFHRq5gQTFuaqyNvTK0j6Ncesb8UlSouJu/tQYjDUqoMksDXfzt6rvG3quhnXPbrRrStExqIdVVZz4TX1LKNg0Or1FW6RMe9QVa0JkaFr1VRq1ZUdeuoS5RsdEmZOBUQKc0osdFHeVxGFqZRJOUAHQy4Ez4BYHG43pHHMS15blcG+6RItB00Gllpd+tp5ejotiT13d1w0eN/JYqo+YAtJueFuK2YE1EoyclnEN6zGioIy5jrlaSLzHFdjYrQzPViaLAA5zjEtJEgDnPBZ9lJ4EyBPEwZHcpWY05TTnqjhEj92WpTSKmWts4wVHkUWllOwgGS4Die9SbN2zUw4OWL/MJFjInh4Lj/iic3Vgc+OtpTKlYkGZ0PdH3Ue6V2h1o913e+O3vQjd747e9CsLDwJtbgdJVqpiA52mUWsOxcyfNTNqCIGp4qDRA9F/8Y7dFOtUwrzDKxDqWa0VgIy9mYAeIC9Ke+Nf32L54w4BJlzgdQW65hdpHcV63ufvScVTyVobiGCHcBUA/OO2NQs2fFf5IuhL4NV0ihfVVd9Xmq1eushYTVsRdUa+IUFbEcFA5yQ6JS5BcowUiQ6J2uS1K4a1z3GGtBcTyA/qogeCye8G1zWcKdFwFNh6x4vd/xCnjg5MUmkii3HuqYh9ZwblqG4qaZALMHEWAuqWMqNBflaGCTAjQHWOagxFSH9YFxjSYvFtNVWxkmAA6Y63af6WXQS1RkfJXqVzw9dUYOoA7rKKsz9bqEqfaBdxFQnQ2OoGgUNSrY8bHXuUYKkphk9cnLB010MeqEqA+gN3/AI7e9CN3vjt70KZM8Kq4Vhoh7ajekL46PRxaROYDiARCjxeEyMHzcf1jwUWFrHNTmwZxAuQTJnmruKqZrDiLQq5N2VnMp1Y/dlcpYtwc1zXZTmBEG4PNPfsktAk6+fbbuUdTDtY5sEm41EeKVpjs3+zN6DAbXID9M2jSe3kV1zij5rzLaj4OXUXPnxUmyN4qlGxOdnynh3HgqJYe5Wi2GT4Z6GXpVz9l7Up4j4Z63Fh97+4V5wIsbLLKLXJoTTJg+yDUABJIaAJJOgC521NqU6Dc1Q/ytHvO7uztWSr7aq1w9zjDAIawaT/UqUMTlv4IzyKJ0Ntbymrmp0cwZxeLF0fo1cE4kt0Ov6ntUNau5jhfhEcAY0VaviM3OfRbIQS4Mzk2zqteXMFxNuWkqtjhAEcbkqvhMRHlx5qOtVPO39VPt2RFxdEs6rpktDuIIm8dqqmydVfJJJJPaZKbnnVWAPawxI4fvxTazpBngD+i6+yqMsc4kfK0HgeJXJxlLLmEzY359qje6A+ht3/jt70I3f8Ajt70KZM8Q/Cvp5gKbz25THbwT8FVdLnupkkRbKQDNiBa63bafanR2kLD5r5RWYDFYmIaQRIBymZ5+apnES4EsB7DPn/Zej1Kf0gnW4GqY7CsOrGk9wTWZegMW6jQqMzuflNgZgAHkOTVTZSYBIIdNgTwg6rdnD0vdNJsHgWSE3+HUdOib5QhZqCzAMxTmvDm9VzTLS3UEaL1V21BiNn08XlhwllSLddhh0dhsfFcT+B4b/Jbfjf7q5jsFSpYSlTFJ0PqPqEBzxlZ7rdDHWdeIKk5wnpl2K7dHnO1Mc6tUL3GeA7ANAOQUeHr5fH0PAraN3ewzxZh8HukJaW62HmcrteLjCn5YrVFTe9mLFMuqBn5iYvzK6tPYLgSCHGNSB1b6cFq8Pu3hDVYXAMGYZs1RwYOZJnS066raHbOFaxzKYa6kwWykua7K2AJNz/2jy60W4sfcmeI43AFlzp+/VUybRwW6xWAp4l2Uksy9YZY1I0uO30UZ3Lok/FqCP5Psm8qXJXJU6MW2jwNrKAsut2NzKc/GqeTfslfuVS/zKgH+j7JeeAkZ3AFraR/OSdLgA/KqO2qpJ4e5w9R2rbs3dyNyU3EgSeuRJJ4WAsudV3Uc4EVATa3RuYCP9wukssbsR6xu/8AHb3oRu98dvehaSwyIhOskzhNL1yioegslNc7t9E0VLooLJCxAUeYoz96AsmogFwBGpj7o2tiR+Ibmy3/AMMAaxlGUkaASI8UNxLaYLzqPdHEk2Czu1sRF4h2YPMc7cf3qoN/kkem+m9H+llOXymdt7AycjJvz6w5gcx2KQbcYwAMwtSo75ng39QE0VAYP7uE+kA4gcCb93H0WzDmcHtJ/wCnnJt3Xo6exiMUyoK1FrYIEQ27TB4eS1ns/haeGByiXXtxdoPBo4aWVvHbMo0cMXUaYaRlNuIkTJ8ZWP29tipSpOPROMiA5t237l2VGOaCT+OSMW4vRzds4OlTyPpiCXiXEAFwIjQQAAeAVYuMqzvGZqYenEQ0PdzsIA8yoJXO+oqKmlH0DdiEpADzSykDlzhDg0qRznAKAPTi9A7NZu98dvehG73x296F1SwxIeLGDHqlnkI7ynz5JrXDwXLKRpnsTiTwATjATjfsTAae5DWk8k/OG3M9w1TW1hrBCfZL0NBUosd77+IBbB14CVwNoEPdUj5XR4C36Lu1qRLGuAJzVj5NbP2WfpYCocwIyh03J0kKuOKblwezj1WHH08YqS49nc2f1qVN3Nv9lP0J5qrgWupsY0mcoi3fZWzW7FpeGb+DyGavI69mhxO8FesxmHDWMYWimXZn5zLcua1vBcmpu7WpR0eJfMQZaI8FY3YAfiqLTcZiT4Ncf1C1OL2dTc4gufziR9ltwZIQvzKxwjKXB5qKNRlc9I81MwjOTedR4K9J5Lsb1bHp02Nc0mQZ4kk8JtAAXEDiqs0IZZXDQpwkuR9zwSuBhMDylJKq+1/srpihOOijvzSHxT+1XsKZst3vjt70JN3vjt70q0lphyLHS/Ps07knRjkE6EqXbH0QCUISp0gEQleO3ySKQi3hes0s4g52juEP7zF/BRMpWLvyjjwvoBzKjp1cpDhYgyCrbsTIcYBBHG8E2tygEoGUksJCkCLA6m7tbJiaJPzx/uBb/ULv7Y2m6jWpuJOTPleD7uV1p7IsfBY1j8pBHAg+RlaXe2Hti3WbmHOC2f0Kz5VtGnA9Ms76vIpG0ib9oWTLeqC24gSeItx+60ePqmtgGOFzkAJ+pnV9YCyOHrkARbgf6juTw6Fm3RaDkF6jjN7oM/LNvCf0Ubp7FcZ6JekSElRwf2EuQ9vmmM3m73x296EbvfHb3oUSRiUiS/YiO1MgOSFyTKP2UwxyQArqiTOEpaENQOhJHJS0a/CLGyjt3pco5IsB2Ia5pII0Khc4roAdIyD77NL+83iO8KgTIQAyNbrYV8G5lDNBNSpSp0aM9rA6q+/AMBM9wWPhbrCzVoUXXOTC9GP5i7KQO05QqcvBfh5K+7lBrsNUY9xb0dQg3AsRw53Gi4G28M2nVcGWbbUEaidDotVsZobjMVTIkQ2qBrcASPNy528+DMOqO1DWE/zPqOH9fRQjKpFko3Foy7ipA6feH+oa+PNMzJoeOa02YyZ9NwvAjmNPHkqlfGNb7z2jvIXO2vXrg/4TupFwCL94OoXBrGm4HNNN3O7meWrfBMD3Dd747e9CN3/jt70KJMxAB5qN7TzWj2lufiqTnRTz0xo8PZccLFwMx2LkuwFT5fVv3TIlKCREjy171CWOn3h5Lpfw+p8vqPug7PqfL6t+6AOeGO4u9E/IR+b0V78BU+X1b90h2dUP5fVv3SAphh+ZL0Z+Y+it/wAPqfL6t+6UYCp8vq37oAq02kEGTY9is43ECoczgCSBmyjLBAjhxMA+KX8DU+X1b90fgKny+rfugdlHo6f/ALD2dIP+K2OzNu4bDYGmG1aPTSSadSpORznEjNxtEws3/DX/AC+rfumbX2VUxHRhzWtbTblaGhviTfVQmm1RODS2zrbI2vTG0KT2gva9gpPq9JNPrC5gxJzAXVr/AMl7RY2mKLXBuZ4c95IcBknK2AZIl0+Cy+E3bDHNcWGplMhr39UkaSAYTNp7ErV6pquDWWiKYYOrynie1Q7HaJ+TTZxmUXm7anSz/l07+T1UrYktMHMDye5oPk0Fd/2W+Zjnnm54+66OH2fVbEN055HfqVeUGQa/EO92mI5x/wAimVMJXIILY/lY1bkYapxpMPkP0ck/BvJjo2tGkzYf/Up2KjV7vfHb3oRu98dvehRJnoWMoB7C08Vkqu617PQhADPZb6wj2W+sJUIAT2W+sI9lvrCVCAE9lvrCPZb6wlQgBPZb6wj2W+sJUIAT2W+sI9lvrCVCAE9lvrCPZb6wlQgBPZb6wj2W+sJUIAT2W+sI9lvrCVCAOlsbd8U35i6SEiE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eg;base64,/9j/4AAQSkZJRgABAQAAAQABAAD/2wCEAAkGBxMTEhQUEhQWFRQXFRwXFhcWFxYYFRgXFxUXFxUXHB8aHCggGholHBUXITEhJSkrLi4uFx8zODMsNygtLisBCgoKDg0OGxAQGiwkICUsLCwsLCwsLCwsLCwsLCwsLCwsLCwsLCwsLCwsLCwsLCwsLCwsLCwsLCwsLCwsLCwsLP/AABEIAMYAmAMBIgACEQEDEQH/xAAcAAABBQEBAQAAAAAAAAAAAAAAAQIDBAYFBwj/xAA+EAABAwIDBAcGBAQGAwAAAAABAAIRAyEEEjEFBkFREyJhcYGRoRYyM1Ji0RRCsfAVcsHhI1OCktLxB2Oi/8QAGgEAAgMBAQAAAAAAAAAAAAAAAAECAwQFBv/EACcRAAICAgEEAQMFAAAAAAAAAAABAhEDITEEEhNRQQUUIiQyQmFx/9oADAMBAAIRAxEAPwDbuJcczruOp4yhCF2UqOWCEsKbC4R1QwPEnQfvklKSirY0m3SIJVujs2o7UBo+rXyXYwuDbTHVEu4uOv8AZSFczN9QadQRrh0y/kcobKEXe7wAA9ZThsxkav8ANv2V+q6FXc5Y31mb2XrBD0U6mzY913mP6hVKtEt1XUJVeq5WQ+o5I/u2Ql00Hwc9CmfCjLF1sPUQyq4mTJilB7GoS5UiuKgQn5ORShiLAjQJaczbOGh4ynOCWUcj4NZhto06lmuBQsJu3UIrNQuMdMvBiA1SQgrsWcyhaFEuIaNT6dq0FGgGANb/ANnmVT2VRhuY6nTsA/uuhTN1yOszuUuxcG7Bj7VbJGtSuYnsQ90KhRVbNBSrNVSoreIqWVB71kkNDKhVau5Or1FVe/VVsQyqVXpYqHBp0OnYfsnVnrmV3SSrcGZ4pdyCUVJUzvQllV8DWzMEm4sfDQqarUa0FznBrRqXEABekhNTipI5ko9rocGpVD+Lp5c+dpblDpBB6p0Pco8FtGlVBLHC2s28b6jtUu5EaLJakDRKekATsRyd3vjsQjd747ELkHTKm6OLb0baRqh77loJOaJPP9FW3o2tTePw7L1M4aeABJABHO5WMoitkzUGHOHXfIAAibz2K3sCo6pi8P8AmaatPMQbCHA+Ssn1EljqjMsa7rPbcLSyNDBo0Bo52EeasU9VUNS6cK91zL2bKLnSKGtWVR1e6a96HNsdCYirKqkoe5QPeqW7ExlZ6rVHJ7yq1aoLhIaIMTUVMp1R8pqQyzg8W2nJdOUwLc5gLjb9YkVWtpCbRUgxldIsDxkKztCsGUaji0PDWyWu0MEWKxm1azqgNYDID1jTgwwEwNdQdZXS6fNLwuKM+aC7kyLBYh9EudTmPzwbXOhH5pI4K70rCWf4uYuAlw1aAeXL7LlOrscKb6eYVASCdKZIvx1MFX8d0L46BpDcjetENzWzujUyZuVbG0uSDRs9397mVHmlVdBsGEt94kxFtAIWqfVY1zWuc0OdoCRJjWAvIcNSZTzOqCrTA6oqENLZIPvDXLxkLt7P6lXM6q6o9uVpqFtOo2CZs5xEO0EmwWvHllWyqUEjWbvfHYhG73x296VZDWeeYbGsLQxp6EPBzzBaDEZfIqvg8caVek4xkZVZBA/KKjZNuziuLXw76c58txYSHA2seyFHRq5gQTFuaqyNvTK0j6Ncesb8UlSouJu/tQYjDUqoMksDXfzt6rvG3quhnXPbrRrStExqIdVVZz4TX1LKNg0Or1FW6RMe9QVa0JkaFr1VRq1ZUdeuoS5RsdEmZOBUQKc0osdFHeVxGFqZRJOUAHQy4Ez4BYHG43pHHMS15blcG+6RItB00Gllpd+tp5ejotiT13d1w0eN/JYqo+YAtJueFuK2YE1EoyclnEN6zGioIy5jrlaSLzHFdjYrQzPViaLAA5zjEtJEgDnPBZ9lJ4EyBPEwZHcpWY05TTnqjhEj92WpTSKmWts4wVHkUWllOwgGS4Die9SbN2zUw4OWL/MJFjInh4Lj/iic3Vgc+OtpTKlYkGZ0PdH3Ue6V2h1o913e+O3vQjd747e9CsLDwJtbgdJVqpiA52mUWsOxcyfNTNqCIGp4qDRA9F/8Y7dFOtUwrzDKxDqWa0VgIy9mYAeIC9Ke+Nf32L54w4BJlzgdQW65hdpHcV63ufvScVTyVobiGCHcBUA/OO2NQs2fFf5IuhL4NV0ihfVVd9Xmq1eushYTVsRdUa+IUFbEcFA5yQ6JS5BcowUiQ6J2uS1K4a1z3GGtBcTyA/qogeCye8G1zWcKdFwFNh6x4vd/xCnjg5MUmkii3HuqYh9ZwblqG4qaZALMHEWAuqWMqNBflaGCTAjQHWOagxFSH9YFxjSYvFtNVWxkmAA6Y63af6WXQS1RkfJXqVzw9dUYOoA7rKKsz9bqEqfaBdxFQnQ2OoGgUNSrY8bHXuUYKkphk9cnLB010MeqEqA+gN3/AI7e9CN3vjt70KZM8Kq4Vhoh7ajekL46PRxaROYDiARCjxeEyMHzcf1jwUWFrHNTmwZxAuQTJnmruKqZrDiLQq5N2VnMp1Y/dlcpYtwc1zXZTmBEG4PNPfsktAk6+fbbuUdTDtY5sEm41EeKVpjs3+zN6DAbXID9M2jSe3kV1zij5rzLaj4OXUXPnxUmyN4qlGxOdnynh3HgqJYe5Wi2GT4Z6GXpVz9l7Up4j4Z63Fh97+4V5wIsbLLKLXJoTTJg+yDUABJIaAJJOgC521NqU6Dc1Q/ytHvO7uztWSr7aq1w9zjDAIawaT/UqUMTlv4IzyKJ0Ntbymrmp0cwZxeLF0fo1cE4kt0Ov6ntUNau5jhfhEcAY0VaviM3OfRbIQS4Mzk2zqteXMFxNuWkqtjhAEcbkqvhMRHlx5qOtVPO39VPt2RFxdEs6rpktDuIIm8dqqmydVfJJJJPaZKbnnVWAPawxI4fvxTazpBngD+i6+yqMsc4kfK0HgeJXJxlLLmEzY359qje6A+ht3/jt70I3f8Ajt70KZM8Q/Cvp5gKbz25THbwT8FVdLnupkkRbKQDNiBa63bafanR2kLD5r5RWYDFYmIaQRIBymZ5+apnES4EsB7DPn/Zej1Kf0gnW4GqY7CsOrGk9wTWZegMW6jQqMzuflNgZgAHkOTVTZSYBIIdNgTwg6rdnD0vdNJsHgWSE3+HUdOib5QhZqCzAMxTmvDm9VzTLS3UEaL1V21BiNn08XlhwllSLddhh0dhsfFcT+B4b/Jbfjf7q5jsFSpYSlTFJ0PqPqEBzxlZ7rdDHWdeIKk5wnpl2K7dHnO1Mc6tUL3GeA7ANAOQUeHr5fH0PAraN3ewzxZh8HukJaW62HmcrteLjCn5YrVFTe9mLFMuqBn5iYvzK6tPYLgSCHGNSB1b6cFq8Pu3hDVYXAMGYZs1RwYOZJnS066raHbOFaxzKYa6kwWykua7K2AJNz/2jy60W4sfcmeI43AFlzp+/VUybRwW6xWAp4l2Uksy9YZY1I0uO30UZ3Lok/FqCP5Psm8qXJXJU6MW2jwNrKAsut2NzKc/GqeTfslfuVS/zKgH+j7JeeAkZ3AFraR/OSdLgA/KqO2qpJ4e5w9R2rbs3dyNyU3EgSeuRJJ4WAsudV3Uc4EVATa3RuYCP9wukssbsR6xu/8AHb3oRu98dvehaSwyIhOskzhNL1yioegslNc7t9E0VLooLJCxAUeYoz96AsmogFwBGpj7o2tiR+Ibmy3/AMMAaxlGUkaASI8UNxLaYLzqPdHEk2Czu1sRF4h2YPMc7cf3qoN/kkem+m9H+llOXymdt7AycjJvz6w5gcx2KQbcYwAMwtSo75ng39QE0VAYP7uE+kA4gcCb93H0WzDmcHtJ/wCnnJt3Xo6exiMUyoK1FrYIEQ27TB4eS1ns/haeGByiXXtxdoPBo4aWVvHbMo0cMXUaYaRlNuIkTJ8ZWP29tipSpOPROMiA5t237l2VGOaCT+OSMW4vRzds4OlTyPpiCXiXEAFwIjQQAAeAVYuMqzvGZqYenEQ0PdzsIA8yoJXO+oqKmlH0DdiEpADzSykDlzhDg0qRznAKAPTi9A7NZu98dvehG73x296F1SwxIeLGDHqlnkI7ynz5JrXDwXLKRpnsTiTwATjATjfsTAae5DWk8k/OG3M9w1TW1hrBCfZL0NBUosd77+IBbB14CVwNoEPdUj5XR4C36Lu1qRLGuAJzVj5NbP2WfpYCocwIyh03J0kKuOKblwezj1WHH08YqS49nc2f1qVN3Nv9lP0J5qrgWupsY0mcoi3fZWzW7FpeGb+DyGavI69mhxO8FesxmHDWMYWimXZn5zLcua1vBcmpu7WpR0eJfMQZaI8FY3YAfiqLTcZiT4Ncf1C1OL2dTc4gufziR9ltwZIQvzKxwjKXB5qKNRlc9I81MwjOTedR4K9J5Lsb1bHp02Nc0mQZ4kk8JtAAXEDiqs0IZZXDQpwkuR9zwSuBhMDylJKq+1/srpihOOijvzSHxT+1XsKZst3vjt70JN3vjt70q0lphyLHS/Ps07knRjkE6EqXbH0QCUISp0gEQleO3ySKQi3hes0s4g52juEP7zF/BRMpWLvyjjwvoBzKjp1cpDhYgyCrbsTIcYBBHG8E2tygEoGUksJCkCLA6m7tbJiaJPzx/uBb/ULv7Y2m6jWpuJOTPleD7uV1p7IsfBY1j8pBHAg+RlaXe2Hti3WbmHOC2f0Kz5VtGnA9Ms76vIpG0ib9oWTLeqC24gSeItx+60ePqmtgGOFzkAJ+pnV9YCyOHrkARbgf6juTw6Fm3RaDkF6jjN7oM/LNvCf0Ubp7FcZ6JekSElRwf2EuQ9vmmM3m73x296EbvfHb3oUSRiUiS/YiO1MgOSFyTKP2UwxyQArqiTOEpaENQOhJHJS0a/CLGyjt3pco5IsB2Ia5pII0Khc4roAdIyD77NL+83iO8KgTIQAyNbrYV8G5lDNBNSpSp0aM9rA6q+/AMBM9wWPhbrCzVoUXXOTC9GP5i7KQO05QqcvBfh5K+7lBrsNUY9xb0dQg3AsRw53Gi4G28M2nVcGWbbUEaidDotVsZobjMVTIkQ2qBrcASPNy528+DMOqO1DWE/zPqOH9fRQjKpFko3Foy7ipA6feH+oa+PNMzJoeOa02YyZ9NwvAjmNPHkqlfGNb7z2jvIXO2vXrg/4TupFwCL94OoXBrGm4HNNN3O7meWrfBMD3Dd747e9CN3/jt70KJMxAB5qN7TzWj2lufiqTnRTz0xo8PZccLFwMx2LkuwFT5fVv3TIlKCREjy171CWOn3h5Lpfw+p8vqPug7PqfL6t+6AOeGO4u9E/IR+b0V78BU+X1b90h2dUP5fVv3SAphh+ZL0Z+Y+it/wAPqfL6t+6UYCp8vq37oAq02kEGTY9is43ECoczgCSBmyjLBAjhxMA+KX8DU+X1b90fgKny+rfugdlHo6f/ALD2dIP+K2OzNu4bDYGmG1aPTSSadSpORznEjNxtEws3/DX/AC+rfumbX2VUxHRhzWtbTblaGhviTfVQmm1RODS2zrbI2vTG0KT2gva9gpPq9JNPrC5gxJzAXVr/AMl7RY2mKLXBuZ4c95IcBknK2AZIl0+Cy+E3bDHNcWGplMhr39UkaSAYTNp7ErV6pquDWWiKYYOrynie1Q7HaJ+TTZxmUXm7anSz/l07+T1UrYktMHMDye5oPk0Fd/2W+Zjnnm54+66OH2fVbEN055HfqVeUGQa/EO92mI5x/wAimVMJXIILY/lY1bkYapxpMPkP0ck/BvJjo2tGkzYf/Up2KjV7vfHb3oRu98dvehRJnoWMoB7C08Vkqu617PQhADPZb6wj2W+sJUIAT2W+sI9lvrCVCAE9lvrCPZb6wlQgBPZb6wj2W+sJUIAT2W+sI9lvrCVCAE9lvrCPZb6wlQgBPZb6wj2W+sJUIAT2W+sI9lvrCVCAOlsbd8U35i6SEiE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xMTEhQUEhQWFRQXFRwXFhcWFxYYFRgXFxUXFxUXHB8aHCggGholHBUXITEhJSkrLi4uFx8zODMsNygtLisBCgoKDg0OGxAQGiwkICUsLCwsLCwsLCwsLCwsLCwsLCwsLCwsLCwsLCwsLCwsLCwsLCwsLCwsLCwsLCwsLCwsLP/AABEIAMYAmAMBIgACEQEDEQH/xAAcAAABBQEBAQAAAAAAAAAAAAAAAQIDBAYFBwj/xAA+EAABAwIDBAcGBAQGAwAAAAABAAIRAyEEEjEFBkFREyJhcYGRoRYyM1Ji0RRCsfAVcsHhI1OCktLxB2Oi/8QAGgEAAgMBAQAAAAAAAAAAAAAAAAECAwQFBv/EACcRAAICAgEEAQMFAAAAAAAAAAABAhEDITEEEhNRQQUUIiQyQmFx/9oADAMBAAIRAxEAPwDbuJcczruOp4yhCF2UqOWCEsKbC4R1QwPEnQfvklKSirY0m3SIJVujs2o7UBo+rXyXYwuDbTHVEu4uOv8AZSFczN9QadQRrh0y/kcobKEXe7wAA9ZThsxkav8ANv2V+q6FXc5Y31mb2XrBD0U6mzY913mP6hVKtEt1XUJVeq5WQ+o5I/u2Ql00Hwc9CmfCjLF1sPUQyq4mTJilB7GoS5UiuKgQn5ORShiLAjQJaczbOGh4ynOCWUcj4NZhto06lmuBQsJu3UIrNQuMdMvBiA1SQgrsWcyhaFEuIaNT6dq0FGgGANb/ANnmVT2VRhuY6nTsA/uuhTN1yOszuUuxcG7Bj7VbJGtSuYnsQ90KhRVbNBSrNVSoreIqWVB71kkNDKhVau5Or1FVe/VVsQyqVXpYqHBp0OnYfsnVnrmV3SSrcGZ4pdyCUVJUzvQllV8DWzMEm4sfDQqarUa0FznBrRqXEABekhNTipI5ko9rocGpVD+Lp5c+dpblDpBB6p0Pco8FtGlVBLHC2s28b6jtUu5EaLJakDRKekATsRyd3vjsQjd747ELkHTKm6OLb0baRqh77loJOaJPP9FW3o2tTePw7L1M4aeABJABHO5WMoitkzUGHOHXfIAAibz2K3sCo6pi8P8AmaatPMQbCHA+Ssn1EljqjMsa7rPbcLSyNDBo0Bo52EeasU9VUNS6cK91zL2bKLnSKGtWVR1e6a96HNsdCYirKqkoe5QPeqW7ExlZ6rVHJ7yq1aoLhIaIMTUVMp1R8pqQyzg8W2nJdOUwLc5gLjb9YkVWtpCbRUgxldIsDxkKztCsGUaji0PDWyWu0MEWKxm1azqgNYDID1jTgwwEwNdQdZXS6fNLwuKM+aC7kyLBYh9EudTmPzwbXOhH5pI4K70rCWf4uYuAlw1aAeXL7LlOrscKb6eYVASCdKZIvx1MFX8d0L46BpDcjetENzWzujUyZuVbG0uSDRs9397mVHmlVdBsGEt94kxFtAIWqfVY1zWuc0OdoCRJjWAvIcNSZTzOqCrTA6oqENLZIPvDXLxkLt7P6lXM6q6o9uVpqFtOo2CZs5xEO0EmwWvHllWyqUEjWbvfHYhG73x296VZDWeeYbGsLQxp6EPBzzBaDEZfIqvg8caVek4xkZVZBA/KKjZNuziuLXw76c58txYSHA2seyFHRq5gQTFuaqyNvTK0j6Ncesb8UlSouJu/tQYjDUqoMksDXfzt6rvG3quhnXPbrRrStExqIdVVZz4TX1LKNg0Or1FW6RMe9QVa0JkaFr1VRq1ZUdeuoS5RsdEmZOBUQKc0osdFHeVxGFqZRJOUAHQy4Ez4BYHG43pHHMS15blcG+6RItB00Gllpd+tp5ejotiT13d1w0eN/JYqo+YAtJueFuK2YE1EoyclnEN6zGioIy5jrlaSLzHFdjYrQzPViaLAA5zjEtJEgDnPBZ9lJ4EyBPEwZHcpWY05TTnqjhEj92WpTSKmWts4wVHkUWllOwgGS4Die9SbN2zUw4OWL/MJFjInh4Lj/iic3Vgc+OtpTKlYkGZ0PdH3Ue6V2h1o913e+O3vQjd747e9CsLDwJtbgdJVqpiA52mUWsOxcyfNTNqCIGp4qDRA9F/8Y7dFOtUwrzDKxDqWa0VgIy9mYAeIC9Ke+Nf32L54w4BJlzgdQW65hdpHcV63ufvScVTyVobiGCHcBUA/OO2NQs2fFf5IuhL4NV0ihfVVd9Xmq1eushYTVsRdUa+IUFbEcFA5yQ6JS5BcowUiQ6J2uS1K4a1z3GGtBcTyA/qogeCye8G1zWcKdFwFNh6x4vd/xCnjg5MUmkii3HuqYh9ZwblqG4qaZALMHEWAuqWMqNBflaGCTAjQHWOagxFSH9YFxjSYvFtNVWxkmAA6Y63af6WXQS1RkfJXqVzw9dUYOoA7rKKsz9bqEqfaBdxFQnQ2OoGgUNSrY8bHXuUYKkphk9cnLB010MeqEqA+gN3/AI7e9CN3vjt70KZM8Kq4Vhoh7ajekL46PRxaROYDiARCjxeEyMHzcf1jwUWFrHNTmwZxAuQTJnmruKqZrDiLQq5N2VnMp1Y/dlcpYtwc1zXZTmBEG4PNPfsktAk6+fbbuUdTDtY5sEm41EeKVpjs3+zN6DAbXID9M2jSe3kV1zij5rzLaj4OXUXPnxUmyN4qlGxOdnynh3HgqJYe5Wi2GT4Z6GXpVz9l7Up4j4Z63Fh97+4V5wIsbLLKLXJoTTJg+yDUABJIaAJJOgC521NqU6Dc1Q/ytHvO7uztWSr7aq1w9zjDAIawaT/UqUMTlv4IzyKJ0Ntbymrmp0cwZxeLF0fo1cE4kt0Ov6ntUNau5jhfhEcAY0VaviM3OfRbIQS4Mzk2zqteXMFxNuWkqtjhAEcbkqvhMRHlx5qOtVPO39VPt2RFxdEs6rpktDuIIm8dqqmydVfJJJJPaZKbnnVWAPawxI4fvxTazpBngD+i6+yqMsc4kfK0HgeJXJxlLLmEzY359qje6A+ht3/jt70I3f8Ajt70KZM8Q/Cvp5gKbz25THbwT8FVdLnupkkRbKQDNiBa63bafanR2kLD5r5RWYDFYmIaQRIBymZ5+apnES4EsB7DPn/Zej1Kf0gnW4GqY7CsOrGk9wTWZegMW6jQqMzuflNgZgAHkOTVTZSYBIIdNgTwg6rdnD0vdNJsHgWSE3+HUdOib5QhZqCzAMxTmvDm9VzTLS3UEaL1V21BiNn08XlhwllSLddhh0dhsfFcT+B4b/Jbfjf7q5jsFSpYSlTFJ0PqPqEBzxlZ7rdDHWdeIKk5wnpl2K7dHnO1Mc6tUL3GeA7ANAOQUeHr5fH0PAraN3ewzxZh8HukJaW62HmcrteLjCn5YrVFTe9mLFMuqBn5iYvzK6tPYLgSCHGNSB1b6cFq8Pu3hDVYXAMGYZs1RwYOZJnS066raHbOFaxzKYa6kwWykua7K2AJNz/2jy60W4sfcmeI43AFlzp+/VUybRwW6xWAp4l2Uksy9YZY1I0uO30UZ3Lok/FqCP5Psm8qXJXJU6MW2jwNrKAsut2NzKc/GqeTfslfuVS/zKgH+j7JeeAkZ3AFraR/OSdLgA/KqO2qpJ4e5w9R2rbs3dyNyU3EgSeuRJJ4WAsudV3Uc4EVATa3RuYCP9wukssbsR6xu/8AHb3oRu98dvehaSwyIhOskzhNL1yioegslNc7t9E0VLooLJCxAUeYoz96AsmogFwBGpj7o2tiR+Ibmy3/AMMAaxlGUkaASI8UNxLaYLzqPdHEk2Czu1sRF4h2YPMc7cf3qoN/kkem+m9H+llOXymdt7AycjJvz6w5gcx2KQbcYwAMwtSo75ng39QE0VAYP7uE+kA4gcCb93H0WzDmcHtJ/wCnnJt3Xo6exiMUyoK1FrYIEQ27TB4eS1ns/haeGByiXXtxdoPBo4aWVvHbMo0cMXUaYaRlNuIkTJ8ZWP29tipSpOPROMiA5t237l2VGOaCT+OSMW4vRzds4OlTyPpiCXiXEAFwIjQQAAeAVYuMqzvGZqYenEQ0PdzsIA8yoJXO+oqKmlH0DdiEpADzSykDlzhDg0qRznAKAPTi9A7NZu98dvehG73x296F1SwxIeLGDHqlnkI7ynz5JrXDwXLKRpnsTiTwATjATjfsTAae5DWk8k/OG3M9w1TW1hrBCfZL0NBUosd77+IBbB14CVwNoEPdUj5XR4C36Lu1qRLGuAJzVj5NbP2WfpYCocwIyh03J0kKuOKblwezj1WHH08YqS49nc2f1qVN3Nv9lP0J5qrgWupsY0mcoi3fZWzW7FpeGb+DyGavI69mhxO8FesxmHDWMYWimXZn5zLcua1vBcmpu7WpR0eJfMQZaI8FY3YAfiqLTcZiT4Ncf1C1OL2dTc4gufziR9ltwZIQvzKxwjKXB5qKNRlc9I81MwjOTedR4K9J5Lsb1bHp02Nc0mQZ4kk8JtAAXEDiqs0IZZXDQpwkuR9zwSuBhMDylJKq+1/srpihOOijvzSHxT+1XsKZst3vjt70JN3vjt70q0lphyLHS/Ps07knRjkE6EqXbH0QCUISp0gEQleO3ySKQi3hes0s4g52juEP7zF/BRMpWLvyjjwvoBzKjp1cpDhYgyCrbsTIcYBBHG8E2tygEoGUksJCkCLA6m7tbJiaJPzx/uBb/ULv7Y2m6jWpuJOTPleD7uV1p7IsfBY1j8pBHAg+RlaXe2Hti3WbmHOC2f0Kz5VtGnA9Ms76vIpG0ib9oWTLeqC24gSeItx+60ePqmtgGOFzkAJ+pnV9YCyOHrkARbgf6juTw6Fm3RaDkF6jjN7oM/LNvCf0Ubp7FcZ6JekSElRwf2EuQ9vmmM3m73x296EbvfHb3oUSRiUiS/YiO1MgOSFyTKP2UwxyQArqiTOEpaENQOhJHJS0a/CLGyjt3pco5IsB2Ia5pII0Khc4roAdIyD77NL+83iO8KgTIQAyNbrYV8G5lDNBNSpSp0aM9rA6q+/AMBM9wWPhbrCzVoUXXOTC9GP5i7KQO05QqcvBfh5K+7lBrsNUY9xb0dQg3AsRw53Gi4G28M2nVcGWbbUEaidDotVsZobjMVTIkQ2qBrcASPNy528+DMOqO1DWE/zPqOH9fRQjKpFko3Foy7ipA6feH+oa+PNMzJoeOa02YyZ9NwvAjmNPHkqlfGNb7z2jvIXO2vXrg/4TupFwCL94OoXBrGm4HNNN3O7meWrfBMD3Dd747e9CN3/jt70KJMxAB5qN7TzWj2lufiqTnRTz0xo8PZccLFwMx2LkuwFT5fVv3TIlKCREjy171CWOn3h5Lpfw+p8vqPug7PqfL6t+6AOeGO4u9E/IR+b0V78BU+X1b90h2dUP5fVv3SAphh+ZL0Z+Y+it/wAPqfL6t+6UYCp8vq37oAq02kEGTY9is43ECoczgCSBmyjLBAjhxMA+KX8DU+X1b90fgKny+rfugdlHo6f/ALD2dIP+K2OzNu4bDYGmG1aPTSSadSpORznEjNxtEws3/DX/AC+rfumbX2VUxHRhzWtbTblaGhviTfVQmm1RODS2zrbI2vTG0KT2gva9gpPq9JNPrC5gxJzAXVr/AMl7RY2mKLXBuZ4c95IcBknK2AZIl0+Cy+E3bDHNcWGplMhr39UkaSAYTNp7ErV6pquDWWiKYYOrynie1Q7HaJ+TTZxmUXm7anSz/l07+T1UrYktMHMDye5oPk0Fd/2W+Zjnnm54+66OH2fVbEN055HfqVeUGQa/EO92mI5x/wAimVMJXIILY/lY1bkYapxpMPkP0ck/BvJjo2tGkzYf/Up2KjV7vfHb3oRu98dvehRJnoWMoB7C08Vkqu617PQhADPZb6wj2W+sJUIAT2W+sI9lvrCVCAE9lvrCPZb6wlQgBPZb6wj2W+sJUIAT2W+sI9lvrCVCAE9lvrCPZb6wlQgBPZb6wj2W+sJUIAT2W+sI9lvrCVCAOlsbd8U35i6SEiE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data:image/jpeg;base64,/9j/4AAQSkZJRgABAQAAAQABAAD/2wCEAAkGBxMTEhQUEhQWFRQXFRwXFhcWFxYYFRgXFxUXFxUXHB8aHCggGholHBUXITEhJSkrLi4uFx8zODMsNygtLisBCgoKDg0OGxAQGiwkICUsLCwsLCwsLCwsLCwsLCwsLCwsLCwsLCwsLCwsLCwsLCwsLCwsLCwsLCwsLCwsLCwsLP/AABEIAMYAmAMBIgACEQEDEQH/xAAcAAABBQEBAQAAAAAAAAAAAAAAAQIDBAYFBwj/xAA+EAABAwIDBAcGBAQGAwAAAAABAAIRAyEEEjEFBkFREyJhcYGRoRYyM1Ji0RRCsfAVcsHhI1OCktLxB2Oi/8QAGgEAAgMBAQAAAAAAAAAAAAAAAAECAwQFBv/EACcRAAICAgEEAQMFAAAAAAAAAAABAhEDITEEEhNRQQUUIiQyQmFx/9oADAMBAAIRAxEAPwDbuJcczruOp4yhCF2UqOWCEsKbC4R1QwPEnQfvklKSirY0m3SIJVujs2o7UBo+rXyXYwuDbTHVEu4uOv8AZSFczN9QadQRrh0y/kcobKEXe7wAA9ZThsxkav8ANv2V+q6FXc5Y31mb2XrBD0U6mzY913mP6hVKtEt1XUJVeq5WQ+o5I/u2Ql00Hwc9CmfCjLF1sPUQyq4mTJilB7GoS5UiuKgQn5ORShiLAjQJaczbOGh4ynOCWUcj4NZhto06lmuBQsJu3UIrNQuMdMvBiA1SQgrsWcyhaFEuIaNT6dq0FGgGANb/ANnmVT2VRhuY6nTsA/uuhTN1yOszuUuxcG7Bj7VbJGtSuYnsQ90KhRVbNBSrNVSoreIqWVB71kkNDKhVau5Or1FVe/VVsQyqVXpYqHBp0OnYfsnVnrmV3SSrcGZ4pdyCUVJUzvQllV8DWzMEm4sfDQqarUa0FznBrRqXEABekhNTipI5ko9rocGpVD+Lp5c+dpblDpBB6p0Pco8FtGlVBLHC2s28b6jtUu5EaLJakDRKekATsRyd3vjsQjd747ELkHTKm6OLb0baRqh77loJOaJPP9FW3o2tTePw7L1M4aeABJABHO5WMoitkzUGHOHXfIAAibz2K3sCo6pi8P8AmaatPMQbCHA+Ssn1EljqjMsa7rPbcLSyNDBo0Bo52EeasU9VUNS6cK91zL2bKLnSKGtWVR1e6a96HNsdCYirKqkoe5QPeqW7ExlZ6rVHJ7yq1aoLhIaIMTUVMp1R8pqQyzg8W2nJdOUwLc5gLjb9YkVWtpCbRUgxldIsDxkKztCsGUaji0PDWyWu0MEWKxm1azqgNYDID1jTgwwEwNdQdZXS6fNLwuKM+aC7kyLBYh9EudTmPzwbXOhH5pI4K70rCWf4uYuAlw1aAeXL7LlOrscKb6eYVASCdKZIvx1MFX8d0L46BpDcjetENzWzujUyZuVbG0uSDRs9397mVHmlVdBsGEt94kxFtAIWqfVY1zWuc0OdoCRJjWAvIcNSZTzOqCrTA6oqENLZIPvDXLxkLt7P6lXM6q6o9uVpqFtOo2CZs5xEO0EmwWvHllWyqUEjWbvfHYhG73x296VZDWeeYbGsLQxp6EPBzzBaDEZfIqvg8caVek4xkZVZBA/KKjZNuziuLXw76c58txYSHA2seyFHRq5gQTFuaqyNvTK0j6Ncesb8UlSouJu/tQYjDUqoMksDXfzt6rvG3quhnXPbrRrStExqIdVVZz4TX1LKNg0Or1FW6RMe9QVa0JkaFr1VRq1ZUdeuoS5RsdEmZOBUQKc0osdFHeVxGFqZRJOUAHQy4Ez4BYHG43pHHMS15blcG+6RItB00Gllpd+tp5ejotiT13d1w0eN/JYqo+YAtJueFuK2YE1EoyclnEN6zGioIy5jrlaSLzHFdjYrQzPViaLAA5zjEtJEgDnPBZ9lJ4EyBPEwZHcpWY05TTnqjhEj92WpTSKmWts4wVHkUWllOwgGS4Die9SbN2zUw4OWL/MJFjInh4Lj/iic3Vgc+OtpTKlYkGZ0PdH3Ue6V2h1o913e+O3vQjd747e9CsLDwJtbgdJVqpiA52mUWsOxcyfNTNqCIGp4qDRA9F/8Y7dFOtUwrzDKxDqWa0VgIy9mYAeIC9Ke+Nf32L54w4BJlzgdQW65hdpHcV63ufvScVTyVobiGCHcBUA/OO2NQs2fFf5IuhL4NV0ihfVVd9Xmq1eushYTVsRdUa+IUFbEcFA5yQ6JS5BcowUiQ6J2uS1K4a1z3GGtBcTyA/qogeCye8G1zWcKdFwFNh6x4vd/xCnjg5MUmkii3HuqYh9ZwblqG4qaZALMHEWAuqWMqNBflaGCTAjQHWOagxFSH9YFxjSYvFtNVWxkmAA6Y63af6WXQS1RkfJXqVzw9dUYOoA7rKKsz9bqEqfaBdxFQnQ2OoGgUNSrY8bHXuUYKkphk9cnLB010MeqEqA+gN3/AI7e9CN3vjt70KZM8Kq4Vhoh7ajekL46PRxaROYDiARCjxeEyMHzcf1jwUWFrHNTmwZxAuQTJnmruKqZrDiLQq5N2VnMp1Y/dlcpYtwc1zXZTmBEG4PNPfsktAk6+fbbuUdTDtY5sEm41EeKVpjs3+zN6DAbXID9M2jSe3kV1zij5rzLaj4OXUXPnxUmyN4qlGxOdnynh3HgqJYe5Wi2GT4Z6GXpVz9l7Up4j4Z63Fh97+4V5wIsbLLKLXJoTTJg+yDUABJIaAJJOgC521NqU6Dc1Q/ytHvO7uztWSr7aq1w9zjDAIawaT/UqUMTlv4IzyKJ0Ntbymrmp0cwZxeLF0fo1cE4kt0Ov6ntUNau5jhfhEcAY0VaviM3OfRbIQS4Mzk2zqteXMFxNuWkqtjhAEcbkqvhMRHlx5qOtVPO39VPt2RFxdEs6rpktDuIIm8dqqmydVfJJJJPaZKbnnVWAPawxI4fvxTazpBngD+i6+yqMsc4kfK0HgeJXJxlLLmEzY359qje6A+ht3/jt70I3f8Ajt70KZM8Q/Cvp5gKbz25THbwT8FVdLnupkkRbKQDNiBa63bafanR2kLD5r5RWYDFYmIaQRIBymZ5+apnES4EsB7DPn/Zej1Kf0gnW4GqY7CsOrGk9wTWZegMW6jQqMzuflNgZgAHkOTVTZSYBIIdNgTwg6rdnD0vdNJsHgWSE3+HUdOib5QhZqCzAMxTmvDm9VzTLS3UEaL1V21BiNn08XlhwllSLddhh0dhsfFcT+B4b/Jbfjf7q5jsFSpYSlTFJ0PqPqEBzxlZ7rdDHWdeIKk5wnpl2K7dHnO1Mc6tUL3GeA7ANAOQUeHr5fH0PAraN3ewzxZh8HukJaW62HmcrteLjCn5YrVFTe9mLFMuqBn5iYvzK6tPYLgSCHGNSB1b6cFq8Pu3hDVYXAMGYZs1RwYOZJnS066raHbOFaxzKYa6kwWykua7K2AJNz/2jy60W4sfcmeI43AFlzp+/VUybRwW6xWAp4l2Uksy9YZY1I0uO30UZ3Lok/FqCP5Psm8qXJXJU6MW2jwNrKAsut2NzKc/GqeTfslfuVS/zKgH+j7JeeAkZ3AFraR/OSdLgA/KqO2qpJ4e5w9R2rbs3dyNyU3EgSeuRJJ4WAsudV3Uc4EVATa3RuYCP9wukssbsR6xu/8AHb3oRu98dvehaSwyIhOskzhNL1yioegslNc7t9E0VLooLJCxAUeYoz96AsmogFwBGpj7o2tiR+Ibmy3/AMMAaxlGUkaASI8UNxLaYLzqPdHEk2Czu1sRF4h2YPMc7cf3qoN/kkem+m9H+llOXymdt7AycjJvz6w5gcx2KQbcYwAMwtSo75ng39QE0VAYP7uE+kA4gcCb93H0WzDmcHtJ/wCnnJt3Xo6exiMUyoK1FrYIEQ27TB4eS1ns/haeGByiXXtxdoPBo4aWVvHbMo0cMXUaYaRlNuIkTJ8ZWP29tipSpOPROMiA5t237l2VGOaCT+OSMW4vRzds4OlTyPpiCXiXEAFwIjQQAAeAVYuMqzvGZqYenEQ0PdzsIA8yoJXO+oqKmlH0DdiEpADzSykDlzhDg0qRznAKAPTi9A7NZu98dvehG73x296F1SwxIeLGDHqlnkI7ynz5JrXDwXLKRpnsTiTwATjATjfsTAae5DWk8k/OG3M9w1TW1hrBCfZL0NBUosd77+IBbB14CVwNoEPdUj5XR4C36Lu1qRLGuAJzVj5NbP2WfpYCocwIyh03J0kKuOKblwezj1WHH08YqS49nc2f1qVN3Nv9lP0J5qrgWupsY0mcoi3fZWzW7FpeGb+DyGavI69mhxO8FesxmHDWMYWimXZn5zLcua1vBcmpu7WpR0eJfMQZaI8FY3YAfiqLTcZiT4Ncf1C1OL2dTc4gufziR9ltwZIQvzKxwjKXB5qKNRlc9I81MwjOTedR4K9J5Lsb1bHp02Nc0mQZ4kk8JtAAXEDiqs0IZZXDQpwkuR9zwSuBhMDylJKq+1/srpihOOijvzSHxT+1XsKZst3vjt70JN3vjt70q0lphyLHS/Ps07knRjkE6EqXbH0QCUISp0gEQleO3ySKQi3hes0s4g52juEP7zF/BRMpWLvyjjwvoBzKjp1cpDhYgyCrbsTIcYBBHG8E2tygEoGUksJCkCLA6m7tbJiaJPzx/uBb/ULv7Y2m6jWpuJOTPleD7uV1p7IsfBY1j8pBHAg+RlaXe2Hti3WbmHOC2f0Kz5VtGnA9Ms76vIpG0ib9oWTLeqC24gSeItx+60ePqmtgGOFzkAJ+pnV9YCyOHrkARbgf6juTw6Fm3RaDkF6jjN7oM/LNvCf0Ubp7FcZ6JekSElRwf2EuQ9vmmM3m73x296EbvfHb3oUSRiUiS/YiO1MgOSFyTKP2UwxyQArqiTOEpaENQOhJHJS0a/CLGyjt3pco5IsB2Ia5pII0Khc4roAdIyD77NL+83iO8KgTIQAyNbrYV8G5lDNBNSpSp0aM9rA6q+/AMBM9wWPhbrCzVoUXXOTC9GP5i7KQO05QqcvBfh5K+7lBrsNUY9xb0dQg3AsRw53Gi4G28M2nVcGWbbUEaidDotVsZobjMVTIkQ2qBrcASPNy528+DMOqO1DWE/zPqOH9fRQjKpFko3Foy7ipA6feH+oa+PNMzJoeOa02YyZ9NwvAjmNPHkqlfGNb7z2jvIXO2vXrg/4TupFwCL94OoXBrGm4HNNN3O7meWrfBMD3Dd747e9CN3/jt70KJMxAB5qN7TzWj2lufiqTnRTz0xo8PZccLFwMx2LkuwFT5fVv3TIlKCREjy171CWOn3h5Lpfw+p8vqPug7PqfL6t+6AOeGO4u9E/IR+b0V78BU+X1b90h2dUP5fVv3SAphh+ZL0Z+Y+it/wAPqfL6t+6UYCp8vq37oAq02kEGTY9is43ECoczgCSBmyjLBAjhxMA+KX8DU+X1b90fgKny+rfugdlHo6f/ALD2dIP+K2OzNu4bDYGmG1aPTSSadSpORznEjNxtEws3/DX/AC+rfumbX2VUxHRhzWtbTblaGhviTfVQmm1RODS2zrbI2vTG0KT2gva9gpPq9JNPrC5gxJzAXVr/AMl7RY2mKLXBuZ4c95IcBknK2AZIl0+Cy+E3bDHNcWGplMhr39UkaSAYTNp7ErV6pquDWWiKYYOrynie1Q7HaJ+TTZxmUXm7anSz/l07+T1UrYktMHMDye5oPk0Fd/2W+Zjnnm54+66OH2fVbEN055HfqVeUGQa/EO92mI5x/wAimVMJXIILY/lY1bkYapxpMPkP0ck/BvJjo2tGkzYf/Up2KjV7vfHb3oRu98dvehRJnoWMoB7C08Vkqu617PQhADPZb6wj2W+sJUIAT2W+sI9lvrCVCAE9lvrCPZb6wlQgBPZb6wj2W+sJUIAT2W+sI9lvrCVCAE9lvrCPZb6wlQgBPZb6wj2W+sJUIAT2W+sI9lvrCVCAOlsbd8U35i6SEiE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1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15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autoUpdateAnimBg="0"/>
      <p:bldP spid="151555" grpId="0" build="p" autoUpdateAnimBg="0" advAuto="0"/>
      <p:bldP spid="151557" grpId="0" build="p" autoUpdateAnimBg="0"/>
      <p:bldP spid="15156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Radar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860425"/>
          </a:xfrm>
        </p:spPr>
        <p:txBody>
          <a:bodyPr/>
          <a:lstStyle/>
          <a:p>
            <a:r>
              <a:rPr lang="en-US"/>
              <a:t>A weather radar system is used to pinpoint where rain is falling.</a:t>
            </a:r>
          </a:p>
        </p:txBody>
      </p:sp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Gathering Weather Data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736600" y="2328863"/>
            <a:ext cx="82026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 radar system transmits electromagnetic waves that bounce, or scatter, off of large raindrops.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Receiving antennae receive the scattered waves, or echoes, which are then amplified. 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 computer then processes the signals and displays them on a screen, allowing meteorologists to identify the location of the rain relative to the receiving antennae. </a:t>
            </a:r>
          </a:p>
        </p:txBody>
      </p:sp>
      <p:pic>
        <p:nvPicPr>
          <p:cNvPr id="152582" name="Picture 6" descr="SH1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utoUpdateAnimBg="0"/>
      <p:bldP spid="152579" grpId="0" build="p" autoUpdateAnimBg="0" advAuto="0"/>
      <p:bldP spid="15258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804" name="AutoShape 4" descr="data:image/jpeg;base64,/9j/4AAQSkZJRgABAQAAAQABAAD/2wCEAAkGBxQQERUUEhQUFhUVFhQVFhQVFRUVFRUXGBUXGRUYFRQYHCggGBolGxUVITEhJSosLi4uFx8zODMsNygtLisBCgoKDg0OGxAQGy8kICQwNC8sKywsLywsNCwwLCwsLTQsLDQsLCwsLCwsLywsLCw0LCwsLCwsLCwsLCwsLCw0LP/AABEIALcBFAMBIgACEQEDEQH/xAAbAAACAwEBAQAAAAAAAAAAAAABAgAEBQMGB//EAEAQAAIBAwMCAwUHAwIFAgcAAAECEQADIQQSMUFRBSJhEzJxgZEGFCNCobHwUsHRYuEzcoKS8QeyFSRDU6LD0v/EABoBAAIDAQEAAAAAAAAAAAAAAAADAQIEBQb/xAAyEQACAgECBAQEBQQDAAAAAAAAAQIDERIhBDFBURMigfBhcZGxM6HB0eEFIzLxFEJi/9oADAMBAAIRAxEAPwD582pJGyASODz0xnvSp4iYBEE9TgtjsOuI/WuqaNWUKVGBhoEsMwM/PNUzo4YiII6Dgg4x6TSa6/gKbRfs+IM2I2iY4g/tzWhavBsCeY+fXNUdPp2ESJGPKesTJYnjpHwq+LQ5gAkZjGIGCRXRohZnbPqv1Mlkof6Og70RShBMxkdaeujDVjzGWWOgRRFAURVyowoigKIoJGmuepsC4pU8HtXSKYVDWQyZ+k0htnMkAKoAjoa7ay6o3HkrEfWfrg1bFKLI3bs/Dp9KV4WNkM155lawRvO0NJO5o92Y6zWhbcHigKYCrqOCreRgaYGlFMKsQMDTg0gphUAODTA0gpxUEDA0wNKKYVADg0wNIKYVADA1geO+M+wvADMWyTbg+Yk+XzccwPnW/Va7oFd97Z8u3aQI5me81WabWxaDSe5k6LwEbQ9334fKM2N7TIPQgYxiud62tu41pFVLbLiCQz7QrG2iDBXMluzEV6C8wtoTHlUcASYA4AHPwrH0S+1tahixBLuAWIGyAMe6IUH48d8Up1xWEluOjZJ7vkUvD7Li3cA2LC4htgBAjz7fdhefjWDdt/d9Qbk77Tqpa4uBLTsbmQpZJn0HEivVanRFbQDnahA3lQDuwJnusT69waoavTlE2keRxBY7SBLW5Rs54VQSInJrNOCxuuW+R8J78+Zp2FO1Ld24RjcCANpLYVRzwDIHXtWlei1aI/KgkmZODOSeTIiPhJFeLW4dOS/mfS7mVF3z7IggIZ7EPwO3YV6jUWFSwq2wIZkCCChIDB4JOcKpJJzjvim0yyhVscNGV4Vq7fs5drckliTLZOWghlwGlRzhealNb8LNqQF3bmLFmVyST/yCBIAMdAROaFIbsT/2O2fI87otQbbENO3HYiREZ+FbiwRIjt2/nwqpc0pI8sc8GQIPT0pNPauZ6FZEHjjoBjrz6mq1QuqlqSXvsVnKE1jJoDiZETHzoxSWbcc8/D9jzGAfpXQCunTOco5lt7+ZksjFPCJTVAKIpyaYvBKIqUakAiiKApqgkIoigKYUAEUwpRTCgAimFAUwoAIpxSimFQAwphSimFQAwphSimFQAwphQFMKgBhRFAURQAwo0BTCoAhMVVbVKouSG8o3BSp8+BhDEHPXgdSKtzXlfG9t65bILIpYS4MbwNpG1p8vJ7cUq2bithtUVJ7lt9QTbY3XVgmxptKfZhgygbR7xE583foK5XvZ2iqqrsSzFUwdoBG+Zxt91ZMdu08/EGFtGBYi2o24gFzA90ARjGV6j0rv4cysrFQzC6BtbzsPdiCxO6JPJ94y3Ws2G9pGhYW65B8F0lshhdG64HaV2MFQeY+SYBBBgt1mPSq+oseyvB7au1oIzG3uH4YlSwtGTtwASo6cGYFW9D4a4dF9pNpCpgZUhAwVScEQdpgYEU+p0NpbzKuwvdKsbbQYcNuDmchR/TgYUCpjDEMNEOacnud/vuzi17RW8ytvXKniCSJHOalY/wB/fTPctI29VfH4TnZKqdnlwI5jHPAEAGodyTxl/kHh/wDlP6mNpbxVskgxEN8ozNaluBGZMc89sA/2qqNILueIEcxgHrGMgn6irNqytoROD1J/WsvCJrzJpL4jLmnszo7BRn+/yqo+oMsSfIAT6cYBPfn9KqffPbOVGADzyInt1J/neuuvENAPlIkgnrOJHTPX0pvEcQ7E9L2WCldSjjJb0hZxuYQOi9MHBPf/AGq3FU7NzyZzwdvJI/t+WK6/eQoyOcnsJP1NTVx9daSa+ZE+HlJncmATBMZxz9KC3Mx1xx6/wVztapWOGHpGenLTwfSm3KDPxDMT7vWTTVxsJy8ssFfAcY7o7URXP2gmBz6/uPT1rqDPFbq74Wf4szyrlHmEURQphTSoRTClFMKgAimFAURQAwphQFMKgAimFAUwqACKYUBTCgBhTClFMKgBhRFAURUAMKYUophUAGsS9qgXW2tpQNxDC4Au5QpypnBypz0Nauq04uoUYmDztJBI7SMxWLe8PZbgCWSVFxH9p7VtzttIkkHcFXsTHpSrNXQZXj1OB+z4u3SzgxE2xtAABgQ2ekTEdRyQa9Ja0+xNqwIXauMKAIHlEYroggCl1NxURmf3QCT1xGcVKhGOWQ7JSwiqiqgfazsZE7ZOTHlE+VcRjoM1S0umfabhKhnZ5Zm3OLO8sArH0wBwtL7f72m3TyiyD7UAbQJAIHTeF6ZjGMV21miCFbhN0LagKiRtYHaACueIy2OvSkLzLK5fQfy2fP6mDo3a210Ncs2ibrttvJufMEEsHz2+VSho/FUCy1iySxZpe6kkFjEb4MYgYAxUpfr9y0ovPL7HVGCp255AH7/Gsa9rirHO7tM5HGD8v1pNTr8nkhjHaR1EdBNVi6+uT6Ynn/PyrBdPUtONjRXDqy9pbcOIgA5MHJJzmO1WWvhmkwGAAIgHie/xrLtXwuZ+JIxHoPrUuEPlerncZ6k47x1rMtS2GNJlgXg7AydqwTz5jIyOJnH1rhrSGhmYgzJHUTEBV56/pSXVKnbmOeZYiTEdsYNWBaDICzeaY4nONoAI+PPPyqUktySx4YisJXdjiW/sB6HJ71cDELNyNp/Kdozz05P+9YKX9pIU8ifMeB0nHOK6m+WIYy0dRJBj9OO1Q4POQPSaV0gcD82e0DqePjVlGkSOO/8AP5isDSauB5wS3OAevQVqWHa43SIyI4yIn9cTWzh+MlX5RFlKluXVM/z05phXNbeZMHnMDr6/WuldqicpLze0YbIpPYIphQFEU8WEVseGeAve94rbXu2W+S/5iqeksxk89PStG1dI4JrLbdjaI2EFzZ6XQfYrTn3rtxj6bVH0g/vV27/6eWGH4d24p9drD5iAf1rC8P8AFmU5r1fhni89awyutT5m2MK2uR47xj7GajTgsALqDqk7gPVOfpNedFfdrF0MMV5D7a/ZZXVr9hYcZdBw46sB/V+/xp9PFZeJ/UVbw2FmB86FMKFEVuMQwphSimFQAwoigKYVABFMKUUwqADRFAUwoICKNCmFAARAMAAD0EVQ8W8OOo2ozFbXLhSQzEQVE9BWhRqrSawWUmnlFe34daUAC2kD/SD+9SrNSjCJyz45euAsY+RJ/f1iq1y4cD+fOkRy2c44wPTr8Iq4HDFRBJmJ8vaOOK5KqT5HV1YK/tDGZj6CfT1q/wCFaggwAIOeJgx6/CqOqubQU9YM/GabRA4MAwcyDtzgTmlyrWcMnO2TXv6pQce8seoGRJQH82B6Yqteu23OSR1kASf7DrS3NOhE53f0xgc/4Of0qn7UtgQMRiPgSZ/tSvDS5AjRv6a3skggxAk5YAnMDE8Cq1swYnH0/amuIVUCfKZkzI9YrpoLQBB59OTkc+lVb2JNDR2Gk4LRxAg5xIJ6/KtTTMtpAWIBj0wZjmMk/MVT9m8KAQBBJEdPjPfmDXRrLMoDRD7ZPSRwNuT8D2pKksg1saei1RuGdpC9MzOea71W0W78wGJHMgRHHerVej4OLUcvPqc29psld9Nb3N+tcaveHrz8q0Wy0wbFQWZYLQFNMUHxXBrlciUzeoFkXat6TXFDWR7SuiXKprLaMH0XwTxiYzXqrN0MJFfIPD9UUavf+A+I7gM1UbFnh/th4YNNqmVRCuBcUdg0yPkwb5RWIK91/wCptsH2D9fxF/8Aaf8ANeGFdeiWqtM5l8dM2gimFKKYU0UMKYUophUAEUwoCiKgAimFAURQAwqVKIoIDQdSRgwe8A/oalV9Zq1tqSWUHgSyrmJ5OB3qGSuZDbvSYKxJ5k/2qV821niBZzs3wDHlYlcf0wYiIqVhd6zyf1ZuVL7r6FHR6JGOHzMRkeuP1romhuh+GkCQ0j8uQN3Q9K19F4aRLMxO2I6nETzkGareK6kW1IAbcfdJZjII/WCD+neiNUVDUyXY3LSjJ19gG5Fsz5QSOxIJI+lLpVcNGQSRM9PiK6WR7JFBBBYEkE9jzE9Ox/vVrT6qFIVQWJBiCVPIPBHSszSkx+WkbPhtv2jrauKwXJd9pB2AE3CPKOFDR61V8Q8RtNcfYgFtmbaOoWSApJkggH65pPvD3NLdu3SQZWzaVRtDFiDd3EdlTjvWF7MjrGR8x1g/7daVYlLyrkWittzXuhbajaYG0Ar1MiRJnM/D/Nd/DLomFjacwIkcCDPNUbCK5DGSONvQnjGQZ4+ta40wcKwG0iZ2gkx/M8VknssMsdNVd/0nDcR0HY9Rjj1rrZZQAsw/PJ9Z+U1wYugMqWUxLTBHJjMn/wAVnM8kEqTJ6+UkdAAOBVIxIPVW9VbIwwxAPp6CPe+Vdoqj4XoBbUH4wCZj1GKv16L+n63VmT26HN4nTqwiVf8ADOo+BqiK7aW5tYHp1+Fa7Y6oNCYSxJMv6jmvFeL+PMjuFaYZgBtELBjzE5PfH+9eq+02r9hYe6MnbC/8xwv6kV888Vy6zn8KwZjJPslknHJ+tcN82dZckdH8fvtw0RAhVkmeI+ld7PiGqW4yb5dZJSBkr7yKeCwzgTJBArh99+5KUH/GfDYE6deYU9LpwTB8kR73u5l/XArAmcen61BbB7nwz7Xoqp7ZD5wYdSIw20lhGMg8V737O+LRe9mQw8pYElCpgqCFKkz7w/XtXxmzrPbINoC3kViSo81wSWLJ/Q2TO0SeR1Feu+wd5gQXYnZ5QSSdpKs7LM4jA+dCjuDxg+ifb3WbxYTsHc/MgD/2mvJirPies9tcLdICr/yjj+5+dVhXZphogkcq2eqbYwphSimFMFDCiKAphUEhFMKAoioAIphSimFBAaNCjQBCJxXkvtJa0ltWUBTdMDapLH0XaOByAPU16y5bDCDwexI/UVnnwDTkybYJM5JMyZk/82eeapJNrYZCST3PmhLzgR3gAiRjoh7VK+l6j7PWHMlTMAYZh+x5qUjwH3NHjx7HhzqPy5DDHJAx6cE8eXn96zNPpX1dxjv8qcM0tInED+dK9NrNKb77QDsUM91hICoomeMk4HrIrG02ts2FYEMZ6owIz056fHpS7vNNx7e0Xryoau42t8P/AAj+ZgQdwCrjiYHPP0+FV/C7Ps3yJ3dAVIiSJM8cTPpVzSeIB/MASAMjlj2+XrwKFnUZO0eVJbMQSZgCBgZOPjXKlbN5i0aksGp4q9q8lq1bbb7FYkgHc7QbpxjJ+UAVi3fDGI2yeOm3gZbrJnpPauenVyCFBkkEkEECSJMD+CavaBIkQMDPJnscfXtRKU4xzkNmyhe8NKiQSAsETOQZjp6EfHtWr4ddG2GjHc8g8Ek/sa621LlgQM9ORHcHjgx6093SKTle8SojHA6dh9KVOzUsMlHL2AadpAGDySOvTrmr+h0dtBJhj1MDB9O3oKp6bTC2spJjOWHr06f4IqxZJ24AJ42gnkccZnmq13+Hukn8yJQ1dS8dWvX6T9KKahSYBk+gP8+vas3TWxdWNpU9ZJGPScHkCtLT6NUGAc92JFdnhOItuezx6GO2uEFujvFGpRiuuYTj4u2/S3bbf07l9CpDL+orz+pNrT7bxU3NQ1myLNsTt0/4K/i3Gid4PuqMiJJ4Nbvin/BfMYAntJFYPifhqXlW4zwws2ZJZBM20zBIZjn15HNc7iq1q2N/DTenc8lqLTsdxBJPODQbTEQe8464j/NbY8EutcRLR3lwSOUAA7zwvGTzW+ngjrbRUNvZucXWYEtdIVZgxutoJIWDJ9/qAMiqk3jBpdsUsnkNJqRbYNtiOowwwQYbpgn9OK+ieAaXYm4wrMd7jaULE7dzlCfK0KsqOx9QMTR+CbHAKbyxO32jx5Y3RG2PaCCOTIMgdK2b9gG0CJDMFAh3IDPABiRMEzx0p9NL5iLrVyNGKYU15pYnud31z/egK6SeVkwNYeAimFAURUEDCiKAphUAEUwoURQAaNAUagA0alGgCULrEKSFLEcKCAT8CcU1EUAYGq1WunyWEAjgupz8alegqVTT8ff0GqfwR4DxHU3EsshtLF+LhLSPIoItqfLiWG8HqVj1rN0t5VUyrdyLknMZIiMHPSrPi32lW6z7hAJ8pBBO0ABQQsbTtCiB1rCvb0gCWJbyjmRMiGHOOxrnWV6q+e/N/M3J+b4cl8jq7S/4cqB0HT+qOwiadtQyABWMHJAjjv8AOetW9NoQWG5W2sRFv87E52gdzBEDuKe/pNzNeNvYCRFqTn0mT/2zieMRWXwpN4xy7jdccZydNDpGj05xHfgEflzVrU6Biy7CAdqloBkE5IBA+FVU14tgbhkfkgQDyOO01mavxl3kBoHocfLGKQ4yzjBK7l99WUZhOegzBgCJJ/nNXtNrzt82GxA2yOpM8Z/3rC0Vvd5rjYgjiT3+fPJrS8MUXCQxx+UEx15/nelziupJefVZwenHlxJxGM5Hzn51XLRLIZ6FZBCzyZ7f5roF2CNm9QD0IcQRlW4OT6cVe0t5bpk2gJXMgTEdfUyKdVTCbUYy590UlNpZaKumt3oWASWOWIhQByAa3kWBH+/69aCOvw+X0plcHgiunwcOHqepTTZjvlZPbTsNFGKMVIrqp5MZS8ZWbDjvAk+rCvMeKadVvbQSbq2rFvaFMu3sragAdue1el8eB9g0dTbHfm4o/vVvUnTpcF1xbW/cVHBzKBkEMGIBmMA8iCec1jvjqsXyNdEtMGZ+lH3NShE3Gj2rDd5FI8qKYO4YhiMA4xmu2jtEoce7cMrvhmEH8okxIXM9KW/rLYUg3UI6MGUsPRlBz2kfoRNV/CvENqudoCM4Y+aWQ+aIUGSvOP8ATilv+3JJvYYvPFvG5qFcFTbG05gMoA4zMiMwd3Sfry0pZ3AyVtjeHwN+6UXAMYG4H12mM1YQLhyd0eYZBA6+UDHXnmetDw27MuJKv5lH+mNq/UCf+o/J26lsJ2cdy4eB8I/7SVH6KKgpiuOsSYMH3SARmOd3tAfhQFOi8rYRNYe4RRFQCiBUlQimFAUwoAgphQFEVBIRRqUagCUalGgCUalGgA1KlSgk+TeI+A3g7Oqh1MwA0tHQ55GKreHJba6S27agGI/N1mCesD1qPf1CK+GFtIBBIhc+6DAkExiDVzTW2t6Vi4Thnz7zboBDDrkD+TOJaXLMV8dzdmSjhv4bGp4S3mu3Q8NZVUtAe6Dc3BzMeXyiJGa6ffCLBYfiBRJViFIEDBI55PPaqPgwcoNoVSk4BA3E5XcD1zx8MVW1zqkiCrAmQrCASfKGQ+sH4KaKm4wdj6+0RYlKSguntlHYHQuBBZgEUQSQP+IYHqUHB5Paq9pP6R2z3+Veo0fh1q/bVVT3J8xO0mSeIUwDAODVfW/Z17YlOScDdMDuWIE/+azf8abWvuOd8E9PYzLaSNxXyjnpJ9AQD8e01d0102ipETkiM9Zjvx1/xSEtastJOYVRI94gwcj3QATU9i1wlifNy0ySTkzydwjM9KTbQki8Z5Lmn1jTwY5bdmPUA5j49qttqmiA0cAGYPwA7xVK3qAoGwyQOqk8mcDEnP7V3/8AiLDkI64BgCc4McGZ9c0mFFUubx6BKclyRNbqfIFlZO0DJ3Zg/qOv+a7eEae7caXYhV6COfl8x9as6LUA+UoxGQAdpj4nmYrV05x7oUYjgYjtT6uFp1Jas+n6ip3Tw/Lg6KscU0VBRArvxccYRzHnqVdfAVZ49paP0uKfpirBtqy22KqZtWSSQP8A7KHNcPE03JtBALMqAnIBbygxjiZrtetEMocKSLdnarkhSRaSdgiGAInvxxNJlLFnoNis1+pWuaW28bbat190BPSWjPfyg9Kp6XwlVgssvca4qqZ2pbViWubCTPuhVmRmYwJ3NOHJLOE2jJ87SxPC+516noJrGsahn1dwt5nKsgXd5RDAgCFwAFAE8fGIXZFNpDK20mcdTpUsktctzaPvQX/DPeJkqY5zxByPNpexAXcpYyiFYuOQZmIO/I+dNqtaEts9xIHAh080xAWSOTHwicQDXk2DW7q3LSoVfb7MlV2IWaAD5m2kFhMCJMjBylyVcsdByi7I5fM9xaCFrptFzb/DK7ySwIDC7knIDOq/9BPWnAqaWx7MbMyFZc8krDsT6/hk0wFa61pWDJY9TyQUwqAURVxZIoioKaKgCCjUFGgCCmigKNQAaNCjQBKjGP5+tGsbxK9DBl8wMbuw/wB4+NUnPSsl4Q1PBtCpWN94uiNpx/qI7/LHxqUvxl2f0G+C+6+p821+uuXGCXJ6MxJ6AHaInae81y1uq37VjsfLgHERBxyJkma5WnBDO0STOF+QGD5ep613+z6Jd1IN0qEEmG909Avp1NZG3N4zz+xtSUVnHIv6PwjU712jaD+cEQsT9eKHg9jdduX33fgne21ZUPJKs0flJ+smcV7a1aVFIWdvPJgADoenyrNe1/8AIkR7MalzcZgJ8qEH3RB96OOk81fiqdKjCPViuHucnKUuiMH7O+IHcwCwWILsSDyekkR17xXqtY6qskiTglmjpPvTAxwJrz1zwBbe1gznzCdqSYMZCnMfWJrF1Ws3GF3BJkCWkgcY4BwKurJUxxIq4RulmIFYtdJKAgSfMRtWSsZ92TEScVqWbPtgns3hi0EsMjgiIOef2qeFaZWtMML7W55ZkuQnAntuM4k+U4OKyvEr5FwxIjB7giMDtmayRf8A2lyNMlnyo0/YagkoxkxiRJM497nj1iu2l0LWx5mURgrnpiQ3QzPHrVPQeJFRDknGDuZto6+UnM1t6D2GoEMWBBgSxHOfLOKjwI27Rlv8SsrJQ/yQ11yu07gFwMEznnygfGk+9KAJud89ZPHTv+9W38AAModw/pY4n+/6RT2PBhgEQepAIn4Ef3pcf6ZbnsUfFVi+HXy/uAse5iCc5M/X6VtIsDmf56Umk0a2hCjnkySTXeK6nCcL4K3e5jvv1vbkUvE0JVIExdts0c7VbcY78cVf1txbtwIQfctnKPtUC2rTviBHMg/rVfVvt2+rqMEDr68/Cjb8TVUVWL7tloFvZXWkezWBuRNsd4J4GeaZJ4s9CYLNfqc9R4ii8GbajEhg/wDqYg+9Mcc8DNZa62HuOChQNcIJzIW2zNt6NAJPy9DGu2tSMPDHgFXHQ544/nSsDwvUo972l64RbAuBLbEDbu3odwMLtZSDj+rjrVLJ42iy9UM7yQ2kVNU/ttS1qBItWWZSqicu4JyTHHb5Aalu6jXCLaqUtbSdgGXOVg4XeAzZ7RxOLY8StH/6qH/qFC5rbW0gXLfvIY3L3gnnso+lWcI4Kqcm+RoJB2MM+ZU+IbyA57qWHeVM1zFU7/iCIrMLiHymQHWZAkMonmQpjrtHaDeLTnvnHGc4q8H5mhc15UwAUwqRRimCiRRAqRRioAgo1AKaKCQCjRipFQBKNGKW4pIMc+s/2oADXAOSBETPrxWX4ntcF7dwblCghXWBnE5Ec81T8Q8NuO4Bt23XqfakAnHvIxBPHGZ/Wu+n0DWzPsLYn3vNA80bpkx8hINIk3NNSQ9JQeUzAJ1BJhSfVRcIPaCB2ipWl4j4jaVyJYREi2V2gnJ4iTmpWJ1wT5/mbFKTXL8jzfi1u3b0zApF1FW2rQVDZiFgwTBMz+tN9mvArZtTdncWJAX3goxmBIkg1r+M6T7zcS1OLYLEiPeOFx6Ln51s2LItWgq8IsD1IHJ7kmtkYxna+0djNOco1LvJmfrbZCLaVXIchBuYe71EZPug8xzWncsAQoAAVQoWJAjkDMRJP1qtorzHVkhdwsLzwNzAHPY+7/Di9tJyTM/z4n51EMWXyfSO37kTbroS6yef2OS2hEHI7GP2GIryH2j8JW03tAsghmMSOP36cZr20VQ8StG4bdrkO0sAdpKW4dgDnmFX/qp3EKPhty6CeHlJ2JLqeeu2Cr2U3QbdtUZSxKhj5tykwoMMJmIM8ma2dd4St1dwC7wMNtBDfEEZB/xFXV0ioSRbzETIJjPLEyeTzXVtNIlSVPdTg45ZeG4559aXTTohpe4y67XLUtjxT+DeU+TaQTkfDJ2nkT2k445rJtoyS44XHm//AJGRXvNXaaQLsRwGI8p9I6E9vTk1jXdChXYrAScT8ZyODk/pWDilGvoa6ZuSOXgly4zKVcKJllBMZ9Mg8fvXrV1CH8wxg5615JdGbInZuJPKk/rnHX6CtTTlEG5lyJ2oo6+vX/xSeH4mdcsR5fHOPf5k20xmt/0N5c0YqpotY1zi2ygf1Y/81fiu3VarFlfZr7nNsg4vBkfaFttqexn/APFq52vFrNqzbV2hvZWh5SS0+zXgAcnHXrT/AGltb0t25ANy6tsFiQo3SssRkKJkntWXe+y7l0uBlAiwTs3i4AttJ2kttny4Pr1NZrtfi+XsaqdCq8/c1bV99QGCE21wtxmM3IHNtR+VWBEkEwMDmateH6KNQCRIBtqhYzLEQqqgWFA5JHQR1qjp9FsuD2JbmNrMQY/puTkDlgxnljxM9jdV3svbuN7G22ROWZWkkqfMG8jCCOIHQTXktL5l+b1LkX3syZJIb+uc843A4KZAIOASGxLEc7lzb5bqgZtneB5DFxQZn3Pf4bHABJpr4UGPaPPIAJZo77ACSIOelc7iMwABdMqoLsG8oKMdw/MRtnJBIWejU+XlWBEPM8sbXoG22wM3JBIGVQe+36hR6uO1WdIPw09FC/8Ab5T+qmqP2e00LcYszSV2bsRagEAKAAuXmOzgflq/pRhh2uOPrFz/APZVk8tP0KNYTj6nWKMUYoxTBQIoxRijFAAoxRijFQAIoxRApNRdCKWPAiTE9aG8EpZCynoYqhq7N8A7GQ56yp+XOe1VvvXs9QS7j2bpuVp4AIgH57j8DWgl72lrcfKGG5RwxB92QeCcUluM8r9RqUoY/Y8p4xdvWwH/AA2WSRtDIRBhpMAdevesm74hdueW4wRWjJcnA4wOsxV+5rLxuEIA2dsltoMmT5Z9M1x1Pg1tVl7iXH5baYVQTAltvAM8c9sVznJybZuWEsAs/dwIYuSP6YA/XrUqwuosoAqrZYKANwsswOM5x3qVdLCxt79SHv7/AILvgUGXiWulniAPLMCeggEfStTUOVRmYAKFJbb5iBGTmJqVK18J+E5d2zNxjxYo9kir4A/4O4Hc14m6wiIBOJae5iIPFaap3Of0+QqVKtwS/tZ7tleOf93HZDEVSsAteuER+GEtZBPvD2jkduEFCpVuI30ru1+5Xh9tT7Jl0HocE8dRWdY8QPtbiMuFJMgjicH6TNSpVrG8orXjBf1dgMvmJAGTHXB5+tYuo8EYMWttIPQ8/X+c1KlFtUbPLIiuyUFlHXTeG3f6oxzg56+var9vw7MuzMf+0emBUqUqvg6o9M/MvPiLJdS4lsAQKLYEngZqVK0vyrYUt3uZevvK13Tjot5GnsVVnGOvutWhdsuYK3IUpbIGxTA2L1walSslEnOep/H7mu6KhDC7/oLd0btbILrucEBthBCGQwBVwQSRyCOPWvNa637G4AxBZ1JKAYupgZwADjifiTiJUqborGrqFMnq09P4PShWcl7b2wjszrFk5DGQf+IOhHIBqprtJcYpuvAAOhIt29rMJiJLsIlu3ccE1KlXl+Gyi/FRpaVx5mPR/MBwB7NAYB7rkDpI7TThNty4vUbGPaTvTHytCpUqV0IfU6RRipUpwgMUYqVKgAxRAqVKCQxQOKNSoZKR85+0N0I5hsNcVY2QuBLMNpwccARVG14i1+8LYJ2jdiSMbI5+h+XrUqVxHvLPvmdbGInT73+J+G6taG2dymedolTznHbmhqtfKSTKljJKyxIwACT6c0alVt2lhdf5BIrJ4ikAFxgRmwjH64qVKlGt+2/3J0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6" name="AutoShape 6" descr="data:image/jpeg;base64,/9j/4AAQSkZJRgABAQAAAQABAAD/2wCEAAkGBxQQERUUEhQUFhUVFhQVFhQVFRUVFRUXGBUXGRUYFRQYHCggGBolGxUVITEhJSosLi4uFx8zODMsNygtLisBCgoKDg0OGxAQGy8kICQwNC8sKywsLywsNCwwLCwsLTQsLDQsLCwsLCwsLywsLCw0LCwsLCwsLCwsLCwsLCw0LP/AABEIALcBFAMBIgACEQEDEQH/xAAbAAACAwEBAQAAAAAAAAAAAAABAgAEBQMGB//EAEAQAAIBAwMCAwUHAwIFAgcAAAECEQADIQQSMUFRBSJhEzJxgZEGFCNCobHwUsHRYuEzcoKS8QeyFSRDU6LD0v/EABoBAAIDAQEAAAAAAAAAAAAAAAADAQIEBQb/xAAyEQACAgECBAQEBQQDAAAAAAAAAQIDERIhBDFBURMigfBhcZGxM6HB0eEFIzLxFEJi/9oADAMBAAIRAxEAPwD582pJGyASODz0xnvSp4iYBEE9TgtjsOuI/WuqaNWUKVGBhoEsMwM/PNUzo4YiII6Dgg4x6TSa6/gKbRfs+IM2I2iY4g/tzWhavBsCeY+fXNUdPp2ESJGPKesTJYnjpHwq+LQ5gAkZjGIGCRXRohZnbPqv1Mlkof6Og70RShBMxkdaeujDVjzGWWOgRRFAURVyowoigKIoJGmuepsC4pU8HtXSKYVDWQyZ+k0htnMkAKoAjoa7ay6o3HkrEfWfrg1bFKLI3bs/Dp9KV4WNkM155lawRvO0NJO5o92Y6zWhbcHigKYCrqOCreRgaYGlFMKsQMDTg0gphUAODTA0gpxUEDA0wNKKYVADg0wNIKYVADA1geO+M+wvADMWyTbg+Yk+XzccwPnW/Va7oFd97Z8u3aQI5me81WabWxaDSe5k6LwEbQ9334fKM2N7TIPQgYxiud62tu41pFVLbLiCQz7QrG2iDBXMluzEV6C8wtoTHlUcASYA4AHPwrH0S+1tahixBLuAWIGyAMe6IUH48d8Up1xWEluOjZJ7vkUvD7Li3cA2LC4htgBAjz7fdhefjWDdt/d9Qbk77Tqpa4uBLTsbmQpZJn0HEivVanRFbQDnahA3lQDuwJnusT69waoavTlE2keRxBY7SBLW5Rs54VQSInJrNOCxuuW+R8J78+Zp2FO1Ld24RjcCANpLYVRzwDIHXtWlei1aI/KgkmZODOSeTIiPhJFeLW4dOS/mfS7mVF3z7IggIZ7EPwO3YV6jUWFSwq2wIZkCCChIDB4JOcKpJJzjvim0yyhVscNGV4Vq7fs5drckliTLZOWghlwGlRzhealNb8LNqQF3bmLFmVyST/yCBIAMdAROaFIbsT/2O2fI87otQbbENO3HYiREZ+FbiwRIjt2/nwqpc0pI8sc8GQIPT0pNPauZ6FZEHjjoBjrz6mq1QuqlqSXvsVnKE1jJoDiZETHzoxSWbcc8/D9jzGAfpXQCunTOco5lt7+ZksjFPCJTVAKIpyaYvBKIqUakAiiKApqgkIoigKYUAEUwpRTCgAimFAUwoAIpxSimFQAwphSimFQAwphSimFQAwphQFMKgBhRFAURQAwo0BTCoAhMVVbVKouSG8o3BSp8+BhDEHPXgdSKtzXlfG9t65bILIpYS4MbwNpG1p8vJ7cUq2bithtUVJ7lt9QTbY3XVgmxptKfZhgygbR7xE583foK5XvZ2iqqrsSzFUwdoBG+Zxt91ZMdu08/EGFtGBYi2o24gFzA90ARjGV6j0rv4cysrFQzC6BtbzsPdiCxO6JPJ94y3Ws2G9pGhYW65B8F0lshhdG64HaV2MFQeY+SYBBBgt1mPSq+oseyvB7au1oIzG3uH4YlSwtGTtwASo6cGYFW9D4a4dF9pNpCpgZUhAwVScEQdpgYEU+p0NpbzKuwvdKsbbQYcNuDmchR/TgYUCpjDEMNEOacnud/vuzi17RW8ytvXKniCSJHOalY/wB/fTPctI29VfH4TnZKqdnlwI5jHPAEAGodyTxl/kHh/wDlP6mNpbxVskgxEN8ozNaluBGZMc89sA/2qqNILueIEcxgHrGMgn6irNqytoROD1J/WsvCJrzJpL4jLmnszo7BRn+/yqo+oMsSfIAT6cYBPfn9KqffPbOVGADzyInt1J/neuuvENAPlIkgnrOJHTPX0pvEcQ7E9L2WCldSjjJb0hZxuYQOi9MHBPf/AGq3FU7NzyZzwdvJI/t+WK6/eQoyOcnsJP1NTVx9daSa+ZE+HlJncmATBMZxz9KC3Mx1xx6/wVztapWOGHpGenLTwfSm3KDPxDMT7vWTTVxsJy8ssFfAcY7o7URXP2gmBz6/uPT1rqDPFbq74Wf4szyrlHmEURQphTSoRTClFMKgAimFAURQAwphQFMKgAimFAUwqACKYUBTCgBhTClFMKgBhRFAURUAMKYUophUAGsS9qgXW2tpQNxDC4Au5QpypnBypz0Nauq04uoUYmDztJBI7SMxWLe8PZbgCWSVFxH9p7VtzttIkkHcFXsTHpSrNXQZXj1OB+z4u3SzgxE2xtAABgQ2ekTEdRyQa9Ja0+xNqwIXauMKAIHlEYroggCl1NxURmf3QCT1xGcVKhGOWQ7JSwiqiqgfazsZE7ZOTHlE+VcRjoM1S0umfabhKhnZ5Zm3OLO8sArH0wBwtL7f72m3TyiyD7UAbQJAIHTeF6ZjGMV21miCFbhN0LagKiRtYHaACueIy2OvSkLzLK5fQfy2fP6mDo3a210Ncs2ibrttvJufMEEsHz2+VSho/FUCy1iySxZpe6kkFjEb4MYgYAxUpfr9y0ovPL7HVGCp255AH7/Gsa9rirHO7tM5HGD8v1pNTr8nkhjHaR1EdBNVi6+uT6Ynn/PyrBdPUtONjRXDqy9pbcOIgA5MHJJzmO1WWvhmkwGAAIgHie/xrLtXwuZ+JIxHoPrUuEPlerncZ6k47x1rMtS2GNJlgXg7AydqwTz5jIyOJnH1rhrSGhmYgzJHUTEBV56/pSXVKnbmOeZYiTEdsYNWBaDICzeaY4nONoAI+PPPyqUktySx4YisJXdjiW/sB6HJ71cDELNyNp/Kdozz05P+9YKX9pIU8ifMeB0nHOK6m+WIYy0dRJBj9OO1Q4POQPSaV0gcD82e0DqePjVlGkSOO/8AP5isDSauB5wS3OAevQVqWHa43SIyI4yIn9cTWzh+MlX5RFlKluXVM/z05phXNbeZMHnMDr6/WuldqicpLze0YbIpPYIphQFEU8WEVseGeAve94rbXu2W+S/5iqeksxk89PStG1dI4JrLbdjaI2EFzZ6XQfYrTn3rtxj6bVH0g/vV27/6eWGH4d24p9drD5iAf1rC8P8AFmU5r1fhni89awyutT5m2MK2uR47xj7GajTgsALqDqk7gPVOfpNedFfdrF0MMV5D7a/ZZXVr9hYcZdBw46sB/V+/xp9PFZeJ/UVbw2FmB86FMKFEVuMQwphSimFQAwoigKYVABFMKUUwqADRFAUwoICKNCmFAARAMAAD0EVQ8W8OOo2ozFbXLhSQzEQVE9BWhRqrSawWUmnlFe34daUAC2kD/SD+9SrNSjCJyz45euAsY+RJ/f1iq1y4cD+fOkRy2c44wPTr8Iq4HDFRBJmJ8vaOOK5KqT5HV1YK/tDGZj6CfT1q/wCFaggwAIOeJgx6/CqOqubQU9YM/GabRA4MAwcyDtzgTmlyrWcMnO2TXv6pQce8seoGRJQH82B6Yqteu23OSR1kASf7DrS3NOhE53f0xgc/4Of0qn7UtgQMRiPgSZ/tSvDS5AjRv6a3skggxAk5YAnMDE8Cq1swYnH0/amuIVUCfKZkzI9YrpoLQBB59OTkc+lVb2JNDR2Gk4LRxAg5xIJ6/KtTTMtpAWIBj0wZjmMk/MVT9m8KAQBBJEdPjPfmDXRrLMoDRD7ZPSRwNuT8D2pKksg1saei1RuGdpC9MzOea71W0W78wGJHMgRHHerVej4OLUcvPqc29psld9Nb3N+tcaveHrz8q0Wy0wbFQWZYLQFNMUHxXBrlciUzeoFkXat6TXFDWR7SuiXKprLaMH0XwTxiYzXqrN0MJFfIPD9UUavf+A+I7gM1UbFnh/th4YNNqmVRCuBcUdg0yPkwb5RWIK91/wCptsH2D9fxF/8Aaf8ANeGFdeiWqtM5l8dM2gimFKKYU0UMKYUophUAEUwoCiKgAimFAURQAwqVKIoIDQdSRgwe8A/oalV9Zq1tqSWUHgSyrmJ5OB3qGSuZDbvSYKxJ5k/2qV821niBZzs3wDHlYlcf0wYiIqVhd6zyf1ZuVL7r6FHR6JGOHzMRkeuP1romhuh+GkCQ0j8uQN3Q9K19F4aRLMxO2I6nETzkGareK6kW1IAbcfdJZjII/WCD+neiNUVDUyXY3LSjJ19gG5Fsz5QSOxIJI+lLpVcNGQSRM9PiK6WR7JFBBBYEkE9jzE9Ox/vVrT6qFIVQWJBiCVPIPBHSszSkx+WkbPhtv2jrauKwXJd9pB2AE3CPKOFDR61V8Q8RtNcfYgFtmbaOoWSApJkggH65pPvD3NLdu3SQZWzaVRtDFiDd3EdlTjvWF7MjrGR8x1g/7daVYlLyrkWittzXuhbajaYG0Ar1MiRJnM/D/Nd/DLomFjacwIkcCDPNUbCK5DGSONvQnjGQZ4+ta40wcKwG0iZ2gkx/M8VknssMsdNVd/0nDcR0HY9Rjj1rrZZQAsw/PJ9Z+U1wYugMqWUxLTBHJjMn/wAVnM8kEqTJ6+UkdAAOBVIxIPVW9VbIwwxAPp6CPe+Vdoqj4XoBbUH4wCZj1GKv16L+n63VmT26HN4nTqwiVf8ADOo+BqiK7aW5tYHp1+Fa7Y6oNCYSxJMv6jmvFeL+PMjuFaYZgBtELBjzE5PfH+9eq+02r9hYe6MnbC/8xwv6kV888Vy6zn8KwZjJPslknHJ+tcN82dZckdH8fvtw0RAhVkmeI+ld7PiGqW4yb5dZJSBkr7yKeCwzgTJBArh99+5KUH/GfDYE6deYU9LpwTB8kR73u5l/XArAmcen61BbB7nwz7Xoqp7ZD5wYdSIw20lhGMg8V737O+LRe9mQw8pYElCpgqCFKkz7w/XtXxmzrPbINoC3kViSo81wSWLJ/Q2TO0SeR1Feu+wd5gQXYnZ5QSSdpKs7LM4jA+dCjuDxg+ifb3WbxYTsHc/MgD/2mvJirPies9tcLdICr/yjj+5+dVhXZphogkcq2eqbYwphSimFMFDCiKAphUEhFMKAoioAIphSimFBAaNCjQBCJxXkvtJa0ltWUBTdMDapLH0XaOByAPU16y5bDCDwexI/UVnnwDTkybYJM5JMyZk/82eeapJNrYZCST3PmhLzgR3gAiRjoh7VK+l6j7PWHMlTMAYZh+x5qUjwH3NHjx7HhzqPy5DDHJAx6cE8eXn96zNPpX1dxjv8qcM0tInED+dK9NrNKb77QDsUM91hICoomeMk4HrIrG02ts2FYEMZ6owIz056fHpS7vNNx7e0Xryoau42t8P/AAj+ZgQdwCrjiYHPP0+FV/C7Ps3yJ3dAVIiSJM8cTPpVzSeIB/MASAMjlj2+XrwKFnUZO0eVJbMQSZgCBgZOPjXKlbN5i0aksGp4q9q8lq1bbb7FYkgHc7QbpxjJ+UAVi3fDGI2yeOm3gZbrJnpPauenVyCFBkkEkEECSJMD+CavaBIkQMDPJnscfXtRKU4xzkNmyhe8NKiQSAsETOQZjp6EfHtWr4ddG2GjHc8g8Ek/sa621LlgQM9ORHcHjgx6093SKTle8SojHA6dh9KVOzUsMlHL2AadpAGDySOvTrmr+h0dtBJhj1MDB9O3oKp6bTC2spJjOWHr06f4IqxZJ24AJ42gnkccZnmq13+Hukn8yJQ1dS8dWvX6T9KKahSYBk+gP8+vas3TWxdWNpU9ZJGPScHkCtLT6NUGAc92JFdnhOItuezx6GO2uEFujvFGpRiuuYTj4u2/S3bbf07l9CpDL+orz+pNrT7bxU3NQ1myLNsTt0/4K/i3Gid4PuqMiJJ4Nbvin/BfMYAntJFYPifhqXlW4zwws2ZJZBM20zBIZjn15HNc7iq1q2N/DTenc8lqLTsdxBJPODQbTEQe8464j/NbY8EutcRLR3lwSOUAA7zwvGTzW+ngjrbRUNvZucXWYEtdIVZgxutoJIWDJ9/qAMiqk3jBpdsUsnkNJqRbYNtiOowwwQYbpgn9OK+ieAaXYm4wrMd7jaULE7dzlCfK0KsqOx9QMTR+CbHAKbyxO32jx5Y3RG2PaCCOTIMgdK2b9gG0CJDMFAh3IDPABiRMEzx0p9NL5iLrVyNGKYU15pYnud31z/egK6SeVkwNYeAimFAURUEDCiKAphUAEUwoURQAaNAUagA0alGgCULrEKSFLEcKCAT8CcU1EUAYGq1WunyWEAjgupz8alegqVTT8ff0GqfwR4DxHU3EsshtLF+LhLSPIoItqfLiWG8HqVj1rN0t5VUyrdyLknMZIiMHPSrPi32lW6z7hAJ8pBBO0ABQQsbTtCiB1rCvb0gCWJbyjmRMiGHOOxrnWV6q+e/N/M3J+b4cl8jq7S/4cqB0HT+qOwiadtQyABWMHJAjjv8AOetW9NoQWG5W2sRFv87E52gdzBEDuKe/pNzNeNvYCRFqTn0mT/2zieMRWXwpN4xy7jdccZydNDpGj05xHfgEflzVrU6Biy7CAdqloBkE5IBA+FVU14tgbhkfkgQDyOO01mavxl3kBoHocfLGKQ4yzjBK7l99WUZhOegzBgCJJ/nNXtNrzt82GxA2yOpM8Z/3rC0Vvd5rjYgjiT3+fPJrS8MUXCQxx+UEx15/nelziupJefVZwenHlxJxGM5Hzn51XLRLIZ6FZBCzyZ7f5roF2CNm9QD0IcQRlW4OT6cVe0t5bpk2gJXMgTEdfUyKdVTCbUYy590UlNpZaKumt3oWASWOWIhQByAa3kWBH+/69aCOvw+X0plcHgiunwcOHqepTTZjvlZPbTsNFGKMVIrqp5MZS8ZWbDjvAk+rCvMeKadVvbQSbq2rFvaFMu3sragAdue1el8eB9g0dTbHfm4o/vVvUnTpcF1xbW/cVHBzKBkEMGIBmMA8iCec1jvjqsXyNdEtMGZ+lH3NShE3Gj2rDd5FI8qKYO4YhiMA4xmu2jtEoce7cMrvhmEH8okxIXM9KW/rLYUg3UI6MGUsPRlBz2kfoRNV/CvENqudoCM4Y+aWQ+aIUGSvOP8ATilv+3JJvYYvPFvG5qFcFTbG05gMoA4zMiMwd3Sfry0pZ3AyVtjeHwN+6UXAMYG4H12mM1YQLhyd0eYZBA6+UDHXnmetDw27MuJKv5lH+mNq/UCf+o/J26lsJ2cdy4eB8I/7SVH6KKgpiuOsSYMH3SARmOd3tAfhQFOi8rYRNYe4RRFQCiBUlQimFAUwoAgphQFEVBIRRqUagCUalGgCUalGgA1KlSgk+TeI+A3g7Oqh1MwA0tHQ55GKreHJba6S27agGI/N1mCesD1qPf1CK+GFtIBBIhc+6DAkExiDVzTW2t6Vi4Thnz7zboBDDrkD+TOJaXLMV8dzdmSjhv4bGp4S3mu3Q8NZVUtAe6Dc3BzMeXyiJGa6ffCLBYfiBRJViFIEDBI55PPaqPgwcoNoVSk4BA3E5XcD1zx8MVW1zqkiCrAmQrCASfKGQ+sH4KaKm4wdj6+0RYlKSguntlHYHQuBBZgEUQSQP+IYHqUHB5Paq9pP6R2z3+Veo0fh1q/bVVT3J8xO0mSeIUwDAODVfW/Z17YlOScDdMDuWIE/+azf8abWvuOd8E9PYzLaSNxXyjnpJ9AQD8e01d0102ipETkiM9Zjvx1/xSEtastJOYVRI94gwcj3QATU9i1wlifNy0ySTkzydwjM9KTbQki8Z5Lmn1jTwY5bdmPUA5j49qttqmiA0cAGYPwA7xVK3qAoGwyQOqk8mcDEnP7V3/8AiLDkI64BgCc4McGZ9c0mFFUubx6BKclyRNbqfIFlZO0DJ3Zg/qOv+a7eEae7caXYhV6COfl8x9as6LUA+UoxGQAdpj4nmYrV05x7oUYjgYjtT6uFp1Jas+n6ip3Tw/Lg6KscU0VBRArvxccYRzHnqVdfAVZ49paP0uKfpirBtqy22KqZtWSSQP8A7KHNcPE03JtBALMqAnIBbygxjiZrtetEMocKSLdnarkhSRaSdgiGAInvxxNJlLFnoNis1+pWuaW28bbat190BPSWjPfyg9Kp6XwlVgssvca4qqZ2pbViWubCTPuhVmRmYwJ3NOHJLOE2jJ87SxPC+516noJrGsahn1dwt5nKsgXd5RDAgCFwAFAE8fGIXZFNpDK20mcdTpUsktctzaPvQX/DPeJkqY5zxByPNpexAXcpYyiFYuOQZmIO/I+dNqtaEts9xIHAh080xAWSOTHwicQDXk2DW7q3LSoVfb7MlV2IWaAD5m2kFhMCJMjBylyVcsdByi7I5fM9xaCFrptFzb/DK7ySwIDC7knIDOq/9BPWnAqaWx7MbMyFZc8krDsT6/hk0wFa61pWDJY9TyQUwqAURVxZIoioKaKgCCjUFGgCCmigKNQAaNCjQBKjGP5+tGsbxK9DBl8wMbuw/wB4+NUnPSsl4Q1PBtCpWN94uiNpx/qI7/LHxqUvxl2f0G+C+6+p821+uuXGCXJ6MxJ6AHaInae81y1uq37VjsfLgHERBxyJkma5WnBDO0STOF+QGD5ep613+z6Jd1IN0qEEmG909Avp1NZG3N4zz+xtSUVnHIv6PwjU712jaD+cEQsT9eKHg9jdduX33fgne21ZUPJKs0flJ+smcV7a1aVFIWdvPJgADoenyrNe1/8AIkR7MalzcZgJ8qEH3RB96OOk81fiqdKjCPViuHucnKUuiMH7O+IHcwCwWILsSDyekkR17xXqtY6qskiTglmjpPvTAxwJrz1zwBbe1gznzCdqSYMZCnMfWJrF1Ws3GF3BJkCWkgcY4BwKurJUxxIq4RulmIFYtdJKAgSfMRtWSsZ92TEScVqWbPtgns3hi0EsMjgiIOef2qeFaZWtMML7W55ZkuQnAntuM4k+U4OKyvEr5FwxIjB7giMDtmayRf8A2lyNMlnyo0/YagkoxkxiRJM497nj1iu2l0LWx5mURgrnpiQ3QzPHrVPQeJFRDknGDuZto6+UnM1t6D2GoEMWBBgSxHOfLOKjwI27Rlv8SsrJQ/yQ11yu07gFwMEznnygfGk+9KAJud89ZPHTv+9W38AAModw/pY4n+/6RT2PBhgEQepAIn4Ef3pcf6ZbnsUfFVi+HXy/uAse5iCc5M/X6VtIsDmf56Umk0a2hCjnkySTXeK6nCcL4K3e5jvv1vbkUvE0JVIExdts0c7VbcY78cVf1txbtwIQfctnKPtUC2rTviBHMg/rVfVvt2+rqMEDr68/Cjb8TVUVWL7tloFvZXWkezWBuRNsd4J4GeaZJ4s9CYLNfqc9R4ii8GbajEhg/wDqYg+9Mcc8DNZa62HuOChQNcIJzIW2zNt6NAJPy9DGu2tSMPDHgFXHQ544/nSsDwvUo972l64RbAuBLbEDbu3odwMLtZSDj+rjrVLJ42iy9UM7yQ2kVNU/ttS1qBItWWZSqicu4JyTHHb5Aalu6jXCLaqUtbSdgGXOVg4XeAzZ7RxOLY8StH/6qH/qFC5rbW0gXLfvIY3L3gnnso+lWcI4Kqcm+RoJB2MM+ZU+IbyA57qWHeVM1zFU7/iCIrMLiHymQHWZAkMonmQpjrtHaDeLTnvnHGc4q8H5mhc15UwAUwqRRimCiRRAqRRioAgo1AKaKCQCjRipFQBKNGKW4pIMc+s/2oADXAOSBETPrxWX4ntcF7dwblCghXWBnE5Ec81T8Q8NuO4Bt23XqfakAnHvIxBPHGZ/Wu+n0DWzPsLYn3vNA80bpkx8hINIk3NNSQ9JQeUzAJ1BJhSfVRcIPaCB2ipWl4j4jaVyJYREi2V2gnJ4iTmpWJ1wT5/mbFKTXL8jzfi1u3b0zApF1FW2rQVDZiFgwTBMz+tN9mvArZtTdncWJAX3goxmBIkg1r+M6T7zcS1OLYLEiPeOFx6Ln51s2LItWgq8IsD1IHJ7kmtkYxna+0djNOco1LvJmfrbZCLaVXIchBuYe71EZPug8xzWncsAQoAAVQoWJAjkDMRJP1qtorzHVkhdwsLzwNzAHPY+7/Di9tJyTM/z4n51EMWXyfSO37kTbroS6yef2OS2hEHI7GP2GIryH2j8JW03tAsghmMSOP36cZr20VQ8StG4bdrkO0sAdpKW4dgDnmFX/qp3EKPhty6CeHlJ2JLqeeu2Cr2U3QbdtUZSxKhj5tykwoMMJmIM8ma2dd4St1dwC7wMNtBDfEEZB/xFXV0ioSRbzETIJjPLEyeTzXVtNIlSVPdTg45ZeG4559aXTTohpe4y67XLUtjxT+DeU+TaQTkfDJ2nkT2k445rJtoyS44XHm//AJGRXvNXaaQLsRwGI8p9I6E9vTk1jXdChXYrAScT8ZyODk/pWDilGvoa6ZuSOXgly4zKVcKJllBMZ9Mg8fvXrV1CH8wxg5615JdGbInZuJPKk/rnHX6CtTTlEG5lyJ2oo6+vX/xSeH4mdcsR5fHOPf5k20xmt/0N5c0YqpotY1zi2ygf1Y/81fiu3VarFlfZr7nNsg4vBkfaFttqexn/APFq52vFrNqzbV2hvZWh5SS0+zXgAcnHXrT/AGltb0t25ANy6tsFiQo3SssRkKJkntWXe+y7l0uBlAiwTs3i4AttJ2kttny4Pr1NZrtfi+XsaqdCq8/c1bV99QGCE21wtxmM3IHNtR+VWBEkEwMDmateH6KNQCRIBtqhYzLEQqqgWFA5JHQR1qjp9FsuD2JbmNrMQY/puTkDlgxnljxM9jdV3svbuN7G22ROWZWkkqfMG8jCCOIHQTXktL5l+b1LkX3syZJIb+uc843A4KZAIOASGxLEc7lzb5bqgZtneB5DFxQZn3Pf4bHABJpr4UGPaPPIAJZo77ACSIOelc7iMwABdMqoLsG8oKMdw/MRtnJBIWejU+XlWBEPM8sbXoG22wM3JBIGVQe+36hR6uO1WdIPw09FC/8Ab5T+qmqP2e00LcYszSV2bsRagEAKAAuXmOzgflq/pRhh2uOPrFz/APZVk8tP0KNYTj6nWKMUYoxTBQIoxRijFAAoxRijFQAIoxRApNRdCKWPAiTE9aG8EpZCynoYqhq7N8A7GQ56yp+XOe1VvvXs9QS7j2bpuVp4AIgH57j8DWgl72lrcfKGG5RwxB92QeCcUluM8r9RqUoY/Y8p4xdvWwH/AA2WSRtDIRBhpMAdevesm74hdueW4wRWjJcnA4wOsxV+5rLxuEIA2dsltoMmT5Z9M1x1Pg1tVl7iXH5baYVQTAltvAM8c9sVznJybZuWEsAs/dwIYuSP6YA/XrUqwuosoAqrZYKANwsswOM5x3qVdLCxt79SHv7/AILvgUGXiWulniAPLMCeggEfStTUOVRmYAKFJbb5iBGTmJqVK18J+E5d2zNxjxYo9kir4A/4O4Hc14m6wiIBOJae5iIPFaap3Of0+QqVKtwS/tZ7tleOf93HZDEVSsAteuER+GEtZBPvD2jkduEFCpVuI30ru1+5Xh9tT7Jl0HocE8dRWdY8QPtbiMuFJMgjicH6TNSpVrG8orXjBf1dgMvmJAGTHXB5+tYuo8EYMWttIPQ8/X+c1KlFtUbPLIiuyUFlHXTeG3f6oxzg56+var9vw7MuzMf+0emBUqUqvg6o9M/MvPiLJdS4lsAQKLYEngZqVK0vyrYUt3uZevvK13Tjot5GnsVVnGOvutWhdsuYK3IUpbIGxTA2L1walSslEnOep/H7mu6KhDC7/oLd0btbILrucEBthBCGQwBVwQSRyCOPWvNa637G4AxBZ1JKAYupgZwADjifiTiJUqborGrqFMnq09P4PShWcl7b2wjszrFk5DGQf+IOhHIBqprtJcYpuvAAOhIt29rMJiJLsIlu3ccE1KlXl+Gyi/FRpaVx5mPR/MBwB7NAYB7rkDpI7TThNty4vUbGPaTvTHytCpUqV0IfU6RRipUpwgMUYqVKgAxRAqVKCQxQOKNSoZKR85+0N0I5hsNcVY2QuBLMNpwccARVG14i1+8LYJ2jdiSMbI5+h+XrUqVxHvLPvmdbGInT73+J+G6taG2dymedolTznHbmhqtfKSTKljJKyxIwACT6c0alVt2lhdf5BIrJ4ikAFxgRmwjH64qVKlGt+2/3J0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808" name="AutoShape 8" descr="data:image/jpeg;base64,/9j/4AAQSkZJRgABAQAAAQABAAD/2wCEAAkGBxQQERUUEhQUFhUVFhQVFhQVFRUVFRUXGBUXGRUYFRQYHCggGBolGxUVITEhJSosLi4uFx8zODMsNygtLisBCgoKDg0OGxAQGy8kICQwNC8sKywsLywsNCwwLCwsLTQsLDQsLCwsLCwsLywsLCw0LCwsLCwsLCwsLCwsLCw0LP/AABEIALcBFAMBIgACEQEDEQH/xAAbAAACAwEBAQAAAAAAAAAAAAABAgAEBQMGB//EAEAQAAIBAwMCAwUHAwIFAgcAAAECEQADIQQSMUFRBSJhEzJxgZEGFCNCobHwUsHRYuEzcoKS8QeyFSRDU6LD0v/EABoBAAIDAQEAAAAAAAAAAAAAAAADAQIEBQb/xAAyEQACAgECBAQEBQQDAAAAAAAAAQIDERIhBDFBURMigfBhcZGxM6HB0eEFIzLxFEJi/9oADAMBAAIRAxEAPwD582pJGyASODz0xnvSp4iYBEE9TgtjsOuI/WuqaNWUKVGBhoEsMwM/PNUzo4YiII6Dgg4x6TSa6/gKbRfs+IM2I2iY4g/tzWhavBsCeY+fXNUdPp2ESJGPKesTJYnjpHwq+LQ5gAkZjGIGCRXRohZnbPqv1Mlkof6Og70RShBMxkdaeujDVjzGWWOgRRFAURVyowoigKIoJGmuepsC4pU8HtXSKYVDWQyZ+k0htnMkAKoAjoa7ay6o3HkrEfWfrg1bFKLI3bs/Dp9KV4WNkM155lawRvO0NJO5o92Y6zWhbcHigKYCrqOCreRgaYGlFMKsQMDTg0gphUAODTA0gpxUEDA0wNKKYVADg0wNIKYVADA1geO+M+wvADMWyTbg+Yk+XzccwPnW/Va7oFd97Z8u3aQI5me81WabWxaDSe5k6LwEbQ9334fKM2N7TIPQgYxiud62tu41pFVLbLiCQz7QrG2iDBXMluzEV6C8wtoTHlUcASYA4AHPwrH0S+1tahixBLuAWIGyAMe6IUH48d8Up1xWEluOjZJ7vkUvD7Li3cA2LC4htgBAjz7fdhefjWDdt/d9Qbk77Tqpa4uBLTsbmQpZJn0HEivVanRFbQDnahA3lQDuwJnusT69waoavTlE2keRxBY7SBLW5Rs54VQSInJrNOCxuuW+R8J78+Zp2FO1Ld24RjcCANpLYVRzwDIHXtWlei1aI/KgkmZODOSeTIiPhJFeLW4dOS/mfS7mVF3z7IggIZ7EPwO3YV6jUWFSwq2wIZkCCChIDB4JOcKpJJzjvim0yyhVscNGV4Vq7fs5drckliTLZOWghlwGlRzhealNb8LNqQF3bmLFmVyST/yCBIAMdAROaFIbsT/2O2fI87otQbbENO3HYiREZ+FbiwRIjt2/nwqpc0pI8sc8GQIPT0pNPauZ6FZEHjjoBjrz6mq1QuqlqSXvsVnKE1jJoDiZETHzoxSWbcc8/D9jzGAfpXQCunTOco5lt7+ZksjFPCJTVAKIpyaYvBKIqUakAiiKApqgkIoigKYUAEUwpRTCgAimFAUwoAIpxSimFQAwphSimFQAwphSimFQAwphQFMKgBhRFAURQAwo0BTCoAhMVVbVKouSG8o3BSp8+BhDEHPXgdSKtzXlfG9t65bILIpYS4MbwNpG1p8vJ7cUq2bithtUVJ7lt9QTbY3XVgmxptKfZhgygbR7xE583foK5XvZ2iqqrsSzFUwdoBG+Zxt91ZMdu08/EGFtGBYi2o24gFzA90ARjGV6j0rv4cysrFQzC6BtbzsPdiCxO6JPJ94y3Ws2G9pGhYW65B8F0lshhdG64HaV2MFQeY+SYBBBgt1mPSq+oseyvB7au1oIzG3uH4YlSwtGTtwASo6cGYFW9D4a4dF9pNpCpgZUhAwVScEQdpgYEU+p0NpbzKuwvdKsbbQYcNuDmchR/TgYUCpjDEMNEOacnud/vuzi17RW8ytvXKniCSJHOalY/wB/fTPctI29VfH4TnZKqdnlwI5jHPAEAGodyTxl/kHh/wDlP6mNpbxVskgxEN8ozNaluBGZMc89sA/2qqNILueIEcxgHrGMgn6irNqytoROD1J/WsvCJrzJpL4jLmnszo7BRn+/yqo+oMsSfIAT6cYBPfn9KqffPbOVGADzyInt1J/neuuvENAPlIkgnrOJHTPX0pvEcQ7E9L2WCldSjjJb0hZxuYQOi9MHBPf/AGq3FU7NzyZzwdvJI/t+WK6/eQoyOcnsJP1NTVx9daSa+ZE+HlJncmATBMZxz9KC3Mx1xx6/wVztapWOGHpGenLTwfSm3KDPxDMT7vWTTVxsJy8ssFfAcY7o7URXP2gmBz6/uPT1rqDPFbq74Wf4szyrlHmEURQphTSoRTClFMKgAimFAURQAwphQFMKgAimFAUwqACKYUBTCgBhTClFMKgBhRFAURUAMKYUophUAGsS9qgXW2tpQNxDC4Au5QpypnBypz0Nauq04uoUYmDztJBI7SMxWLe8PZbgCWSVFxH9p7VtzttIkkHcFXsTHpSrNXQZXj1OB+z4u3SzgxE2xtAABgQ2ekTEdRyQa9Ja0+xNqwIXauMKAIHlEYroggCl1NxURmf3QCT1xGcVKhGOWQ7JSwiqiqgfazsZE7ZOTHlE+VcRjoM1S0umfabhKhnZ5Zm3OLO8sArH0wBwtL7f72m3TyiyD7UAbQJAIHTeF6ZjGMV21miCFbhN0LagKiRtYHaACueIy2OvSkLzLK5fQfy2fP6mDo3a210Ncs2ibrttvJufMEEsHz2+VSho/FUCy1iySxZpe6kkFjEb4MYgYAxUpfr9y0ovPL7HVGCp255AH7/Gsa9rirHO7tM5HGD8v1pNTr8nkhjHaR1EdBNVi6+uT6Ynn/PyrBdPUtONjRXDqy9pbcOIgA5MHJJzmO1WWvhmkwGAAIgHie/xrLtXwuZ+JIxHoPrUuEPlerncZ6k47x1rMtS2GNJlgXg7AydqwTz5jIyOJnH1rhrSGhmYgzJHUTEBV56/pSXVKnbmOeZYiTEdsYNWBaDICzeaY4nONoAI+PPPyqUktySx4YisJXdjiW/sB6HJ71cDELNyNp/Kdozz05P+9YKX9pIU8ifMeB0nHOK6m+WIYy0dRJBj9OO1Q4POQPSaV0gcD82e0DqePjVlGkSOO/8AP5isDSauB5wS3OAevQVqWHa43SIyI4yIn9cTWzh+MlX5RFlKluXVM/z05phXNbeZMHnMDr6/WuldqicpLze0YbIpPYIphQFEU8WEVseGeAve94rbXu2W+S/5iqeksxk89PStG1dI4JrLbdjaI2EFzZ6XQfYrTn3rtxj6bVH0g/vV27/6eWGH4d24p9drD5iAf1rC8P8AFmU5r1fhni89awyutT5m2MK2uR47xj7GajTgsALqDqk7gPVOfpNedFfdrF0MMV5D7a/ZZXVr9hYcZdBw46sB/V+/xp9PFZeJ/UVbw2FmB86FMKFEVuMQwphSimFQAwoigKYVABFMKUUwqADRFAUwoICKNCmFAARAMAAD0EVQ8W8OOo2ozFbXLhSQzEQVE9BWhRqrSawWUmnlFe34daUAC2kD/SD+9SrNSjCJyz45euAsY+RJ/f1iq1y4cD+fOkRy2c44wPTr8Iq4HDFRBJmJ8vaOOK5KqT5HV1YK/tDGZj6CfT1q/wCFaggwAIOeJgx6/CqOqubQU9YM/GabRA4MAwcyDtzgTmlyrWcMnO2TXv6pQce8seoGRJQH82B6Yqteu23OSR1kASf7DrS3NOhE53f0xgc/4Of0qn7UtgQMRiPgSZ/tSvDS5AjRv6a3skggxAk5YAnMDE8Cq1swYnH0/amuIVUCfKZkzI9YrpoLQBB59OTkc+lVb2JNDR2Gk4LRxAg5xIJ6/KtTTMtpAWIBj0wZjmMk/MVT9m8KAQBBJEdPjPfmDXRrLMoDRD7ZPSRwNuT8D2pKksg1saei1RuGdpC9MzOea71W0W78wGJHMgRHHerVej4OLUcvPqc29psld9Nb3N+tcaveHrz8q0Wy0wbFQWZYLQFNMUHxXBrlciUzeoFkXat6TXFDWR7SuiXKprLaMH0XwTxiYzXqrN0MJFfIPD9UUavf+A+I7gM1UbFnh/th4YNNqmVRCuBcUdg0yPkwb5RWIK91/wCptsH2D9fxF/8Aaf8ANeGFdeiWqtM5l8dM2gimFKKYU0UMKYUophUAEUwoCiKgAimFAURQAwqVKIoIDQdSRgwe8A/oalV9Zq1tqSWUHgSyrmJ5OB3qGSuZDbvSYKxJ5k/2qV821niBZzs3wDHlYlcf0wYiIqVhd6zyf1ZuVL7r6FHR6JGOHzMRkeuP1romhuh+GkCQ0j8uQN3Q9K19F4aRLMxO2I6nETzkGareK6kW1IAbcfdJZjII/WCD+neiNUVDUyXY3LSjJ19gG5Fsz5QSOxIJI+lLpVcNGQSRM9PiK6WR7JFBBBYEkE9jzE9Ox/vVrT6qFIVQWJBiCVPIPBHSszSkx+WkbPhtv2jrauKwXJd9pB2AE3CPKOFDR61V8Q8RtNcfYgFtmbaOoWSApJkggH65pPvD3NLdu3SQZWzaVRtDFiDd3EdlTjvWF7MjrGR8x1g/7daVYlLyrkWittzXuhbajaYG0Ar1MiRJnM/D/Nd/DLomFjacwIkcCDPNUbCK5DGSONvQnjGQZ4+ta40wcKwG0iZ2gkx/M8VknssMsdNVd/0nDcR0HY9Rjj1rrZZQAsw/PJ9Z+U1wYugMqWUxLTBHJjMn/wAVnM8kEqTJ6+UkdAAOBVIxIPVW9VbIwwxAPp6CPe+Vdoqj4XoBbUH4wCZj1GKv16L+n63VmT26HN4nTqwiVf8ADOo+BqiK7aW5tYHp1+Fa7Y6oNCYSxJMv6jmvFeL+PMjuFaYZgBtELBjzE5PfH+9eq+02r9hYe6MnbC/8xwv6kV888Vy6zn8KwZjJPslknHJ+tcN82dZckdH8fvtw0RAhVkmeI+ld7PiGqW4yb5dZJSBkr7yKeCwzgTJBArh99+5KUH/GfDYE6deYU9LpwTB8kR73u5l/XArAmcen61BbB7nwz7Xoqp7ZD5wYdSIw20lhGMg8V737O+LRe9mQw8pYElCpgqCFKkz7w/XtXxmzrPbINoC3kViSo81wSWLJ/Q2TO0SeR1Feu+wd5gQXYnZ5QSSdpKs7LM4jA+dCjuDxg+ifb3WbxYTsHc/MgD/2mvJirPies9tcLdICr/yjj+5+dVhXZphogkcq2eqbYwphSimFMFDCiKAphUEhFMKAoioAIphSimFBAaNCjQBCJxXkvtJa0ltWUBTdMDapLH0XaOByAPU16y5bDCDwexI/UVnnwDTkybYJM5JMyZk/82eeapJNrYZCST3PmhLzgR3gAiRjoh7VK+l6j7PWHMlTMAYZh+x5qUjwH3NHjx7HhzqPy5DDHJAx6cE8eXn96zNPpX1dxjv8qcM0tInED+dK9NrNKb77QDsUM91hICoomeMk4HrIrG02ts2FYEMZ6owIz056fHpS7vNNx7e0Xryoau42t8P/AAj+ZgQdwCrjiYHPP0+FV/C7Ps3yJ3dAVIiSJM8cTPpVzSeIB/MASAMjlj2+XrwKFnUZO0eVJbMQSZgCBgZOPjXKlbN5i0aksGp4q9q8lq1bbb7FYkgHc7QbpxjJ+UAVi3fDGI2yeOm3gZbrJnpPauenVyCFBkkEkEECSJMD+CavaBIkQMDPJnscfXtRKU4xzkNmyhe8NKiQSAsETOQZjp6EfHtWr4ddG2GjHc8g8Ek/sa621LlgQM9ORHcHjgx6093SKTle8SojHA6dh9KVOzUsMlHL2AadpAGDySOvTrmr+h0dtBJhj1MDB9O3oKp6bTC2spJjOWHr06f4IqxZJ24AJ42gnkccZnmq13+Hukn8yJQ1dS8dWvX6T9KKahSYBk+gP8+vas3TWxdWNpU9ZJGPScHkCtLT6NUGAc92JFdnhOItuezx6GO2uEFujvFGpRiuuYTj4u2/S3bbf07l9CpDL+orz+pNrT7bxU3NQ1myLNsTt0/4K/i3Gid4PuqMiJJ4Nbvin/BfMYAntJFYPifhqXlW4zwws2ZJZBM20zBIZjn15HNc7iq1q2N/DTenc8lqLTsdxBJPODQbTEQe8464j/NbY8EutcRLR3lwSOUAA7zwvGTzW+ngjrbRUNvZucXWYEtdIVZgxutoJIWDJ9/qAMiqk3jBpdsUsnkNJqRbYNtiOowwwQYbpgn9OK+ieAaXYm4wrMd7jaULE7dzlCfK0KsqOx9QMTR+CbHAKbyxO32jx5Y3RG2PaCCOTIMgdK2b9gG0CJDMFAh3IDPABiRMEzx0p9NL5iLrVyNGKYU15pYnud31z/egK6SeVkwNYeAimFAURUEDCiKAphUAEUwoURQAaNAUagA0alGgCULrEKSFLEcKCAT8CcU1EUAYGq1WunyWEAjgupz8alegqVTT8ff0GqfwR4DxHU3EsshtLF+LhLSPIoItqfLiWG8HqVj1rN0t5VUyrdyLknMZIiMHPSrPi32lW6z7hAJ8pBBO0ABQQsbTtCiB1rCvb0gCWJbyjmRMiGHOOxrnWV6q+e/N/M3J+b4cl8jq7S/4cqB0HT+qOwiadtQyABWMHJAjjv8AOetW9NoQWG5W2sRFv87E52gdzBEDuKe/pNzNeNvYCRFqTn0mT/2zieMRWXwpN4xy7jdccZydNDpGj05xHfgEflzVrU6Biy7CAdqloBkE5IBA+FVU14tgbhkfkgQDyOO01mavxl3kBoHocfLGKQ4yzjBK7l99WUZhOegzBgCJJ/nNXtNrzt82GxA2yOpM8Z/3rC0Vvd5rjYgjiT3+fPJrS8MUXCQxx+UEx15/nelziupJefVZwenHlxJxGM5Hzn51XLRLIZ6FZBCzyZ7f5roF2CNm9QD0IcQRlW4OT6cVe0t5bpk2gJXMgTEdfUyKdVTCbUYy590UlNpZaKumt3oWASWOWIhQByAa3kWBH+/69aCOvw+X0plcHgiunwcOHqepTTZjvlZPbTsNFGKMVIrqp5MZS8ZWbDjvAk+rCvMeKadVvbQSbq2rFvaFMu3sragAdue1el8eB9g0dTbHfm4o/vVvUnTpcF1xbW/cVHBzKBkEMGIBmMA8iCec1jvjqsXyNdEtMGZ+lH3NShE3Gj2rDd5FI8qKYO4YhiMA4xmu2jtEoce7cMrvhmEH8okxIXM9KW/rLYUg3UI6MGUsPRlBz2kfoRNV/CvENqudoCM4Y+aWQ+aIUGSvOP8ATilv+3JJvYYvPFvG5qFcFTbG05gMoA4zMiMwd3Sfry0pZ3AyVtjeHwN+6UXAMYG4H12mM1YQLhyd0eYZBA6+UDHXnmetDw27MuJKv5lH+mNq/UCf+o/J26lsJ2cdy4eB8I/7SVH6KKgpiuOsSYMH3SARmOd3tAfhQFOi8rYRNYe4RRFQCiBUlQimFAUwoAgphQFEVBIRRqUagCUalGgCUalGgA1KlSgk+TeI+A3g7Oqh1MwA0tHQ55GKreHJba6S27agGI/N1mCesD1qPf1CK+GFtIBBIhc+6DAkExiDVzTW2t6Vi4Thnz7zboBDDrkD+TOJaXLMV8dzdmSjhv4bGp4S3mu3Q8NZVUtAe6Dc3BzMeXyiJGa6ffCLBYfiBRJViFIEDBI55PPaqPgwcoNoVSk4BA3E5XcD1zx8MVW1zqkiCrAmQrCASfKGQ+sH4KaKm4wdj6+0RYlKSguntlHYHQuBBZgEUQSQP+IYHqUHB5Paq9pP6R2z3+Veo0fh1q/bVVT3J8xO0mSeIUwDAODVfW/Z17YlOScDdMDuWIE/+azf8abWvuOd8E9PYzLaSNxXyjnpJ9AQD8e01d0102ipETkiM9Zjvx1/xSEtastJOYVRI94gwcj3QATU9i1wlifNy0ySTkzydwjM9KTbQki8Z5Lmn1jTwY5bdmPUA5j49qttqmiA0cAGYPwA7xVK3qAoGwyQOqk8mcDEnP7V3/8AiLDkI64BgCc4McGZ9c0mFFUubx6BKclyRNbqfIFlZO0DJ3Zg/qOv+a7eEae7caXYhV6COfl8x9as6LUA+UoxGQAdpj4nmYrV05x7oUYjgYjtT6uFp1Jas+n6ip3Tw/Lg6KscU0VBRArvxccYRzHnqVdfAVZ49paP0uKfpirBtqy22KqZtWSSQP8A7KHNcPE03JtBALMqAnIBbygxjiZrtetEMocKSLdnarkhSRaSdgiGAInvxxNJlLFnoNis1+pWuaW28bbat190BPSWjPfyg9Kp6XwlVgssvca4qqZ2pbViWubCTPuhVmRmYwJ3NOHJLOE2jJ87SxPC+516noJrGsahn1dwt5nKsgXd5RDAgCFwAFAE8fGIXZFNpDK20mcdTpUsktctzaPvQX/DPeJkqY5zxByPNpexAXcpYyiFYuOQZmIO/I+dNqtaEts9xIHAh080xAWSOTHwicQDXk2DW7q3LSoVfb7MlV2IWaAD5m2kFhMCJMjBylyVcsdByi7I5fM9xaCFrptFzb/DK7ySwIDC7knIDOq/9BPWnAqaWx7MbMyFZc8krDsT6/hk0wFa61pWDJY9TyQUwqAURVxZIoioKaKgCCjUFGgCCmigKNQAaNCjQBKjGP5+tGsbxK9DBl8wMbuw/wB4+NUnPSsl4Q1PBtCpWN94uiNpx/qI7/LHxqUvxl2f0G+C+6+p821+uuXGCXJ6MxJ6AHaInae81y1uq37VjsfLgHERBxyJkma5WnBDO0STOF+QGD5ep613+z6Jd1IN0qEEmG909Avp1NZG3N4zz+xtSUVnHIv6PwjU712jaD+cEQsT9eKHg9jdduX33fgne21ZUPJKs0flJ+smcV7a1aVFIWdvPJgADoenyrNe1/8AIkR7MalzcZgJ8qEH3RB96OOk81fiqdKjCPViuHucnKUuiMH7O+IHcwCwWILsSDyekkR17xXqtY6qskiTglmjpPvTAxwJrz1zwBbe1gznzCdqSYMZCnMfWJrF1Ws3GF3BJkCWkgcY4BwKurJUxxIq4RulmIFYtdJKAgSfMRtWSsZ92TEScVqWbPtgns3hi0EsMjgiIOef2qeFaZWtMML7W55ZkuQnAntuM4k+U4OKyvEr5FwxIjB7giMDtmayRf8A2lyNMlnyo0/YagkoxkxiRJM497nj1iu2l0LWx5mURgrnpiQ3QzPHrVPQeJFRDknGDuZto6+UnM1t6D2GoEMWBBgSxHOfLOKjwI27Rlv8SsrJQ/yQ11yu07gFwMEznnygfGk+9KAJud89ZPHTv+9W38AAModw/pY4n+/6RT2PBhgEQepAIn4Ef3pcf6ZbnsUfFVi+HXy/uAse5iCc5M/X6VtIsDmf56Umk0a2hCjnkySTXeK6nCcL4K3e5jvv1vbkUvE0JVIExdts0c7VbcY78cVf1txbtwIQfctnKPtUC2rTviBHMg/rVfVvt2+rqMEDr68/Cjb8TVUVWL7tloFvZXWkezWBuRNsd4J4GeaZJ4s9CYLNfqc9R4ii8GbajEhg/wDqYg+9Mcc8DNZa62HuOChQNcIJzIW2zNt6NAJPy9DGu2tSMPDHgFXHQ544/nSsDwvUo972l64RbAuBLbEDbu3odwMLtZSDj+rjrVLJ42iy9UM7yQ2kVNU/ttS1qBItWWZSqicu4JyTHHb5Aalu6jXCLaqUtbSdgGXOVg4XeAzZ7RxOLY8StH/6qH/qFC5rbW0gXLfvIY3L3gnnso+lWcI4Kqcm+RoJB2MM+ZU+IbyA57qWHeVM1zFU7/iCIrMLiHymQHWZAkMonmQpjrtHaDeLTnvnHGc4q8H5mhc15UwAUwqRRimCiRRAqRRioAgo1AKaKCQCjRipFQBKNGKW4pIMc+s/2oADXAOSBETPrxWX4ntcF7dwblCghXWBnE5Ec81T8Q8NuO4Bt23XqfakAnHvIxBPHGZ/Wu+n0DWzPsLYn3vNA80bpkx8hINIk3NNSQ9JQeUzAJ1BJhSfVRcIPaCB2ipWl4j4jaVyJYREi2V2gnJ4iTmpWJ1wT5/mbFKTXL8jzfi1u3b0zApF1FW2rQVDZiFgwTBMz+tN9mvArZtTdncWJAX3goxmBIkg1r+M6T7zcS1OLYLEiPeOFx6Ln51s2LItWgq8IsD1IHJ7kmtkYxna+0djNOco1LvJmfrbZCLaVXIchBuYe71EZPug8xzWncsAQoAAVQoWJAjkDMRJP1qtorzHVkhdwsLzwNzAHPY+7/Di9tJyTM/z4n51EMWXyfSO37kTbroS6yef2OS2hEHI7GP2GIryH2j8JW03tAsghmMSOP36cZr20VQ8StG4bdrkO0sAdpKW4dgDnmFX/qp3EKPhty6CeHlJ2JLqeeu2Cr2U3QbdtUZSxKhj5tykwoMMJmIM8ma2dd4St1dwC7wMNtBDfEEZB/xFXV0ioSRbzETIJjPLEyeTzXVtNIlSVPdTg45ZeG4559aXTTohpe4y67XLUtjxT+DeU+TaQTkfDJ2nkT2k445rJtoyS44XHm//AJGRXvNXaaQLsRwGI8p9I6E9vTk1jXdChXYrAScT8ZyODk/pWDilGvoa6ZuSOXgly4zKVcKJllBMZ9Mg8fvXrV1CH8wxg5615JdGbInZuJPKk/rnHX6CtTTlEG5lyJ2oo6+vX/xSeH4mdcsR5fHOPf5k20xmt/0N5c0YqpotY1zi2ygf1Y/81fiu3VarFlfZr7nNsg4vBkfaFttqexn/APFq52vFrNqzbV2hvZWh5SS0+zXgAcnHXrT/AGltb0t25ANy6tsFiQo3SssRkKJkntWXe+y7l0uBlAiwTs3i4AttJ2kttny4Pr1NZrtfi+XsaqdCq8/c1bV99QGCE21wtxmM3IHNtR+VWBEkEwMDmateH6KNQCRIBtqhYzLEQqqgWFA5JHQR1qjp9FsuD2JbmNrMQY/puTkDlgxnljxM9jdV3svbuN7G22ROWZWkkqfMG8jCCOIHQTXktL5l+b1LkX3syZJIb+uc843A4KZAIOASGxLEc7lzb5bqgZtneB5DFxQZn3Pf4bHABJpr4UGPaPPIAJZo77ACSIOelc7iMwABdMqoLsG8oKMdw/MRtnJBIWejU+XlWBEPM8sbXoG22wM3JBIGVQe+36hR6uO1WdIPw09FC/8Ab5T+qmqP2e00LcYszSV2bsRagEAKAAuXmOzgflq/pRhh2uOPrFz/APZVk8tP0KNYTj6nWKMUYoxTBQIoxRijFAAoxRijFQAIoxRApNRdCKWPAiTE9aG8EpZCynoYqhq7N8A7GQ56yp+XOe1VvvXs9QS7j2bpuVp4AIgH57j8DWgl72lrcfKGG5RwxB92QeCcUluM8r9RqUoY/Y8p4xdvWwH/AA2WSRtDIRBhpMAdevesm74hdueW4wRWjJcnA4wOsxV+5rLxuEIA2dsltoMmT5Z9M1x1Pg1tVl7iXH5baYVQTAltvAM8c9sVznJybZuWEsAs/dwIYuSP6YA/XrUqwuosoAqrZYKANwsswOM5x3qVdLCxt79SHv7/AILvgUGXiWulniAPLMCeggEfStTUOVRmYAKFJbb5iBGTmJqVK18J+E5d2zNxjxYo9kir4A/4O4Hc14m6wiIBOJae5iIPFaap3Of0+QqVKtwS/tZ7tleOf93HZDEVSsAteuER+GEtZBPvD2jkduEFCpVuI30ru1+5Xh9tT7Jl0HocE8dRWdY8QPtbiMuFJMgjicH6TNSpVrG8orXjBf1dgMvmJAGTHXB5+tYuo8EYMWttIPQ8/X+c1KlFtUbPLIiuyUFlHXTeG3f6oxzg56+var9vw7MuzMf+0emBUqUqvg6o9M/MvPiLJdS4lsAQKLYEngZqVK0vyrYUt3uZevvK13Tjot5GnsVVnGOvutWhdsuYK3IUpbIGxTA2L1walSslEnOep/H7mu6KhDC7/oLd0btbILrucEBthBCGQwBVwQSRyCOPWvNa637G4AxBZ1JKAYupgZwADjifiTiJUqborGrqFMnq09P4PShWcl7b2wjszrFk5DGQf+IOhHIBqprtJcYpuvAAOhIt29rMJiJLsIlu3ccE1KlXl+Gyi/FRpaVx5mPR/MBwB7NAYB7rkDpI7TThNty4vUbGPaTvTHytCpUqV0IfU6RRipUpwgMUYqVKgAxRAqVKCQxQOKNSoZKR85+0N0I5hsNcVY2QuBLMNpwccARVG14i1+8LYJ2jdiSMbI5+h+XrUqVxHvLPvmdbGInT73+J+G6taG2dymedolTznHbmhqtfKSTKljJKyxIwACT6c0alVt2lhdf5BIrJ4ikAFxgRmwjH64qVKlGt+2/3J0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6810" name="Picture 10" descr="http://www.erh.noaa.gov/okx/tour/radarex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21" y="701749"/>
            <a:ext cx="7967700" cy="5288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Radar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Doppler Radar</a:t>
            </a:r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Gathering Weather Data</a:t>
            </a: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731838" y="1943100"/>
            <a:ext cx="80121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 </a:t>
            </a:r>
            <a:r>
              <a:rPr lang="en-US" sz="2400">
                <a:solidFill>
                  <a:srgbClr val="0051A4"/>
                </a:solidFill>
              </a:rPr>
              <a:t>Doppler effect</a:t>
            </a:r>
            <a:r>
              <a:rPr lang="en-US" sz="2400" b="0">
                <a:solidFill>
                  <a:schemeClr val="tx1"/>
                </a:solidFill>
              </a:rPr>
              <a:t> is the change in wave frequency that occurs in energy, such as sound or light, as that energy moves toward or away from an observer. </a:t>
            </a: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736600" y="3071813"/>
            <a:ext cx="82026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Meteorologists use Doppler radar, which is based on the Doppler effect, to plot the speed at which raindrops move toward or away from a radar station. </a:t>
            </a:r>
          </a:p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Because the motion of the moving raindrops is caused by wind, Doppler radar provides a good estimation of the wind speeds associated with precipitation areas, including those that are experiencing severe weather such as thunderstorms and tornados.</a:t>
            </a:r>
          </a:p>
        </p:txBody>
      </p:sp>
      <p:pic>
        <p:nvPicPr>
          <p:cNvPr id="153607" name="Picture 7" descr="Speaker_help">
            <a:hlinkClick r:id="" action="ppaction://noaction" highlightClick="1">
              <a:snd r:embed="rId2" name="doppler_effect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2006600"/>
            <a:ext cx="330200" cy="330200"/>
          </a:xfrm>
          <a:prstGeom prst="rect">
            <a:avLst/>
          </a:prstGeom>
          <a:noFill/>
        </p:spPr>
      </p:pic>
      <p:pic>
        <p:nvPicPr>
          <p:cNvPr id="153608" name="Picture 8" descr="SH12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 autoUpdateAnimBg="0" advAuto="0"/>
      <p:bldP spid="153605" grpId="0" build="p" autoUpdateAnimBg="0"/>
      <p:bldP spid="153606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33" name="Picture 9" descr="C12-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3500438"/>
            <a:ext cx="8234362" cy="2428875"/>
          </a:xfrm>
          <a:prstGeom prst="rect">
            <a:avLst/>
          </a:prstGeom>
          <a:noFill/>
        </p:spPr>
      </p:pic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Radar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Doppler Radar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Gathering Weather Data</a:t>
            </a: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373063" y="1943100"/>
            <a:ext cx="74596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None/>
            </a:pPr>
            <a:r>
              <a:rPr lang="en-US" b="0">
                <a:solidFill>
                  <a:schemeClr val="tx1"/>
                </a:solidFill>
              </a:rPr>
              <a:t>As the train approaches, the sound waves ahead of it are compressed. These shorter waves have a high frequency, so the horn sounds high. Behind the train, the sound waves are stretched out. These longer waves have a lower frequency, so the horn sounds lower.</a:t>
            </a:r>
          </a:p>
        </p:txBody>
      </p:sp>
      <p:pic>
        <p:nvPicPr>
          <p:cNvPr id="154632" name="Picture 8" descr="SH12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build="p" autoUpdateAnimBg="0" advAuto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81963" y="5892685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http://www.weather.gov/images/mkx/images/radar/dopplershift.jpg</a:t>
            </a:r>
          </a:p>
        </p:txBody>
      </p:sp>
      <p:pic>
        <p:nvPicPr>
          <p:cNvPr id="1026" name="Picture 2" descr="http://www.weather.gov/images/mkx/images/radar/dopplersh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04" y="566220"/>
            <a:ext cx="7090193" cy="532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7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Satellites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1330325"/>
          </a:xfrm>
        </p:spPr>
        <p:txBody>
          <a:bodyPr/>
          <a:lstStyle/>
          <a:p>
            <a:r>
              <a:rPr lang="en-US"/>
              <a:t>In addition to communications, one of the main uses of satellites in orbit around Earth is to observe weather. </a:t>
            </a: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Gathering Weather Data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373063" y="2700338"/>
            <a:ext cx="82026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Cameras mounted aboard a weather satellite take photos of Earth at regular intervals.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Unlike weather radar, which tracks precipitation but not clouds, satellites track clouds but not necessarily precipitation.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By combining data from the two types of technology, meteorologists can determine where both clouds and precipitation are occurring.</a:t>
            </a:r>
          </a:p>
        </p:txBody>
      </p:sp>
      <p:pic>
        <p:nvPicPr>
          <p:cNvPr id="155654" name="Picture 6" descr="SH1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5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5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5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utoUpdateAnimBg="0"/>
      <p:bldP spid="155651" grpId="0" build="p" autoUpdateAnimBg="0" advAuto="0"/>
      <p:bldP spid="155653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Weather Satellites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Infrared Imagery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Gathering Weather Data</a:t>
            </a:r>
          </a:p>
        </p:txBody>
      </p:sp>
      <p:sp>
        <p:nvSpPr>
          <p:cNvPr id="156677" name="Rectangle 5"/>
          <p:cNvSpPr>
            <a:spLocks noChangeArrowheads="1"/>
          </p:cNvSpPr>
          <p:nvPr/>
        </p:nvSpPr>
        <p:spPr bwMode="auto">
          <a:xfrm>
            <a:off x="731838" y="1943100"/>
            <a:ext cx="80121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Weather satellites use both visible light and invisible radiation to observe the atmosphere. </a:t>
            </a:r>
          </a:p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Infrared imagery detects differences in thermal energy, which are used to map either cloud cover or surface temperatures. </a:t>
            </a:r>
          </a:p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Infrared images allow meteorologists to determine the temperature of a cloud, and thus, infer what type it is and estimate its height. </a:t>
            </a:r>
          </a:p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Because the strength of a thunderstorm is related to its height, infrared imagery can be used to establish a storm’s potential to produce severe weather. </a:t>
            </a:r>
          </a:p>
        </p:txBody>
      </p:sp>
      <p:pic>
        <p:nvPicPr>
          <p:cNvPr id="156680" name="Picture 8" descr="SH12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6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6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6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6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 autoUpdateAnimBg="0" advAuto="0"/>
      <p:bldP spid="156677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 descr="current color enhanced goes east infrar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97" y="0"/>
            <a:ext cx="8573755" cy="6430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6" name="Picture 8" descr="End of Secti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5038" y="6858000"/>
            <a:ext cx="3128962" cy="257175"/>
          </a:xfrm>
        </p:spPr>
        <p:txBody>
          <a:bodyPr/>
          <a:lstStyle/>
          <a:p>
            <a:pPr algn="r"/>
            <a:r>
              <a:rPr lang="en-US" sz="1200">
                <a:solidFill>
                  <a:schemeClr val="tx1"/>
                </a:solidFill>
              </a:rPr>
              <a:t>End of Section 3</a:t>
            </a:r>
          </a:p>
        </p:txBody>
      </p:sp>
      <p:pic>
        <p:nvPicPr>
          <p:cNvPr id="78854" name="Picture 6" descr="BWD4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6775" y="6246813"/>
            <a:ext cx="438150" cy="4381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Question of Balance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515350" cy="946150"/>
          </a:xfrm>
        </p:spPr>
        <p:txBody>
          <a:bodyPr/>
          <a:lstStyle/>
          <a:p>
            <a:r>
              <a:rPr lang="en-US"/>
              <a:t>In meteorology, a crucial question is how solar radiation is distributed around the planet. 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The Causes of Weather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373063" y="2324100"/>
            <a:ext cx="84216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The Sun feels hotter in the tropics because its rays strike Earth more directly, than it does in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the polar regions where its rays strike Earth at </a:t>
            </a:r>
            <a:br>
              <a:rPr lang="en-US" sz="2800" b="0">
                <a:solidFill>
                  <a:schemeClr val="tx1"/>
                </a:solidFill>
              </a:rPr>
            </a:br>
            <a:r>
              <a:rPr lang="en-US" sz="2800" b="0">
                <a:solidFill>
                  <a:schemeClr val="tx1"/>
                </a:solidFill>
              </a:rPr>
              <a:t>a low angle.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Because the Sun’s rays are more spread out when they strike Earth at a low angle, the same amount of energy is spread over a larger area. </a:t>
            </a:r>
          </a:p>
        </p:txBody>
      </p:sp>
      <p:pic>
        <p:nvPicPr>
          <p:cNvPr id="115719" name="Picture 7" descr="Sh1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5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5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utoUpdateAnimBg="0"/>
      <p:bldP spid="115715" grpId="0" build="p" autoUpdateAnimBg="0" advAuto="0"/>
      <p:bldP spid="11571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730250" y="3636963"/>
            <a:ext cx="40846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station model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isopleth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digital forecast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analog forecast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7399337" cy="420688"/>
          </a:xfrm>
        </p:spPr>
        <p:txBody>
          <a:bodyPr/>
          <a:lstStyle/>
          <a:p>
            <a:r>
              <a:rPr lang="en-US" sz="2400" b="1">
                <a:solidFill>
                  <a:srgbClr val="0051A4"/>
                </a:solidFill>
              </a:rPr>
              <a:t>Analyze</a:t>
            </a:r>
            <a:r>
              <a:rPr lang="en-US" sz="2400"/>
              <a:t> a basic surface weather chart.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366713" y="1847850"/>
            <a:ext cx="80914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51A4"/>
                </a:solidFill>
              </a:rPr>
              <a:t>Distinguish</a:t>
            </a:r>
            <a:r>
              <a:rPr lang="en-US" sz="2400" b="0">
                <a:solidFill>
                  <a:schemeClr val="tx1"/>
                </a:solidFill>
              </a:rPr>
              <a:t> between analog and digital forecasting.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>
                <a:solidFill>
                  <a:srgbClr val="0051A4"/>
                </a:solidFill>
              </a:rPr>
              <a:t>Describe</a:t>
            </a:r>
            <a:r>
              <a:rPr lang="en-US" sz="2400" b="0">
                <a:solidFill>
                  <a:schemeClr val="tx1"/>
                </a:solidFill>
              </a:rPr>
              <a:t> problems with long-term forecasts.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366713" y="3003550"/>
            <a:ext cx="755808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>
                <a:solidFill>
                  <a:srgbClr val="90232A"/>
                </a:solidFill>
              </a:rPr>
              <a:t>Vocabulary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Analysis</a:t>
            </a:r>
          </a:p>
        </p:txBody>
      </p:sp>
      <p:pic>
        <p:nvPicPr>
          <p:cNvPr id="142345" name="Picture 9" descr="Speaker_help">
            <a:hlinkClick r:id="" action="ppaction://noaction" highlightClick="1">
              <a:snd r:embed="rId2" name="station_model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3703638"/>
            <a:ext cx="330200" cy="330200"/>
          </a:xfrm>
          <a:prstGeom prst="rect">
            <a:avLst/>
          </a:prstGeom>
          <a:noFill/>
        </p:spPr>
      </p:pic>
      <p:pic>
        <p:nvPicPr>
          <p:cNvPr id="142346" name="Picture 10" descr="Speaker_help">
            <a:hlinkClick r:id="" action="ppaction://noaction" highlightClick="1">
              <a:snd r:embed="rId4" name="isopleths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4175125"/>
            <a:ext cx="330200" cy="330200"/>
          </a:xfrm>
          <a:prstGeom prst="rect">
            <a:avLst/>
          </a:prstGeom>
          <a:noFill/>
        </p:spPr>
      </p:pic>
      <p:pic>
        <p:nvPicPr>
          <p:cNvPr id="142347" name="Picture 11" descr="Speaker_help">
            <a:hlinkClick r:id="" action="ppaction://noaction" highlightClick="1">
              <a:snd r:embed="rId5" name="digital_forecast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4643438"/>
            <a:ext cx="330200" cy="330200"/>
          </a:xfrm>
          <a:prstGeom prst="rect">
            <a:avLst/>
          </a:prstGeom>
          <a:noFill/>
        </p:spPr>
      </p:pic>
      <p:pic>
        <p:nvPicPr>
          <p:cNvPr id="142348" name="Picture 12" descr="Speaker_help">
            <a:hlinkClick r:id="" action="ppaction://noaction" highlightClick="1">
              <a:snd r:embed="rId6" name="analog_forecast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5122863"/>
            <a:ext cx="330200" cy="330200"/>
          </a:xfrm>
          <a:prstGeom prst="rect">
            <a:avLst/>
          </a:prstGeom>
          <a:noFill/>
        </p:spPr>
      </p:pic>
      <p:pic>
        <p:nvPicPr>
          <p:cNvPr id="142353" name="Picture 17" descr="SH12-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autoUpdateAnimBg="0"/>
      <p:bldP spid="142339" grpId="0" autoUpdateAnimBg="0"/>
      <p:bldP spid="142340" grpId="0" build="p" autoUpdateAnimBg="0" advAuto="0"/>
      <p:bldP spid="142341" grpId="0" build="p" autoUpdateAnimBg="0"/>
      <p:bldP spid="142342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Analysis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534400" cy="946150"/>
          </a:xfrm>
        </p:spPr>
        <p:txBody>
          <a:bodyPr/>
          <a:lstStyle/>
          <a:p>
            <a:r>
              <a:rPr lang="en-US"/>
              <a:t>To plot data nationwide or globally, meteorologists use isopleths.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Analysis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371475" y="2324100"/>
            <a:ext cx="8229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dirty="0" err="1">
                <a:solidFill>
                  <a:srgbClr val="FF0000"/>
                </a:solidFill>
              </a:rPr>
              <a:t>Isopleths</a:t>
            </a:r>
            <a:r>
              <a:rPr lang="en-US" sz="2800" b="0" dirty="0">
                <a:solidFill>
                  <a:srgbClr val="FF0000"/>
                </a:solidFill>
              </a:rPr>
              <a:t> are lines that connect points of </a:t>
            </a:r>
            <a:br>
              <a:rPr lang="en-US" sz="2800" b="0" dirty="0">
                <a:solidFill>
                  <a:srgbClr val="FF0000"/>
                </a:solidFill>
              </a:rPr>
            </a:br>
            <a:r>
              <a:rPr lang="en-US" sz="2800" b="0" dirty="0">
                <a:solidFill>
                  <a:srgbClr val="FF0000"/>
                </a:solidFill>
              </a:rPr>
              <a:t>equal </a:t>
            </a:r>
            <a:r>
              <a:rPr lang="en-US" sz="2800" b="0" dirty="0" smtClean="0">
                <a:solidFill>
                  <a:srgbClr val="FF0000"/>
                </a:solidFill>
              </a:rPr>
              <a:t>values</a:t>
            </a:r>
            <a:r>
              <a:rPr lang="en-US" sz="2800" b="0" dirty="0">
                <a:solidFill>
                  <a:schemeClr val="tx1"/>
                </a:solidFill>
              </a:rPr>
              <a:t>, such as pressure </a:t>
            </a:r>
            <a:br>
              <a:rPr lang="en-US" sz="2800" b="0" dirty="0">
                <a:solidFill>
                  <a:schemeClr val="tx1"/>
                </a:solidFill>
              </a:rPr>
            </a:br>
            <a:r>
              <a:rPr lang="en-US" sz="2800" b="0" dirty="0">
                <a:solidFill>
                  <a:schemeClr val="tx1"/>
                </a:solidFill>
              </a:rPr>
              <a:t>or temperature. </a:t>
            </a:r>
          </a:p>
        </p:txBody>
      </p:sp>
      <p:pic>
        <p:nvPicPr>
          <p:cNvPr id="157702" name="Picture 6" descr="SH12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pic>
        <p:nvPicPr>
          <p:cNvPr id="157703" name="Picture 7" descr="Speaker_help">
            <a:hlinkClick r:id="" action="ppaction://noaction" highlightClick="1">
              <a:snd r:embed="rId3" name="isopleth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8" y="2389188"/>
            <a:ext cx="330200" cy="330200"/>
          </a:xfrm>
          <a:prstGeom prst="rect">
            <a:avLst/>
          </a:prstGeom>
          <a:noFill/>
        </p:spPr>
      </p:pic>
      <p:sp>
        <p:nvSpPr>
          <p:cNvPr id="157705" name="Rectangle 9"/>
          <p:cNvSpPr>
            <a:spLocks noChangeArrowheads="1"/>
          </p:cNvSpPr>
          <p:nvPr/>
        </p:nvSpPr>
        <p:spPr bwMode="auto">
          <a:xfrm>
            <a:off x="903288" y="3638550"/>
            <a:ext cx="7850187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 dirty="0">
                <a:solidFill>
                  <a:srgbClr val="FF0000"/>
                </a:solidFill>
              </a:rPr>
              <a:t>Lines of equal pressure are called isobars.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 dirty="0">
                <a:solidFill>
                  <a:srgbClr val="FF0000"/>
                </a:solidFill>
              </a:rPr>
              <a:t>Lines of equal temperature are called isotherms. </a:t>
            </a:r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7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7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7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 autoUpdateAnimBg="0"/>
      <p:bldP spid="157699" grpId="0" build="p" autoUpdateAnimBg="0" advAuto="0"/>
      <p:bldP spid="157701" grpId="0" build="p" autoUpdateAnimBg="0"/>
      <p:bldP spid="15770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Surface Analysis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534400" cy="946150"/>
          </a:xfrm>
        </p:spPr>
        <p:txBody>
          <a:bodyPr/>
          <a:lstStyle/>
          <a:p>
            <a:r>
              <a:rPr lang="en-US"/>
              <a:t>You can make inferences about weather by studying isobars or isotherms on a map. 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Analysis</a:t>
            </a:r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371475" y="2324100"/>
            <a:ext cx="8229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You can tell how fast wind is blowing in an area by noting how closely isobars are spaced.</a:t>
            </a:r>
          </a:p>
        </p:txBody>
      </p:sp>
      <p:pic>
        <p:nvPicPr>
          <p:cNvPr id="158726" name="Picture 6" descr="SH12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sp>
        <p:nvSpPr>
          <p:cNvPr id="158728" name="Rectangle 8"/>
          <p:cNvSpPr>
            <a:spLocks noChangeArrowheads="1"/>
          </p:cNvSpPr>
          <p:nvPr/>
        </p:nvSpPr>
        <p:spPr bwMode="auto">
          <a:xfrm>
            <a:off x="903288" y="3276600"/>
            <a:ext cx="7850187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Isobars that are close together indicate a large pressure difference over a small area and thus, 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strong winds.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Isobars that are spread far apart indicate a small difference in pressure which equates to light winds. </a:t>
            </a:r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8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87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3" grpId="0" build="p" autoUpdateAnimBg="0" advAuto="0"/>
      <p:bldP spid="158725" grpId="0" build="p" autoUpdateAnimBg="0"/>
      <p:bldP spid="158728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701749"/>
            <a:ext cx="8534400" cy="1815882"/>
          </a:xfrm>
        </p:spPr>
        <p:txBody>
          <a:bodyPr/>
          <a:lstStyle/>
          <a:p>
            <a:r>
              <a:rPr lang="en-US" dirty="0"/>
              <a:t>Isobars also indicate the locations of high- and low-pressure systems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Isobars that are close together indicate high winds.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Analysis</a:t>
            </a:r>
          </a:p>
        </p:txBody>
      </p:sp>
      <p:pic>
        <p:nvPicPr>
          <p:cNvPr id="159750" name="Picture 6" descr="SH12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pic>
        <p:nvPicPr>
          <p:cNvPr id="159753" name="Picture 9" descr="C12-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925" y="2390775"/>
            <a:ext cx="5249863" cy="3714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 autoUpdateAnimBg="0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Short-Term Forecasts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534400" cy="1330325"/>
          </a:xfrm>
        </p:spPr>
        <p:txBody>
          <a:bodyPr/>
          <a:lstStyle/>
          <a:p>
            <a:r>
              <a:rPr lang="en-US"/>
              <a:t>Weather systems change directions, speed, and intensity with time in response to changes in the upper atmosphere.</a:t>
            </a:r>
          </a:p>
        </p:txBody>
      </p:sp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Analysis</a:t>
            </a:r>
          </a:p>
        </p:txBody>
      </p:sp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371475" y="2705100"/>
            <a:ext cx="82296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A reliable forecast must analyze data from different levels in the atmosphere. </a:t>
            </a:r>
          </a:p>
        </p:txBody>
      </p:sp>
      <p:pic>
        <p:nvPicPr>
          <p:cNvPr id="160774" name="Picture 6" descr="SH12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 autoUpdateAnimBg="0"/>
      <p:bldP spid="160771" grpId="0" build="p" autoUpdateAnimBg="0" advAuto="0"/>
      <p:bldP spid="160773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Short-Term Forecasts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Digital Forecasts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Analysis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731838" y="1943100"/>
            <a:ext cx="80121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 atmosphere behaves much like a fluid and shares many of the same principles. 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736600" y="2738438"/>
            <a:ext cx="80121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These principles can be expressed in mathematical equations to determine how atmospheric variables change with time. </a:t>
            </a:r>
          </a:p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 dirty="0">
                <a:solidFill>
                  <a:srgbClr val="FF0000"/>
                </a:solidFill>
              </a:rPr>
              <a:t>A </a:t>
            </a:r>
            <a:r>
              <a:rPr lang="en-US" sz="2400" dirty="0">
                <a:solidFill>
                  <a:srgbClr val="FF0000"/>
                </a:solidFill>
              </a:rPr>
              <a:t>digital forecast </a:t>
            </a:r>
            <a:r>
              <a:rPr lang="en-US" sz="2400" b="0" dirty="0">
                <a:solidFill>
                  <a:srgbClr val="FF0000"/>
                </a:solidFill>
              </a:rPr>
              <a:t>is a forecast that relies on </a:t>
            </a:r>
            <a:br>
              <a:rPr lang="en-US" sz="2400" b="0" dirty="0">
                <a:solidFill>
                  <a:srgbClr val="FF0000"/>
                </a:solidFill>
              </a:rPr>
            </a:br>
            <a:r>
              <a:rPr lang="en-US" sz="2400" b="0" dirty="0">
                <a:solidFill>
                  <a:srgbClr val="FF0000"/>
                </a:solidFill>
              </a:rPr>
              <a:t>numerical data.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736600" y="4660900"/>
            <a:ext cx="801211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Digital forecasting is the main method used by modern meteorologists and it is highly dependent on the density of the data available.</a:t>
            </a:r>
          </a:p>
        </p:txBody>
      </p:sp>
      <p:pic>
        <p:nvPicPr>
          <p:cNvPr id="144392" name="Picture 8" descr="Speaker_help">
            <a:hlinkClick r:id="" action="ppaction://noaction" highlightClick="1">
              <a:snd r:embed="rId2" name="digital_forecast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3921125"/>
            <a:ext cx="330200" cy="330200"/>
          </a:xfrm>
          <a:prstGeom prst="rect">
            <a:avLst/>
          </a:prstGeom>
          <a:noFill/>
        </p:spPr>
      </p:pic>
      <p:pic>
        <p:nvPicPr>
          <p:cNvPr id="144394" name="Picture 10" descr="SH12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autoUpdateAnimBg="0" advAuto="0"/>
      <p:bldP spid="144389" grpId="0" build="p" autoUpdateAnimBg="0"/>
      <p:bldP spid="144390" grpId="0" build="p" autoUpdateAnimBg="0"/>
      <p:bldP spid="144391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0" name="AutoShape 2" descr="data:image/jpeg;base64,/9j/4AAQSkZJRgABAQAAAQABAAD/2wCEAAkGBxQTEhUTExQWFhUXGBwaGBgYGBgYGBcbGBcXGhoYGBcaHCggGB4lHRUUIjEhJSkrLi4uFx8zODMsNygtLisBCgoKDg0OGxAQGywkHyUtLCwsLDQsLywsLCwsLCwsLCwsLCwsLCwsLCwsLCwsLCwsLCwsLCwsLCwsLCwsLCwsLP/AABEIAKgBKwMBIgACEQEDEQH/xAAbAAACAgMBAAAAAAAAAAAAAAAFBgMEAAECB//EAEcQAAIBAgUCBAQCBwUFBgcAAAECEQADBAUSITFBUQYTImEycYGRI6EUQlKxwdHwFTNi4fEWQ3KCkgdUc6LS4lNjk7KzwsP/xAAaAQACAwEBAAAAAAAAAAAAAAACAwABBAUG/8QALxEAAgIBBAEDAgUDBQAAAAAAAQIAAxEEEiExQRMiUWGhBRQygZFx4fAjM0Kx0f/aAAwDAQACEQMRAD8Ar2PNkfFHvMU0YPGgLJ2jk0N8N5lJZbpnaRRO7aW7bZF2PSn2nnBgibs5gt06UM1BmmYfo7BdMk70u4rD3cM43gngiu8ArX7oN0syjk0Xpj9XiTMLY3AfpKi8rhBG4aly3cZWlSQe4plzPAeZpt2dgOnQ0vLYe3dClfUGG3eiqYYx9pREy67khrmoj3muPKLBmUbD8qcMywvmgKRFV7OWi0IiZ5qvWAl4gfJGMOB1jSeIYsNJ/wCrSfpVzP2c3NJO3b5jmOtE7OXW7jqglVQEtA2LQoUaiCNlZ+N9xwYq/isqtXCA22ngjpHH7qzWtvOZTLkYiPYzJrRBWTtEDnbnb5DrV7A4606vduMRJGx6wACSPy/5RQnNbcG4FIIBPtDDft7T9TVe4urnaeRqEAgdid4NIHHESpK8R+yPG2mXTbItkHZolWWPhZZAPf8Are9mLKmGa3rDEggBeN2mAJMKJgb9BXnNosBAeDzqiZ3G0UYy97loA6WuzIB0t6mEk7xwNLk9gp7VOJpqvKjaBK2GDWnMDYEiDvBOliwng7wKKWLzL6iIFWLdkC2kAknj0t6jyx43OzH71WxF5m9MEAGPhPJJUA7bGQR8xRZHzBwYSyQpcueoT86YhhgGkbe1BfD6IsHqRI2IkbbiRvyPuKY9O01TOQOBmUQ/AUZMqY9/QP8AxLX/AOa3U2J1RImoMfcHlkCBuv8A96irtoA/riaNd7DIE0ioL/uHBkNkbTVvDWtRA4HWhePv+WTuO8TUuTZspgn99WQTBVtjGMBK21ZidKqJJ9v4150uMF/HG4y/ErwD0ANkAfamnNsWL/pmEB4nn3P8qGrhba3bWmPhuf8A8z/CrIJiicnmd2sNHArhMMQZ71du3oG29ZbuErJERUPAyZTOFGTBVrBulzWw1CocL+GT2LbD2otibhA1DdRzHSh2bXANLAb0CENysFLEcZUwjdtSJFBMWm89aIYDMJEEVSxThnq+ScYl78nGP3nGYA6FYdKrbkGTtE8fbf5mKt48xbgc1RRwEBJEjn99C6mC87Q8MOCP4Vs3GRwx3G3z+tQ2m9MDv6RxAipbGJEFXjoP4UGGBgw/axgcDTVgSCO1LeHvCzdmRB7cfWrOJz3eEoyN64MJgHUgwhicaVeIkCu1xiHcyD2qorLfAdSAeGBPHvXDXMOuxu7jmP8ASuYFsQkDM4uHrJC5ip4YdBfAfgimm7h+Smw5pMzDDohBR5Y8jtRPB5o9qz6pknaa9BYN3uE7g44lPMsc+IuBWgQYFHcvwZtrpEFepoEM6BO9tdzuQN6I5jnFtbOi00kj7VGDYC4liFsJZ9eoHYV3m2YWURmBU3I24JmlrIMSx12y3xLtPeqrZPcmPT96H0wGwxkzxLmV+IGV5uyVP5Uy4XMlZS/PYdyTAH1JApKxeWOkdflUGHvssgE8Hb36fWYpj1qwysrOO56Vbwy2klm9ye5Jkn6kmh9rElmJTcUHxucvftCANPUddo6f1xQzDYi4oOhmAPPUiBuIjmelYWbBgtYAZJn+CaHaOu0dd+Dv3/fVTDlXDSN+5ge0HrPz7VFmmKdUDEswJWf2fiUzHTqCK4u3eLiwRG8AmJPPuOPvNCTmAcHmXblpbe6zwPUx/hFbtZrdZlS3pKKTuQY9Quht1YFjF9usAqPequL1NbXUsoW3PAnbTPJA3+4HFGMhw7TuwB7aQV299ifpFVtB7hLkQxlmWakCnSPSFjSfUoR0Ab1TstxhtFXruUspBDiJBjTt6dUAieBq/wDKpmRNX7eAOxa4wP8AgOlR8gZn5mfpUOYWSAJuXCPmq/miqfzqba844jPUGcZ5nGW5Wts6yRMbtEE+lVlmnsi7CBztvRNsXbj+8T/rX+dUksWUTWUBPdvUfu0mucFjEuqSFX0tBAA7Aj8jQl0U7BDotVrgg7i/4gdixXWlxRBUxbbrMSB3H5UCxTeYpUhf+hBuPcCac84y8tugX1vsNMEHy42M7g+WBEdZ6UExPhy+JYqoG0yRtJiTvsN+a9RpLKfSAbE42srvW4kE4ifh8Hqurb2BZgsxxqIH15o0+RqjadX+8S36kCmX1GYDHaF79auXPDF/zFKkBxDAqQR6SIaZI5jnmhSY/wDRrjp52lw3rBtT6gSdW6kA7khh32NNcpYf9Er11x/eUC6rlwYVsZRbIWH3a75UeUNmBEmdXG/apcuyYXAI66tlQMfS9tOJE/3k/Q0DtZugAAvGA2oel/i29UxM7CrLZ7qM+dvxsmkD1B9gqgA6lUzySBvQGq0dEfx/aBvXyD94XbKoCaWBLuUWANJhyk6tUx6SfhrjC2PMuBLV5yIJZtLjSB1gMSQZH8aD4vxQqQr3o31D8KCJYt6WCah6pOxqC74wttM4mJ5022Sdwf1FHJAk9YFBmwcMw/z9pe0HpT94afDXBbZmu3ZVirqCzFNLBSW9YI5MbQY5E1TzLChSoFx7hKqxkFYDKrD9YyYND7ni+y2pWxQ9XP4R1GYkagmqCVEid4rBn+EYgviugAm1c4UBQOOgAFHW+DlmGPpj/wAkKnHCmH8syqy9tWbB3bnILrcADNqYAQWED0x86mu5NhSraMDcBUupLXl0ghdXPm9ARPtNUMD4jwyp5S5kUTUH0DDs3qDI/VZ5tj7nvV6/m+FdWRsxaH1SBg2G7hlYj0TJDsK5F9lnqEqePE69Iq2AMvP7zhfDljQgODvhvRJ8xIfU3AHmCNUMB96ju5bgQ7W/0Z0dTBDXW2lSR8LkdUMzxNXG8QWDt/aRMFI1YRvToYlZOnaCTzUuK8Ku1xrpv63eCToA1EKFB2PYCklriODHKNOD7gfvPNcVhtLFexIO5jY9KhCU84zwVcJJ1g9TsP8A1VR/2Pf9r8h/OvS0XaX0xv25xz1OTYW3HaDiKRSobif1NNZ8NH9sfb/OtDwmzcN+X+dG1uiPW2AHf4P8RJvA9z96h1Hufuac73g49bkf8v8A7qg/2LP/AMUf9P8A7q51npZ9pH2jls+h/iWrV2bgY/tAn701eIcfZGlCs7A7dKhx3h0NcLIQq9qEeIrWm4B/hA+1c7KuRN3Us/2E1z1WvhPeh+YYB7JAcc02ZHiw+HVV2ZRvSznmZtdeCB6dhVo77sSYGIPVo42q1YFxR5onSDE+9VUtseAftRfKs3FpGtXE1Kx3npTXPHEoSVM4m2zSPM6Cg7hjLEH3MVLmiKLn4fwkAiime4phatIBAK7+9LHt6HcuAtwdaEhxBIHDx0I7xNElxdogMHUTBIkc+45mZ2oUDU+FvFTsdmO4PRoP5H9/zpWopGNwimXzLTXkZNIdZLJABB5dT8JM99qv4HDBiscD4unzBA9x+VUR+srAMvUbTHyJ3giu1wiudNtEmJGw9Qj94isIkBhvPLloKVWAAAdv8JB/hVqzZCkMOP660qXPDdwozlE0AEiFG0bnfkjamrBXrSots3VkAckSY7mmDmNHMO5jcOhSJOx27ntVbIcWzyrDaT/PirOHxtkrpNy2R/xL/OtWb1m3qYXbZ7epf51z7qmD8eZy9RSwsyPMi8RSLYA2H+YmlPwljWS9cU761GlZiXDxz/wsT8lNMeLxj3sOXCpplgp1mTpJE7KQNx3pBlrd83Bs6tKkcL8p7yfvS1BVuZNO5pt3HxPTcJK3lZ4JKsAoEi2BwwYiZJZgeJ1DaFJowMT2E0nZPn3mFXurpGkhmHwj1LBI5A5nmOeKblIropqDtwDPRI1Fx3rzObVy3a1XGS2o/WMRxx+/868t/wC1HFJeu/pFlCulQtz/ABCYVoHEcfKO1OviDLXuMCzGBuo6D6d6UMcgFxkK6tWxHIj3B2Ip1Nz1MHHcy6ghuMYmj4ktrby2ytxpZMObsG0bQ/F9QuyNYeB3A70cx+dYd2ZluW2AtY5S7tbDhwQEtgLEoQJQ7z86X/7AtGCMPaHeFWNtjtHXetZfkdlbieZYtMpulYZBIBtM0HvBrQdSrHPMzBREfML/AJqweRx/Kg017bmfhzC6tNvD2htOyCqWF8OYNi4bD29XIJB56wKffrltOSOZEr2cRVwWdPbye4rujec4w9i2Vtylseq7cJA1bzpBJ96ZvD1kWi9vDrh7FxcZZOIRr1u9GENhS0XX+JdRYkDcExXA8N4VmAGGtjpsv+dFMH4OwRMNhbR+n+dZPUUxolPH38P+jXDZNn+zv0TEgr+GH/STdPlQD69RldJG0VdzTxVZbM7WEBZ4xVpzddrflWlWyCVskbwTzq6zRH/YrL/+6Wfsf51v/YrAf90s/Y/zqty/WQ8RVxviTDX8JmS2F8u61tbt0kxqui8q6bO/wQheB1umiX/Zh4jOJw/k3DN2yIk8sh+Fvpwfp3q3iPA+ELenDWQPlx+dF8t8OYWw3mWbCI8EalBBg89azHUrYpRM5mP8wbcqncsDHiSp2G4n5d66u2dtqFZxZKOXXfY7fv8AqP413lecrpCsYP8AX3rFVcyNhpnp1D1th+pu7lGrfrVnB4YJsavrcBEgz8qpYy0Swit6urcrOoliv+kynmygmBQryDRu9gCYNSNZWixCxA9m8rvp1Ce1cZjkwvMATBHWhOEye6L3nD4Q0zP5UYzzFsLJupseKdjBGDKzB97MrNj8BFMjYt71lmzYHrcqSd6WBcVtRedR4P8AOrdjJbzgMF2PBpxrA7OJWY3YTGWmB0AQo3oM62MQzafS/TsaG4rCXsNztrEbdqHKSNxI7GotQzkGQmMGS5Wy3Q1xfSKteMkBCMOOKteH8QbuGYE+pTUWfWT+jfI0ssd/MsdRPrpTsfYT9qjmpsNEie/7pP8ACtdn6TAPUv4NyLig8HY8bg7D5dKsMfKdWYxDQWBM9uOgmPlVS8QepE7yJ/ntVpQNAdn1HggDkRyR36H5VxooR6yllOGg7jcRzI/0oFlWLBdBrMiVgnc6ZG/vCn7UIyXGm3d8ptQtsJADMoJn1QAQeop0xqW0/R1VTGpiAqs0AWrg6A9XX704GaFORCdlpE711dcASeKHYPGASCLn/wBK7/6KBeJvECqYGuB2RwT9wP6FIvsKjA7Mz6q0ouB2ZdxF3XdaBpTQNS9GJJAJ7EKpHvq9hS5m2VGRB+vcdj71eym4rxKPqZlUEhgILLPqWV2Bc7mmHHLavEorLqGxEx9vcVz+ZyjuzFfKFCMq88j7/wCdMGEzEWAUaSkEoFEkaRJT5RuCYAgiQIoZisrZGVZIJYQI3gEaiCOyzv3I7iiV2wqWmADNcdDA9btAkrtvAmPY1asQcx1F7VOHWELuCJQu0rdO8qZKqdgksCCAOkRO433pZzHKmJLG4Qf8KqP3g7/X7UxNmza1RU06jE3CBvE/Csn7xUtzLvMESzP1ktB7jSNlHaBtA567qrAwndrcalNw4I7iZgwQFUXH29rcc/8ABzUVm3L/ABuwtubjn0bApc7AE7kAATsONqu5zkV20x2XfcGW3/8ALVTJsFcNxVaFS7KOB+svlXDpMiI2phB8RGzDcw1isXDEgN6YVojYwxgwdtlY/T3FDrl1mdRoYGWEyp4iVIB9LDUsg7iRRu7lgLMdbDVOrj1SrKZ23kM35dhXWCwADTq1bk8AbmJYwBJOldz2qtr55hlVm8vysg6jt7UVWyJmpIqrisXoIETI71Vty18GZrtQtWARJr94KCTsKXsb4qVTAj+v67UH8VZy26gn6e3MUgg3brD4gCfcf6msb2tZ9BMNlz2n4E9MwficFvi/OfygU2JcJHBBryrC5VcIkCAOOSRHyr07LLhNtGYySok9zAk1KRhsiafw7TrZYcHBAkmIsBlIP0rz3NsLdF1bdvYs0D6nr7AT9q9IeqlzL1a4LkbifuRE026rJDiHfpD6o/rzBOY2RasFkkG2JmdyAd56E81byrNBcQatj3NbzrCl00AfERO07Df+VUFseX6YiKTYdrcdy/xT06rFFXBAjCCDxQ2+w1HeusrX4j04rd7LtTEzzWvT2s4O6VpLnsB3QJ4fzQYiVHp0jcd6E+LM1gmyhBXrU1rLFTWLDGT1oNY8P3ncrx3JNdFQm7PiaeZfy/w0HtC7r25irWBz4ahaHA2H0qfD5nawqeSzSQOlL2WYK5cu+ZbUlFaSewq/1E7upXUKYrxCXuaHUFQY3pgxmV271sLAHYilS5k73bxZPhJn5U6YGyUSDyBQPgAbZYlTLspFlYUzPNBfE2ZsoNqOaabFwkmaVfHViCj96FDluZZiqTXVt/5j5jeoia6t81vYZGIBh/BWjc+ESIDAROoF0WIAmfXPyU1euZaVuCNLaoZQswDrs2wCeh/GB/4RPWgeHfTG/QERvOwle8iYopdvI7K8KsCPhJHGxIA/0riuDngwUKjsQrewSM6MQPQW3DRqUKhBUckEXUPYQQaZxZb0shGpQQJ4KnSSp7fCu44jqJBULV1V0wFKsVB9jMBht7qCPYU4YEmADR1g+TGjB6nTYorIdApKkghtQMQDOwjdhXnOf4jVciRzydgJ2BJ6CN5p88Rylo3QfhEEdCrFZ95EAj7QZrzDH4lC7etSDHUbggVj1HLzmanm2MuT6kuW7dxSDuIV4YODatiWU7R+kqCAevtVTHYbh4ePMVW/Ec+plBUD1ddVv6sBVzBXLQw1y4971AaxFwajckFWidzqAPvpXsKoXW1I2pmOy+kFmHpIbTtz8IAIHQRUqz4jqWq8AxqybFpb9IGph6WaZM+rYufV+o3O3FQJnWlQYJa4oJfb1QAPSP1VBLAAjkN7mg2Dx73LjLBBAlmJ1GJMekNAJ1NuT1Oxq5mGS3Gt6kdCukLMMCI67k6TJJ08b81VyeYOqWvGcTq1ijdur5exQ+oncDcfc+33927B4JATOpj1Jd5P0BAH0FefYW6wlbEFg4txqiJ0jWSFPpl1GreTI5gFnwXiUaFcLqVk1CCZYKhckKV1T6W2jn70emIVuepq/DgVRgej1DfiHw8t+x+Gsup2Et6h1Ak/I/Sk/BZM1q9aJTSfMjrP93d70x2fEF4EiLcb9G6J5hjU6loUjgc9qgzHMZC3Ze49ubrJqEFRbJgKBAaHMA7ek79TtZl7Bj1XJ5l+7Z1AisweFCCqX9sw7A2xtp/X2OsuFjb/AOWZ7ccgxI+cEGPLmFLkCdgp0xuvxEggD25pPrrGrSTnJhCa5dAwgiaFXc70ySmwmTqnjy+ign/fJ0nn2mazmktpKgH1frT8Lsh6d1ND6ldntImRlD+1llLM/D6XDtHyNQ4Hwoibnf8AM0UiWmr9V+UXPcz/AJJPkyuuDQCNIqwtoAADgCsrabb0YpReps0ypQ2VnSx1rq0I3qFxPFdkEbH+hVA8fSdQ7GG8SriMTvpUSx7dPmaC47K7rQQy7GQN9z7mi+Hwum4TIgjbfcTU7ADlgPqKyogfJM5Gl09WqLWXHnP9JRyi6ShBEEHcH7H91EtVCMwzRFnR6miCen+Zqrbz4RxWmhSmRASn0WZQcjPEEY/EDCXSQJXpVnKsyF4NdURHIpZw2YrcQ28RPOx60z5TgFsqNJkN+ddBl2jnuNzAd3w/cvM1wGAd96MeGrbWka2u8neieMx4tLpjmucqRVBaeaEuSuDLxJ8Lh9A261DiMZ7VaDGZMRVbE6W45pcuWLTys0LxBS64W4JWl7MM3vpd8sTpB4jmjZtEhW6xR7ccyoGz/wAOlCz2/wC77dqWpp8xjHymDGBFILGtNLE8GUZPbuEGR9R/FdjvuZHWaJYK6wIJYQeIBMiOZ2360HtMJE8dYolg8eLbmN7ZPaSvvHUUjU0f8limXzC/kat2ZyPmQOdwQNojb6U1ZZi7dsLDto4YOS2jswY76ehHAkERvKUmJIIZCGB7Rt8tvypgw1piZQHcR8pFZFOJaHnEZ82IuW2tKQXcQoBEqeQ57BSAZ9h1IpGx2Xst8AkkcqTyQDuuwG4JH/V7U15fiDbthSunQACoEcDnbkGOf4yKrY3Gi4A4TdGB1DqOG2JA+EnkxMUm+pi2REaihmbKzBYjCsGnlf3zS5dU2YCAsDAWNyvCgAcnaI+Ro5iMzYpDMghiCoiIgwQxAGovpXcADVMQKEXgtxV13ChDetZQtbUBzqlBBMrAIndhKigrGwcwqdKyr7owZC9oI4KuNTTJt3N/QomdPsa6xOItBRYVw2ol2EdF0mII6mPoDVHKsxZFUG6pMwSFGkjzxbkOSRuhDgbnnpWruZtdClyAymSPSCPxWTZog/h6mOwiR0O13MWGBD1FTuoVYteJ77GQmoT6oBIBYQFaJiRpBnnYdqs+BMyZnNi+GLMdSuxJLEb6HJPq7iZ6iiowetvhYzJj0gf3mkLpIBkr69QhY296JYfLLAIgPrBmPLeZHuu31mkIHHiZ6fW07BsZh7CZchHwDb5/17VzibFoNoVA9zkJJhR0ZjPoUTzz2BraZjGoAhJHxOyDT76dRJO/Bio8JfQ3joLN6CSx1HUdSj4iIbaONq7NPuQAidS7BbI8y5hcgRQDbjWOZLaXJJY6hO0kmCOJ6jah+cYqyWYCyouIfxAx3Vj6hsOeSQw7n3o3YxMUDz7KxdD8rcQm4rjkrcJaD0IkOsH9haG2vHiAhOeIHtYnUw9CgTsVme2xmeg+1EMVbRdOkR7bwJ5gcCl+zcZDpcQ3I7N7r/FeR780WbFK6gTvSAijxAA5JhbA2tpq3FDcFcMwaIGjhQPnOatbaFFc5fnZfZhx96J4rBrc+KqdjJUUyCd65j1WAnInFsptUkkGFbZ2kfOsxmI2PExG1crtURtb1soQhMGdjSWMtAVhzKOY4bUkjmg9zUEjemojpQnOLyr6Y5p+JcW7IaDsTv8AxqW0jx/dnvuO5mr9q8Lf1okl6RO1DtBg7QYt43JRiit8DRsNQ+VS4fMkuMti1yo+8UQs50g1FxoSNqRsr1DEh7YJAY79ImtSjd3LhfG+IDccWinBies1LnuMFu0qo3r6jqKt28NYF7zTEzMe9KufXJvsw4narUBiBJMsZzeVhLkgdDTLgM3GIuKFGmlS1dW483TpHcCnbKMosW0Fy20z1NHbtA6lCVfFOYNh3UIimROoiatZdiTctq0Qx5FWmuqDquKH7bTWZcwa5IEDtSMjEKCfFODd1XTz1FJV1CpgiCKO+JMfdt4pvUfSdh0iqF222JdmRdwJI+VaKsqOeoJg2a2rxVvJ8B510W509yekV3m+CS02lX1EU4uM4klnK8T6ggBMmVjTzywMkRwT9TTjluYlRsOOR1Hse1ICWF0KzkqNQ9Q5Xpq/MD60w4e6SAzGGiNSmJ3MGOo9jMTXNvAVuJXUYMzzTVDRxKt7KSDP0IE+09qlF5LSeWwJNwNEaekftEdxSlj8e1tSohi42ZuBvBBURPWOOfvLl2YKwD3XEqrLpIIPQmGJIY+kR/OgGcZk3xrxOKfEAAKFgCfn2Bpfxt/y7hlSdlG0chmgbnu4qPKvEAUzc1WxqJ4MEQN5j57b1J4jzJXKlAWCgEmNJJn0zPAn23+lIctugtzzLGCACBBExvBnfqT96ixWLCq4DS2hvSPUd1I4WTUOW21Kw6hiNySBMnmiHmKPSo46AQKIQFYxqwmPQ21MyWEAAEsdpgAbnv8AnUVjDMzEuGVOiyJY9S2k8cbT3mgnhfB+UX2AZdiN50n1Lz0grx1FNdt5FPE0SPEOtoBgokbAAAEzsFHzO1UrmGLkO7HWPhKmAk86f2uP1pnt0qlnOYeW63iPw1JUDuNwz/vj2n9qidpx9+DU0t4FhU9RtbC+sgfqX/qdph7jDe7B6aV0iehbck/IQKJ5F6ld7nLkqwmdIVnATgREk996oWrkVzbLqSbcMGaSrSDJ5h+g6wQeIHQDo215EQDIfEOUjSwA1LyO/wAxHUdxSjYc22h9wT6X/cH7Hfng+3X0k4sGzdLggopJBiZiQQRsQeh+debYfGKbgtuQSRxyO0E8fSuewwcQmK8RmwhPNW75O1UsIhtDaWt9uWt/Lqy+3I9xsCKaWggggiQRuDPUVJckXpWzUdy7G1do01JJs1sVoVk1JJFdugUOOG8w70Qu2Aa6tW4qSQTcyjUd6IWsEoAFWSQBNDTmh7D71ms1ARtuJku1S1ttIgHxiA2FlREEUueHbjm1eS2JYgEd6LeKM8AsLaUA61EntSjgce9ltSGDxXTrQlSJoMt28rxTHZH+s01ZVi7Fm2ReVS4HUA0Cy7xTfQlnJZT3HX2oWMLdvszqCRO5niiKk8HiScZnivNuFgoUTsAKtvmsYdbSkhp3+VdYHOPJXyjbRt9yRJrnMMHbVpZiJ3gVfHAIkjN4MxuqxcD+oqetGcqcOdQERSl4fxttG0JO/M9aN+IfEQw4UW13NIdSWwJYlnPfDS4km5Ol429/nQHwzkOItXtTKVXcE9CKbcpzJb1hbg5PI966zHMj5elfiqg7L7ZeBK9jwrbBLjaaF3/CmELktduTyfhj+cVJY8YLZItXlJnkj39utELwtN+Il1AD1PMQdo56/PbYgwRive9G9vUxahrQ2F4Er2/DltABKtA9LbcN/Og+M8OOpm0yRzpLRx1Xt27de8lrB1+hApjXBJJkOHENIkgA2xPPonk0QOCYn0gCHLgSfbSpIiYiZj5RVq9hHuE2Ivt9xnnmctFxVMGBuJj9b4D1H0HXaeaIYLM/ggJbDSVWdtmIMEAbyO3WaOY60yM48tJUs+owRN1bqEEEbqoKGJ30T1NRZmiWXtpCwxACKQUMKqqzkrJI0QCO495ssxGNshrHzL2Guo1u5qb4tlBO0x2nmhz4a2Ld1ltI1sMrOqrbEBf7xFA3UEAACSeZPWobx1FrYLKxRRIiTpDjTBUhUOtZCgbpxvsXxGV/hOzKPhcqDB0BgIRdhCrp9Pz+4EFvEJcAcQIqAodIGoqPX5aKG/vOLeuLXx2vUDP4f3LYPBC49wpaCqWEA6ZUB5ID/ENS9emqBwDUN3DsANNtj77f4QBzySwgdYb9kxDgsXdDyGGgkAFGQlyS4hSdi3of0jfYb7ihAUHBMAFs9QxZy1tZ9O6suojSpIh2ICgkbg2VPcIeCFNX7d8uBZgq40+YZPpA7ERq1QY9pJ40mK1miWy8+YxOljMEgMIWIiR6effncVXzfGhiCg03F+FpXeRqKAT69oJX3HWKapRfMacybxPlwexCiAogAcARAilzwx4hhlwl+A4EW3J+OCAEP+KOvWKPZdmjYkaBKiIdhpIMiQUYmSuxEgc9tJpX8SeGQGlVggzImZmZ1czPWstg2Pn5mAWtpLt69GPdkzt9qkw2JPIRmTiQRJPspiV/xTv2jeg+DcNaR2JPR1Z2KghSW1e3pPPerqZoRGlBsba7GR+JoHpgQQvm25I77V06NUoTaxnU1G2wixPMM3tFy2x1SlwLadeGX1QCOqspeSp5245KxifCHlMTb0lhv21e4HEmK7GILur61DMySwf0Nqa4qgAqQSoQkdfV34sYLO3YKrKDOiCeR5q6kEqIciN4iNtjzS3sQ9GKVOfcJrJ7jHkGrb4coxe3xy1vgN3K9Fb8j1g71Bbx0+oKsnT139bMokDcfDv+VbGYk8KI1Ku5I3YqCfkC6ff2NALV+ZbJjqTi4LoLL8iDsQR0I6Edq1l5O4NCMRmJUhwFRi5QkSVIVVY6hsWX17MB2MgGi2X4gXJ2KuPiU8jcgHsQe4Jq1dW6gkGXZqNbZma6JjeuExAbg0cqSmsrQrdSSaNULmPAJEVdcSKGXcPuaW1StyRFtUjHJE8gZu9FMVat/oqOCPM1QR1oTVrLcCbzhAwE9Sa6zCQS3+mq2FFmPWHke89KjXEPZttaYFS2/atZ5lL4W4FLA7SCKp47GvdbU5kwBPyoAAeupczE4Z7ZGrruK5xWKa4ZbcgRRnwddRsQqXhrUiADvvTTcsYZLzBkCrHUbVTWbTgiTETPDN1RiE1cTTj4ryj9IVfKI1CkHMQq3X0H06jpIqXCZtdRgdZqnQthhIOI35DldzD7OeegoligS4NAM8z1rYSDqJE/KhaeIrzsAOZpOx25l5jbnGT27hDxvQvFq1pdhNNN6wWwwI2eBQ7C24H4gmlhsS4Oya63xgb0ctY19UmtrdsgaiQsfSh753aZ4RgYqHJMkMgE3A3RyAe4IBgzPBiI7xQHxZkHqV7fxk6oEAekrJPEbkfOfqD+Hxtt1AUjZ0n29a711nI80KbYYlSZJUqpWPUJaOSqxHUDpSLLAncVbaqYB8wPkFq+zhnt2wwkTrJEdDABP596Y8TZusCpFqCIO7jY/wDLQbAXgGGkz+8exHQ+1MGLuEISOYpdzlEysVqLDXXlYt4/BMRcZml7RAhTH4bKDqJgEkFokAfC3WqOKtkAsHO+xiBEauIG3xvuIPqNHsLiz5pNxgFCQpaBsT6hJ+Iyq7dj70KxuIV/MSx6oOoGQVUbbiPrA6/Kstb57idNcze0ynk2L1XtJAYn06iFUCJWCQJOxYbciQTTRcyxQpLMST9BwRAHI2JEzMbTFJ+FItww6GZPWSSZPeTRu/4hJgBfzrWm3HM2o/yZacFStwDZfS3/AAmN/wDlMH2GqirRph6DW85UL6gNJ2MxEHkVDis0lAifiMBCsplWA4LsPgIHM8xtJ2pjqrjBkdFsGGhNlS0wB9SvwAJMj2Hz594rvDWUJZ3tqpOwBG4Cs0E+5mY9h2qnlIBUoxl3G7H8gB0Udv3mTQpc/wDJvCzfPpYwjn9UngN7e/SazVsaHxK01i1n0LOj0YexWkGAis7cLxx1J6KJ3PvtJMVljL0C6WUOTJO20n9gf7sDpH3J3OsvvBmdgQR6QG5BgGQD1gt+dXK7tLJYuQI61GrbBlRrT6tANsgKDLWzPqLDowB+Eye/zrpcE3U2p/8ADY/ablT4ywNIePUun1DkLqGr5+ktt86u6RpEEFTww3B+RrBqqcPuENVFiAZwRA97DR6dSD2FuOOP1zUzYAkL+IQRupVUBHfcg7HqOtBc61i8WHQ8d6ZNfoB9qWMRfOcGVmxJgo8ByNiPheOSvY9Sp3+Y3oNh8UUO560QwihyyPuD/Wx6EdxUNzLwjesyp+G5/wDrc7Hs3B9jzZkhqy8gGpKFhWt79BVnD4wNV5kluuTbrFYHit1JJ5pZ8PYe+CMPdLOOhoZi/DGJtAsyQB1BqjgfPtnzLYcf4gDTDc8aubPl3F1PwT/lWw71PtOYHEWcdjXuRrM6RG9VCa6dpJNXsHlD3LT3Rwn507hRzKnOR4sWsRbc7gMJo143zsXX0osADnvQPJrtpboN4EqD0r0LGZVhsWFe2B8xSbSAwJEsTzANTTg/DAax5zMdxIq5nvhHg29u9G8tw9zyFtEekDmhe4EZWWBPPf7LvMY0k+9MfhrwzcS4t65AC7xTU5t20gwDVH9J1qVVqA3MRiTELYjGQC8ehRuaA4bM1xl3TaMRzNAc9zq9aU2BsrDeRvFBPD+bHDXRcidoNWlORmQmHPH1trbqvQiheSC2g8x3g/s0y53m1u9hvOKaugHY15/ceST/AEKZUCV2mUY34XPUFyLcy22/BnvT7cRxYKRAYTMk6CTLA8nSTJB3jVBgAV554AyizfuMbjEFIKr3969SNxgpjoKx6yoHhe4m6o2Lx3PNsbjmt3RoaLkx7n57b/I03ZP4m1Hyr6xc6QPS49p69IrzzNce2JxR2g6ufeeabsr8Mm6Ldy5pJADwSfUSNwSOOeg2gbUFtPtG6W6b1w0OYjMVf0K2hY2MEah/haNxt0oBkqFZCNEXH1ALJIJbYTG/Bmm1FBJKEgpsyHYrtMbbcb9qjxWVrJuBVJI9QmCT+0DxPeedtxSkVCMJJSK8YSLePw6qZG6nb5dZoZcvkMEEFuokEgddup7DqaLM/mXDbQRHxlhGkE9jsxMGI22n2Na/hdJ0gcfcnuT3NTGDIwCnMNnJ7ZtLcSDtIYnUSD7nj6RVnA4WRuZFBMNmjW7RskahvpIiRJmCCR35/wBav5djLoT4VALKu+pjLtCzp2A95ppYAZjlOepbuWwjhxuARxySTAA9ySBSP4tsn9KtlwJ81QANwBrTr1O1OAxmhlZzPqKqDCqG0gyfSTMNEEzJIiaW/EuBu4l1u2gFg6pZiNOi4UJb0yIKMYIkgGJMist7BiNsRqa3LKQJ6Nj8CZLJ9v5VStvvB/r51UzfxklrBDFKAzPHliTpcsurVwDpieQDtFLng3xJdxJvG/6jKlNKRyCCoA5A0jnud65f4PqNZWzCzoEgfM6wvrfbVZ56+kf7XO1R4ywFVmTZh6iF21RuQVGxJEiea4w2KAT4Lnv6P51G+JYg6UuBjwYQRtsd2r1wIsXMxuux8SrmdkXFDL8QEiP1gN4+1dYfEgoPlUeEf8O0QIggRzG2kieo5E0GxV4o5ToCftNctWIsKyrmIux4IBlvBArdJnajvmKRvBkbj+FBstwmoE6qrZgzpc0g7AfenZxKzDO9viWtduWtj26svtyOkjYQYbBbSCCDuCNwR7VewjyikdRUT2ihLWxIJlrewBnlkP6re3B9jvVbRnMraM5kuHs6amAqOxeVxqUyPsQRyCDuCOxro3QKKFPP828VqLHl2QJiJ7Um2ELNJBI5b5VqsrcihRkQDJMzu22uTaQqm21NWf457OFtW7SQtxPUY+9ZWVTjoSCJNtCxAUEk8DrXp3hg+RYC3BD81usqrzxiRYFxvi0tf8vT6NUT1rnPc/xFm75dv4No25+tZWUOxRiXJsY73rDP+sBNL/hG6xxAWTwefatVlRAMNKnOe5gcTeCkBYOkGhP6MfM8uf1on61lZTU4HEqel5R4PZNKuQbfJFE818KYdrLKltVMbECsrK4upvsFgAMw6m51sCg8cRcynw6MGxuvcSQpPqbQoAZRu3A+Mc0x280fUVgfEV4bTAvtYnV1OpZ0cwe+1brKO+593c6qqMQZfwKXG9KW7bP5Y+EsfxphteoRsDvB779CGXY9guwXdigmNoUtMBiOhHMe/SsrKQ9rkYJltWpGDIMBiW1G5xqksN99BGssu42UqfSZOr/CQTxuhgQGERyDI+hFZWVNMcNiYKwEtKrFGzbRtSlmV1YkMNwDP+lEbNpbmzEC4B04Ydx3/h16Tusp7dxxGeINx2HK7MN52IovYxtsIsgE7fccEe/vWVlEkGs4JhTDYK0yCF26DfbYD9wA+lee+OcwNt4tMyMSDsxB9LlwTv0ZmPzJ71lZSLwAwxEap23gZi/mmZtikw1tmJa2r6yZ3JcmfeFCj6AU3eGcoNrTdUbr31RB2iOPr3rdZWZjjqZLbWBDA8x4tXdgw4NWWNZWV2dAxIIM7zt6lKOezKhtabpWPS41D2IgPt76lO3v9audZcrozD4okGsrKVqAFs4lWc1Bj2DiLlhmCypKsuxE7H+VEbdp7oDiJjrWVlAnPBiFlzB47R+GelRnO7Zum3LyBJPl3NG3TXp0k+wrKymqJGOBKt7NQLxFrVr6nSwR46MTt8m5HvxVps1Qn1eluoIJj6qCD8xWVlERLU5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8852" name="Picture 4" descr="http://www.kcra.com/image/view/-/25659194/medRes/1/-/maxh/460/maxw/620/-/idv1kz/-/FutureCast-042414-8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532" y="927653"/>
            <a:ext cx="8637551" cy="4862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Short-Term Forecasts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Analog Forecasts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Analysis</a:t>
            </a: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731838" y="1943100"/>
            <a:ext cx="783113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 dirty="0">
                <a:solidFill>
                  <a:schemeClr val="tx1"/>
                </a:solidFill>
              </a:rPr>
              <a:t>An </a:t>
            </a:r>
            <a:r>
              <a:rPr lang="en-US" sz="2400" dirty="0">
                <a:solidFill>
                  <a:srgbClr val="0051A4"/>
                </a:solidFill>
              </a:rPr>
              <a:t>analog forecast</a:t>
            </a:r>
            <a:r>
              <a:rPr lang="en-US" sz="2400" b="0" dirty="0">
                <a:solidFill>
                  <a:schemeClr val="tx1"/>
                </a:solidFill>
              </a:rPr>
              <a:t> involves comparing current weather patterns to patterns that took place in the past on the assumption that weather systems will behave in a similar fashion.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736600" y="3395663"/>
            <a:ext cx="80121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Analog forecasting is so called because meteorologists look for a pattern from the past that is analogous, or similar to, a current pattern. </a:t>
            </a:r>
          </a:p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Analog forecasting is useful for conducting monthly or seasonal forecasts, which are based mainly on the past behavior of cyclic weather patterns.</a:t>
            </a:r>
          </a:p>
        </p:txBody>
      </p:sp>
      <p:pic>
        <p:nvPicPr>
          <p:cNvPr id="161800" name="Picture 8" descr="Speaker_help">
            <a:hlinkClick r:id="" action="ppaction://noaction" highlightClick="1">
              <a:snd r:embed="rId2" name="analog_forecast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3" y="2006600"/>
            <a:ext cx="330200" cy="330200"/>
          </a:xfrm>
          <a:prstGeom prst="rect">
            <a:avLst/>
          </a:prstGeom>
          <a:noFill/>
        </p:spPr>
      </p:pic>
      <p:pic>
        <p:nvPicPr>
          <p:cNvPr id="161801" name="Picture 9" descr="SH12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1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1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1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 build="p" autoUpdateAnimBg="0" advAuto="0"/>
      <p:bldP spid="161797" grpId="0" build="p" autoUpdateAnimBg="0"/>
      <p:bldP spid="161798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Forecasts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534400" cy="1244600"/>
          </a:xfrm>
        </p:spPr>
        <p:txBody>
          <a:bodyPr/>
          <a:lstStyle/>
          <a:p>
            <a:r>
              <a:rPr lang="en-US"/>
              <a:t>Because of the number of variables involved, forecasts become less reliable when they attempt to predict long-term changes in the weather. 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Analysis</a:t>
            </a:r>
          </a:p>
        </p:txBody>
      </p:sp>
      <p:pic>
        <p:nvPicPr>
          <p:cNvPr id="162822" name="Picture 6" descr="SH12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pic>
        <p:nvPicPr>
          <p:cNvPr id="162823" name="Picture 7" descr="C12-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1450" y="2754313"/>
            <a:ext cx="6249988" cy="32972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utoUpdateAnimBg="0"/>
      <p:bldP spid="162819" grpId="0" build="p" autoUpdateAnimBg="0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Forecasts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534400" cy="946150"/>
          </a:xfrm>
        </p:spPr>
        <p:txBody>
          <a:bodyPr/>
          <a:lstStyle/>
          <a:p>
            <a:r>
              <a:rPr lang="en-US"/>
              <a:t>The most accurate and detailed forecasts are short-term in nature.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Analysis</a:t>
            </a: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723900" y="2324100"/>
            <a:ext cx="779145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For hourly forecasts, extrapolation is a reliable forecasting method.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Forecasts in the one- to three-day range are dependent on the behavior of larger surface and upper-level features, such as low-pressure systems.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At this range, the forecast can somewhat accurately predict the overall weather but it will not be able to pinpoint an exact temperature or sky condition at a specific time. </a:t>
            </a:r>
          </a:p>
        </p:txBody>
      </p:sp>
      <p:pic>
        <p:nvPicPr>
          <p:cNvPr id="163846" name="Picture 6" descr="SH12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autoUpdateAnimBg="0" advAuto="0"/>
      <p:bldP spid="16384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Question of Balance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The Causes of Weather</a:t>
            </a:r>
          </a:p>
        </p:txBody>
      </p:sp>
      <p:pic>
        <p:nvPicPr>
          <p:cNvPr id="116742" name="Picture 6" descr="Sh1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pic>
        <p:nvPicPr>
          <p:cNvPr id="116746" name="Picture 10" descr="http://www.lpi.usra.edu/education/skytellers/seasons/images/fi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594" y="1465409"/>
            <a:ext cx="8503116" cy="368074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Long-Term Forecasts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Accuracy Declines with Time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Weather Analysis</a:t>
            </a: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731838" y="1943100"/>
            <a:ext cx="81073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At the four- to seven-day range, forecasts must attempt to predict changes in surface weather systems based on circulation patterns throughout the troposphere and lower stratosphere. </a:t>
            </a:r>
          </a:p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At the one- to two-week range, forecasts are based on changes in large-scale circulation patterns. </a:t>
            </a:r>
          </a:p>
          <a:p>
            <a:pPr marL="346075" indent="-346075" algn="l">
              <a:lnSpc>
                <a:spcPct val="90000"/>
              </a:lnSpc>
              <a:spcBef>
                <a:spcPct val="19000"/>
              </a:spcBef>
              <a:spcAft>
                <a:spcPct val="19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Long-term forecasts involving months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and seasons are based largely on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patterns or cycles involving changes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in the atmosphere, ocean currents,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and solar activity.</a:t>
            </a:r>
          </a:p>
        </p:txBody>
      </p:sp>
      <p:pic>
        <p:nvPicPr>
          <p:cNvPr id="164872" name="Picture 8" descr="SH12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pic>
        <p:nvPicPr>
          <p:cNvPr id="164873" name="Picture 9" descr="C12-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25" y="4178300"/>
            <a:ext cx="1981200" cy="19685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 advAuto="0"/>
      <p:bldP spid="164869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End of Section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8483" name="Rectangle 3"/>
          <p:cNvSpPr>
            <a:spLocks noGrp="1" noChangeArrowheads="1"/>
          </p:cNvSpPr>
          <p:nvPr>
            <p:ph type="title"/>
          </p:nvPr>
        </p:nvSpPr>
        <p:spPr>
          <a:xfrm>
            <a:off x="6015038" y="6858000"/>
            <a:ext cx="3128962" cy="257175"/>
          </a:xfrm>
        </p:spPr>
        <p:txBody>
          <a:bodyPr/>
          <a:lstStyle/>
          <a:p>
            <a:pPr algn="r"/>
            <a:r>
              <a:rPr lang="en-US" sz="1200">
                <a:solidFill>
                  <a:schemeClr val="tx1"/>
                </a:solidFill>
              </a:rPr>
              <a:t>End of Section 4</a:t>
            </a:r>
          </a:p>
        </p:txBody>
      </p:sp>
      <p:pic>
        <p:nvPicPr>
          <p:cNvPr id="148484" name="Picture 4" descr="BWD4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6775" y="6246813"/>
            <a:ext cx="438150" cy="4381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ES Interface 6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3992" name="Picture 24" descr="C12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1385888"/>
            <a:ext cx="2632075" cy="2409825"/>
          </a:xfrm>
          <a:prstGeom prst="rect">
            <a:avLst/>
          </a:prstGeom>
          <a:noFill/>
        </p:spPr>
      </p:pic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Image Bank</a:t>
            </a:r>
          </a:p>
        </p:txBody>
      </p:sp>
      <p:pic>
        <p:nvPicPr>
          <p:cNvPr id="83978" name="Picture 10" descr="Resources He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invGray">
          <a:xfrm>
            <a:off x="228600" y="152400"/>
            <a:ext cx="1600200" cy="414338"/>
          </a:xfrm>
          <a:prstGeom prst="rect">
            <a:avLst/>
          </a:prstGeom>
          <a:noFill/>
        </p:spPr>
      </p:pic>
      <p:sp>
        <p:nvSpPr>
          <p:cNvPr id="83979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12 Images</a:t>
            </a:r>
          </a:p>
        </p:txBody>
      </p:sp>
      <p:pic>
        <p:nvPicPr>
          <p:cNvPr id="83988" name="Picture 20" descr="Resources Menu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2788" y="6246813"/>
            <a:ext cx="841375" cy="438150"/>
          </a:xfrm>
          <a:prstGeom prst="rect">
            <a:avLst/>
          </a:prstGeom>
          <a:noFill/>
        </p:spPr>
      </p:pic>
      <p:pic>
        <p:nvPicPr>
          <p:cNvPr id="83990" name="Picture 22" descr="BWD_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75600" y="6246813"/>
            <a:ext cx="438150" cy="438150"/>
          </a:xfrm>
          <a:prstGeom prst="rect">
            <a:avLst/>
          </a:prstGeom>
          <a:noFill/>
        </p:spPr>
      </p:pic>
      <p:pic>
        <p:nvPicPr>
          <p:cNvPr id="83993" name="Picture 25" descr="C12-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8775" y="617538"/>
            <a:ext cx="2608263" cy="3090862"/>
          </a:xfrm>
          <a:prstGeom prst="rect">
            <a:avLst/>
          </a:prstGeom>
          <a:noFill/>
        </p:spPr>
      </p:pic>
      <p:pic>
        <p:nvPicPr>
          <p:cNvPr id="83994" name="Picture 26" descr="C12-0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6300" y="4000500"/>
            <a:ext cx="2339975" cy="1962150"/>
          </a:xfrm>
          <a:prstGeom prst="rect">
            <a:avLst/>
          </a:prstGeom>
          <a:noFill/>
        </p:spPr>
      </p:pic>
      <p:pic>
        <p:nvPicPr>
          <p:cNvPr id="83995" name="Picture 27" descr="C12-0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3700" y="3933825"/>
            <a:ext cx="2540000" cy="2095500"/>
          </a:xfrm>
          <a:prstGeom prst="rect">
            <a:avLst/>
          </a:prstGeom>
          <a:noFill/>
        </p:spPr>
      </p:pic>
      <p:pic>
        <p:nvPicPr>
          <p:cNvPr id="83996" name="Picture 28" descr="fwd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86775" y="6246813"/>
            <a:ext cx="438150" cy="4381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ES Interface 6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Image Bank</a:t>
            </a:r>
          </a:p>
        </p:txBody>
      </p:sp>
      <p:pic>
        <p:nvPicPr>
          <p:cNvPr id="166917" name="Picture 5" descr="Resources 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228600" y="152400"/>
            <a:ext cx="1600200" cy="414338"/>
          </a:xfrm>
          <a:prstGeom prst="rect">
            <a:avLst/>
          </a:prstGeom>
          <a:noFill/>
        </p:spPr>
      </p:pic>
      <p:sp>
        <p:nvSpPr>
          <p:cNvPr id="1669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12 Images</a:t>
            </a:r>
          </a:p>
        </p:txBody>
      </p:sp>
      <p:pic>
        <p:nvPicPr>
          <p:cNvPr id="166919" name="Picture 7" descr="Resources 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2788" y="6246813"/>
            <a:ext cx="841375" cy="438150"/>
          </a:xfrm>
          <a:prstGeom prst="rect">
            <a:avLst/>
          </a:prstGeom>
          <a:noFill/>
        </p:spPr>
      </p:pic>
      <p:pic>
        <p:nvPicPr>
          <p:cNvPr id="166925" name="Picture 13" descr="C12-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563" y="1368425"/>
            <a:ext cx="3629025" cy="2436813"/>
          </a:xfrm>
          <a:prstGeom prst="rect">
            <a:avLst/>
          </a:prstGeom>
          <a:noFill/>
        </p:spPr>
      </p:pic>
      <p:pic>
        <p:nvPicPr>
          <p:cNvPr id="166926" name="Picture 14" descr="C12-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2188" y="3873500"/>
            <a:ext cx="2352675" cy="2352675"/>
          </a:xfrm>
          <a:prstGeom prst="rect">
            <a:avLst/>
          </a:prstGeom>
          <a:noFill/>
        </p:spPr>
      </p:pic>
      <p:pic>
        <p:nvPicPr>
          <p:cNvPr id="166927" name="Picture 15" descr="C12-09"/>
          <p:cNvPicPr>
            <a:picLocks noChangeAspect="1" noChangeArrowheads="1"/>
          </p:cNvPicPr>
          <p:nvPr/>
        </p:nvPicPr>
        <p:blipFill>
          <a:blip r:embed="rId8" cstate="print"/>
          <a:srcRect l="78" t="-121" b="27705"/>
          <a:stretch>
            <a:fillRect/>
          </a:stretch>
        </p:blipFill>
        <p:spPr bwMode="auto">
          <a:xfrm>
            <a:off x="5224463" y="552450"/>
            <a:ext cx="2405062" cy="1866900"/>
          </a:xfrm>
          <a:prstGeom prst="rect">
            <a:avLst/>
          </a:prstGeom>
          <a:noFill/>
        </p:spPr>
      </p:pic>
      <p:pic>
        <p:nvPicPr>
          <p:cNvPr id="166928" name="Picture 16" descr="C12-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38750" y="2443163"/>
            <a:ext cx="2378075" cy="1852612"/>
          </a:xfrm>
          <a:prstGeom prst="rect">
            <a:avLst/>
          </a:prstGeom>
          <a:noFill/>
        </p:spPr>
      </p:pic>
      <p:pic>
        <p:nvPicPr>
          <p:cNvPr id="166929" name="Picture 17" descr="C12-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29075" y="4329113"/>
            <a:ext cx="2378075" cy="1846262"/>
          </a:xfrm>
          <a:prstGeom prst="rect">
            <a:avLst/>
          </a:prstGeom>
          <a:noFill/>
        </p:spPr>
      </p:pic>
      <p:pic>
        <p:nvPicPr>
          <p:cNvPr id="166930" name="Picture 18" descr="C12-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8425" y="4329113"/>
            <a:ext cx="2378075" cy="1836737"/>
          </a:xfrm>
          <a:prstGeom prst="rect">
            <a:avLst/>
          </a:prstGeom>
          <a:noFill/>
        </p:spPr>
      </p:pic>
      <p:pic>
        <p:nvPicPr>
          <p:cNvPr id="166931" name="Picture 19" descr="BWD4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75600" y="6246813"/>
            <a:ext cx="438150" cy="438150"/>
          </a:xfrm>
          <a:prstGeom prst="rect">
            <a:avLst/>
          </a:prstGeom>
          <a:noFill/>
        </p:spPr>
      </p:pic>
      <p:pic>
        <p:nvPicPr>
          <p:cNvPr id="166932" name="Picture 20" descr="fwd4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86775" y="6246813"/>
            <a:ext cx="438150" cy="4381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ES Interface 6_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Image Bank</a:t>
            </a:r>
          </a:p>
        </p:txBody>
      </p:sp>
      <p:pic>
        <p:nvPicPr>
          <p:cNvPr id="167940" name="Picture 4" descr="Resources 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invGray">
          <a:xfrm>
            <a:off x="228600" y="152400"/>
            <a:ext cx="1600200" cy="414338"/>
          </a:xfrm>
          <a:prstGeom prst="rect">
            <a:avLst/>
          </a:prstGeom>
          <a:noFill/>
        </p:spPr>
      </p:pic>
      <p:sp>
        <p:nvSpPr>
          <p:cNvPr id="1679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 12 Images</a:t>
            </a:r>
          </a:p>
        </p:txBody>
      </p:sp>
      <p:pic>
        <p:nvPicPr>
          <p:cNvPr id="167942" name="Picture 6" descr="Resources 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2788" y="6246813"/>
            <a:ext cx="841375" cy="438150"/>
          </a:xfrm>
          <a:prstGeom prst="rect">
            <a:avLst/>
          </a:prstGeom>
          <a:noFill/>
        </p:spPr>
      </p:pic>
      <p:pic>
        <p:nvPicPr>
          <p:cNvPr id="167943" name="Picture 7" descr="FWD_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6775" y="6246813"/>
            <a:ext cx="438150" cy="438150"/>
          </a:xfrm>
          <a:prstGeom prst="rect">
            <a:avLst/>
          </a:prstGeom>
          <a:noFill/>
        </p:spPr>
      </p:pic>
      <p:pic>
        <p:nvPicPr>
          <p:cNvPr id="167951" name="Picture 15" descr="C12-13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2488" y="1706563"/>
            <a:ext cx="1252537" cy="1289050"/>
          </a:xfrm>
          <a:prstGeom prst="rect">
            <a:avLst/>
          </a:prstGeom>
          <a:noFill/>
        </p:spPr>
      </p:pic>
      <p:pic>
        <p:nvPicPr>
          <p:cNvPr id="167952" name="Picture 16" descr="C12-13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313" y="1763713"/>
            <a:ext cx="1193800" cy="1173162"/>
          </a:xfrm>
          <a:prstGeom prst="rect">
            <a:avLst/>
          </a:prstGeom>
          <a:noFill/>
        </p:spPr>
      </p:pic>
      <p:pic>
        <p:nvPicPr>
          <p:cNvPr id="167953" name="Picture 17" descr="C12-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5513" y="3798888"/>
            <a:ext cx="2562225" cy="2286000"/>
          </a:xfrm>
          <a:prstGeom prst="rect">
            <a:avLst/>
          </a:prstGeom>
          <a:noFill/>
        </p:spPr>
      </p:pic>
      <p:pic>
        <p:nvPicPr>
          <p:cNvPr id="167954" name="Picture 18" descr="C12-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781050"/>
            <a:ext cx="4149725" cy="1223963"/>
          </a:xfrm>
          <a:prstGeom prst="rect">
            <a:avLst/>
          </a:prstGeom>
          <a:noFill/>
        </p:spPr>
      </p:pic>
      <p:pic>
        <p:nvPicPr>
          <p:cNvPr id="167955" name="Picture 19" descr="C12-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37163" y="2212975"/>
            <a:ext cx="2819400" cy="1303338"/>
          </a:xfrm>
          <a:prstGeom prst="rect">
            <a:avLst/>
          </a:prstGeom>
          <a:noFill/>
        </p:spPr>
      </p:pic>
      <p:pic>
        <p:nvPicPr>
          <p:cNvPr id="167956" name="Picture 20" descr="C12-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65700" y="3725863"/>
            <a:ext cx="3363913" cy="2379662"/>
          </a:xfrm>
          <a:prstGeom prst="rect">
            <a:avLst/>
          </a:prstGeom>
          <a:noFill/>
        </p:spPr>
      </p:pic>
      <p:pic>
        <p:nvPicPr>
          <p:cNvPr id="167957" name="Picture 21" descr="BWD4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75600" y="6246813"/>
            <a:ext cx="438150" cy="4381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Question of Balance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Balancing the Budget</a:t>
            </a:r>
            <a:endParaRPr lang="en-US">
              <a:solidFill>
                <a:srgbClr val="2A7E2A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The Causes of Weather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31838" y="1943100"/>
            <a:ext cx="808831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 tropics and other places maintain fairly constant average temperatures because heat energy is redistributed around the world.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 continual motion of air and water reallocates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heat energy among Earth’s surface, oceans, and atmosphere and brings it into balance.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Virtually everything that we consider to be weather is part of a constant redistribution of Earth’s heat energy. </a:t>
            </a:r>
          </a:p>
        </p:txBody>
      </p:sp>
      <p:pic>
        <p:nvPicPr>
          <p:cNvPr id="10256" name="Picture 16" descr="Sh1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 advAuto="0"/>
      <p:bldP spid="1024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Masses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515350" cy="86793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 </a:t>
            </a:r>
            <a:r>
              <a:rPr lang="en-US" b="1" dirty="0">
                <a:solidFill>
                  <a:srgbClr val="FF0000"/>
                </a:solidFill>
              </a:rPr>
              <a:t>air mass</a:t>
            </a:r>
            <a:r>
              <a:rPr lang="en-US" dirty="0">
                <a:solidFill>
                  <a:srgbClr val="FF0000"/>
                </a:solidFill>
              </a:rPr>
              <a:t> is a large body of air that takes on the characteristics of the area over which it forms. </a:t>
            </a:r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The Causes of Weather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373063" y="2324100"/>
            <a:ext cx="8421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Meteorologists call the region over which an air mass forms the source region.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800" b="0">
                <a:solidFill>
                  <a:schemeClr val="tx1"/>
                </a:solidFill>
              </a:rPr>
              <a:t>Air masses that form over land are generally drier than those that form over water. </a:t>
            </a:r>
          </a:p>
        </p:txBody>
      </p:sp>
      <p:pic>
        <p:nvPicPr>
          <p:cNvPr id="117767" name="Picture 7" descr="Sh1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pic>
        <p:nvPicPr>
          <p:cNvPr id="117769" name="Picture 9" descr="Speaker_help">
            <a:hlinkClick r:id="" action="ppaction://noaction" highlightClick="1">
              <a:snd r:embed="rId3" name="air_mass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1436688"/>
            <a:ext cx="330200" cy="33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7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7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utoUpdateAnimBg="0"/>
      <p:bldP spid="117763" grpId="0" build="p" autoUpdateAnimBg="0" advAuto="0"/>
      <p:bldP spid="11776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Air Masses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381125"/>
            <a:ext cx="8229600" cy="47625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2A7E2A"/>
                </a:solidFill>
              </a:rPr>
              <a:t>Classifying Air Masses</a:t>
            </a:r>
            <a:endParaRPr lang="en-US">
              <a:solidFill>
                <a:srgbClr val="2A7E2A"/>
              </a:solidFill>
            </a:endParaRP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4200525" y="38100"/>
            <a:ext cx="468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Ins="0"/>
          <a:lstStyle/>
          <a:p>
            <a:r>
              <a:rPr lang="en-US"/>
              <a:t>The Causes of Weather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731838" y="1943100"/>
            <a:ext cx="80883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Air masses are classified according to their </a:t>
            </a:r>
            <a:br>
              <a:rPr lang="en-US" sz="2400" b="0">
                <a:solidFill>
                  <a:schemeClr val="tx1"/>
                </a:solidFill>
              </a:rPr>
            </a:br>
            <a:r>
              <a:rPr lang="en-US" sz="2400" b="0">
                <a:solidFill>
                  <a:schemeClr val="tx1"/>
                </a:solidFill>
              </a:rPr>
              <a:t>source regions.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charset="0"/>
              <a:buChar char="–"/>
            </a:pPr>
            <a:r>
              <a:rPr lang="en-US" sz="2400" b="0">
                <a:solidFill>
                  <a:schemeClr val="tx1"/>
                </a:solidFill>
              </a:rPr>
              <a:t>The main types of air masses are: </a:t>
            </a:r>
          </a:p>
        </p:txBody>
      </p:sp>
      <p:pic>
        <p:nvPicPr>
          <p:cNvPr id="118790" name="Picture 6" descr="Sh1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88" y="152400"/>
            <a:ext cx="1946275" cy="401638"/>
          </a:xfrm>
          <a:prstGeom prst="rect">
            <a:avLst/>
          </a:prstGeom>
          <a:noFill/>
        </p:spPr>
      </p:pic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1074737" y="3217863"/>
            <a:ext cx="6284707" cy="234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0" dirty="0">
                <a:solidFill>
                  <a:srgbClr val="FF0000"/>
                </a:solidFill>
              </a:rPr>
              <a:t>warm and </a:t>
            </a:r>
            <a:r>
              <a:rPr lang="en-US" sz="2400" b="0" dirty="0" smtClean="0">
                <a:solidFill>
                  <a:srgbClr val="FF0000"/>
                </a:solidFill>
              </a:rPr>
              <a:t>dry - </a:t>
            </a:r>
            <a:r>
              <a:rPr lang="en-US" sz="2400" b="0" dirty="0">
                <a:solidFill>
                  <a:srgbClr val="FF0000"/>
                </a:solidFill>
              </a:rPr>
              <a:t>continental tropical (</a:t>
            </a:r>
            <a:r>
              <a:rPr lang="en-US" sz="2400" b="0" dirty="0" err="1">
                <a:solidFill>
                  <a:srgbClr val="FF0000"/>
                </a:solidFill>
              </a:rPr>
              <a:t>cT</a:t>
            </a:r>
            <a:r>
              <a:rPr lang="en-US" sz="2400" b="0" dirty="0">
                <a:solidFill>
                  <a:srgbClr val="FF0000"/>
                </a:solidFill>
              </a:rPr>
              <a:t>) 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0" dirty="0">
                <a:solidFill>
                  <a:srgbClr val="FF0000"/>
                </a:solidFill>
              </a:rPr>
              <a:t>warm and </a:t>
            </a:r>
            <a:r>
              <a:rPr lang="en-US" sz="2400" b="0" dirty="0" smtClean="0">
                <a:solidFill>
                  <a:srgbClr val="FF0000"/>
                </a:solidFill>
              </a:rPr>
              <a:t>humid - </a:t>
            </a:r>
            <a:r>
              <a:rPr lang="en-US" sz="2400" b="0" dirty="0">
                <a:solidFill>
                  <a:srgbClr val="FF0000"/>
                </a:solidFill>
              </a:rPr>
              <a:t>maritime tropical (</a:t>
            </a:r>
            <a:r>
              <a:rPr lang="en-US" sz="2400" b="0" dirty="0" err="1">
                <a:solidFill>
                  <a:srgbClr val="FF0000"/>
                </a:solidFill>
              </a:rPr>
              <a:t>mT</a:t>
            </a:r>
            <a:r>
              <a:rPr lang="en-US" sz="2400" b="0" dirty="0">
                <a:solidFill>
                  <a:srgbClr val="FF0000"/>
                </a:solidFill>
              </a:rPr>
              <a:t>)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0" dirty="0">
                <a:solidFill>
                  <a:srgbClr val="FF0000"/>
                </a:solidFill>
              </a:rPr>
              <a:t>cold and </a:t>
            </a:r>
            <a:r>
              <a:rPr lang="en-US" sz="2400" b="0" dirty="0" smtClean="0">
                <a:solidFill>
                  <a:srgbClr val="FF0000"/>
                </a:solidFill>
              </a:rPr>
              <a:t>dry - </a:t>
            </a:r>
            <a:r>
              <a:rPr lang="en-US" sz="2400" b="0" dirty="0">
                <a:solidFill>
                  <a:srgbClr val="FF0000"/>
                </a:solidFill>
              </a:rPr>
              <a:t>continental polar (</a:t>
            </a:r>
            <a:r>
              <a:rPr lang="en-US" sz="2400" b="0" dirty="0" err="1">
                <a:solidFill>
                  <a:srgbClr val="FF0000"/>
                </a:solidFill>
              </a:rPr>
              <a:t>cP</a:t>
            </a:r>
            <a:r>
              <a:rPr lang="en-US" sz="2400" b="0" dirty="0">
                <a:solidFill>
                  <a:srgbClr val="FF0000"/>
                </a:solidFill>
              </a:rPr>
              <a:t>)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0" dirty="0">
                <a:solidFill>
                  <a:srgbClr val="FF0000"/>
                </a:solidFill>
              </a:rPr>
              <a:t>cold and </a:t>
            </a:r>
            <a:r>
              <a:rPr lang="en-US" sz="2400" b="0" dirty="0" smtClean="0">
                <a:solidFill>
                  <a:srgbClr val="FF0000"/>
                </a:solidFill>
              </a:rPr>
              <a:t>humid - </a:t>
            </a:r>
            <a:r>
              <a:rPr lang="en-US" sz="2400" b="0" dirty="0">
                <a:solidFill>
                  <a:srgbClr val="FF0000"/>
                </a:solidFill>
              </a:rPr>
              <a:t>maritime polar (</a:t>
            </a:r>
            <a:r>
              <a:rPr lang="en-US" sz="2400" b="0" dirty="0" err="1">
                <a:solidFill>
                  <a:srgbClr val="FF0000"/>
                </a:solidFill>
              </a:rPr>
              <a:t>mP</a:t>
            </a:r>
            <a:r>
              <a:rPr lang="en-US" sz="2400" b="0" dirty="0">
                <a:solidFill>
                  <a:srgbClr val="FF0000"/>
                </a:solidFill>
              </a:rPr>
              <a:t>)</a:t>
            </a:r>
          </a:p>
          <a:p>
            <a:pPr marL="346075" indent="-346075"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2400" b="0" dirty="0">
                <a:solidFill>
                  <a:srgbClr val="FF0000"/>
                </a:solidFill>
              </a:rPr>
              <a:t>arctic (A)</a:t>
            </a:r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8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8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8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8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 advAuto="0"/>
      <p:bldP spid="118789" grpId="0" build="p" autoUpdateAnimBg="0"/>
      <p:bldP spid="118791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51A4"/>
      </a:hlink>
      <a:folHlink>
        <a:srgbClr val="0051A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51A4"/>
        </a:hlink>
        <a:folHlink>
          <a:srgbClr val="0051A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3546</TotalTime>
  <Words>2720</Words>
  <Application>Microsoft Office PowerPoint</Application>
  <PresentationFormat>On-screen Show (4:3)</PresentationFormat>
  <Paragraphs>320</Paragraphs>
  <Slides>64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  <vt:variant>
        <vt:lpstr>Custom Shows</vt:lpstr>
      </vt:variant>
      <vt:variant>
        <vt:i4>2</vt:i4>
      </vt:variant>
    </vt:vector>
  </HeadingPairs>
  <TitlesOfParts>
    <vt:vector size="67" baseType="lpstr">
      <vt:lpstr>Default Design</vt:lpstr>
      <vt:lpstr>Objectives</vt:lpstr>
      <vt:lpstr>Weather</vt:lpstr>
      <vt:lpstr>The Causes of Weather</vt:lpstr>
      <vt:lpstr>Weather and Climate</vt:lpstr>
      <vt:lpstr>A Question of Balance</vt:lpstr>
      <vt:lpstr>A Question of Balance</vt:lpstr>
      <vt:lpstr>A Question of Balance</vt:lpstr>
      <vt:lpstr>Air Masses</vt:lpstr>
      <vt:lpstr>Air Masses</vt:lpstr>
      <vt:lpstr>Air Masses</vt:lpstr>
      <vt:lpstr>Air Masses</vt:lpstr>
      <vt:lpstr>Air Masses</vt:lpstr>
      <vt:lpstr>Air Masses</vt:lpstr>
      <vt:lpstr>Air Masses</vt:lpstr>
      <vt:lpstr>End of Section 1</vt:lpstr>
      <vt:lpstr>Objectives</vt:lpstr>
      <vt:lpstr>Weather Systems</vt:lpstr>
      <vt:lpstr>Global Wind Systems</vt:lpstr>
      <vt:lpstr>Global Wind Systems</vt:lpstr>
      <vt:lpstr>Global Wind Systems</vt:lpstr>
      <vt:lpstr>Global Wind Systems</vt:lpstr>
      <vt:lpstr>Global Wind Systems</vt:lpstr>
      <vt:lpstr>Jet Streams</vt:lpstr>
      <vt:lpstr>Jet Streams</vt:lpstr>
      <vt:lpstr>Fronts</vt:lpstr>
      <vt:lpstr>Fronts</vt:lpstr>
      <vt:lpstr>Fronts</vt:lpstr>
      <vt:lpstr>Fronts</vt:lpstr>
      <vt:lpstr>Fronts</vt:lpstr>
      <vt:lpstr>Pressure Systems</vt:lpstr>
      <vt:lpstr>Pressure Systems</vt:lpstr>
      <vt:lpstr>Pressure Systems</vt:lpstr>
      <vt:lpstr>Pressure Systems</vt:lpstr>
      <vt:lpstr>End of Section 2</vt:lpstr>
      <vt:lpstr>Objectives</vt:lpstr>
      <vt:lpstr>Gathering Weather Data</vt:lpstr>
      <vt:lpstr>Surface Data</vt:lpstr>
      <vt:lpstr>Surface Data</vt:lpstr>
      <vt:lpstr>Surface Data</vt:lpstr>
      <vt:lpstr>Upper-Level Data</vt:lpstr>
      <vt:lpstr>Weather Radar</vt:lpstr>
      <vt:lpstr>PowerPoint Presentation</vt:lpstr>
      <vt:lpstr>Weather Radar</vt:lpstr>
      <vt:lpstr>Weather Radar</vt:lpstr>
      <vt:lpstr>PowerPoint Presentation</vt:lpstr>
      <vt:lpstr>Weather Satellites</vt:lpstr>
      <vt:lpstr>Weather Satellites</vt:lpstr>
      <vt:lpstr>PowerPoint Presentation</vt:lpstr>
      <vt:lpstr>End of Section 3</vt:lpstr>
      <vt:lpstr>Objectives</vt:lpstr>
      <vt:lpstr>Surface Analysis</vt:lpstr>
      <vt:lpstr>Surface Analysis</vt:lpstr>
      <vt:lpstr>PowerPoint Presentation</vt:lpstr>
      <vt:lpstr>Short-Term Forecasts</vt:lpstr>
      <vt:lpstr>Short-Term Forecasts</vt:lpstr>
      <vt:lpstr>PowerPoint Presentation</vt:lpstr>
      <vt:lpstr>Short-Term Forecasts</vt:lpstr>
      <vt:lpstr>Long-Term Forecasts</vt:lpstr>
      <vt:lpstr>Long-Term Forecasts</vt:lpstr>
      <vt:lpstr>Long-Term Forecasts</vt:lpstr>
      <vt:lpstr>End of Section 4</vt:lpstr>
      <vt:lpstr>Chapter 12 Images</vt:lpstr>
      <vt:lpstr>Chapter 12 Images</vt:lpstr>
      <vt:lpstr>Chapter 12 Images</vt:lpstr>
      <vt:lpstr>Help</vt:lpstr>
      <vt:lpstr>Chapter Resources</vt:lpstr>
    </vt:vector>
  </TitlesOfParts>
  <Company>Madeira Station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subject>Earth Science</dc:subject>
  <dc:creator>Glencoe/McGraw-Hill</dc:creator>
  <cp:lastModifiedBy>Will Benner</cp:lastModifiedBy>
  <cp:revision>116</cp:revision>
  <dcterms:created xsi:type="dcterms:W3CDTF">2004-03-26T15:29:16Z</dcterms:created>
  <dcterms:modified xsi:type="dcterms:W3CDTF">2016-04-21T18:34:27Z</dcterms:modified>
</cp:coreProperties>
</file>