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4"/>
  </p:notesMasterIdLst>
  <p:handoutMasterIdLst>
    <p:handoutMasterId r:id="rId65"/>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314" r:id="rId16"/>
    <p:sldId id="315" r:id="rId17"/>
    <p:sldId id="272" r:id="rId18"/>
    <p:sldId id="273" r:id="rId19"/>
    <p:sldId id="274" r:id="rId20"/>
    <p:sldId id="316" r:id="rId21"/>
    <p:sldId id="275" r:id="rId22"/>
    <p:sldId id="276" r:id="rId23"/>
    <p:sldId id="277" r:id="rId24"/>
    <p:sldId id="278" r:id="rId25"/>
    <p:sldId id="279" r:id="rId26"/>
    <p:sldId id="280" r:id="rId27"/>
    <p:sldId id="281" r:id="rId28"/>
    <p:sldId id="282" r:id="rId29"/>
    <p:sldId id="283" r:id="rId30"/>
    <p:sldId id="284" r:id="rId31"/>
    <p:sldId id="285" r:id="rId32"/>
    <p:sldId id="317" r:id="rId33"/>
    <p:sldId id="286" r:id="rId34"/>
    <p:sldId id="287" r:id="rId35"/>
    <p:sldId id="288" r:id="rId36"/>
    <p:sldId id="289" r:id="rId37"/>
    <p:sldId id="290" r:id="rId38"/>
    <p:sldId id="291" r:id="rId39"/>
    <p:sldId id="292" r:id="rId40"/>
    <p:sldId id="318" r:id="rId41"/>
    <p:sldId id="293" r:id="rId42"/>
    <p:sldId id="294" r:id="rId43"/>
    <p:sldId id="319"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J" lastIdx="1" clrIdx="0"/>
  <p:cmAuthor id="1" name="Premedi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A733D"/>
    <a:srgbClr val="4E6273"/>
    <a:srgbClr val="E3E709"/>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36" d="100"/>
          <a:sy n="136" d="100"/>
        </p:scale>
        <p:origin x="-2128"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 as an example</a:t>
            </a:r>
          </a:p>
          <a:p>
            <a:pPr eaLnBrk="1" hangingPunct="1">
              <a:defRPr/>
            </a:pPr>
            <a:endParaRPr lang="en-US" dirty="0" smtClean="0">
              <a:cs typeface="+mn-cs"/>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9C1A1C0-54D9-8C4E-8C7B-FFD5B43CF12A}" type="slidenum">
              <a:rPr lang="en-US" sz="1200"/>
              <a:pPr/>
              <a:t>59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DE433A50-BEAD-A742-8381-337D7F43A3C8}" type="slidenum">
              <a:rPr lang="en-US" sz="1200"/>
              <a:pPr/>
              <a:t>2</a:t>
            </a:fld>
            <a:endParaRPr lang="en-US" sz="120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 for students</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09A98E4-7AB0-C64D-97FA-51EBAF3F2782}" type="slidenum">
              <a:rPr lang="en-US" sz="1200"/>
              <a:pPr/>
              <a:t>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a:t>
            </a:r>
            <a:r>
              <a:rPr lang="fr-FR" dirty="0" smtClean="0"/>
              <a:t>'</a:t>
            </a:r>
            <a:r>
              <a:rPr lang="en-US" dirty="0" smtClean="0"/>
              <a:t>m </a:t>
            </a:r>
            <a:r>
              <a:rPr lang="en-US" dirty="0"/>
              <a:t>leaving this for the instructor to solve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7CF69BAD-B80D-2642-90BD-7FCFA47BF73B}" type="slidenum">
              <a:rPr lang="en-US" sz="1200"/>
              <a:pPr/>
              <a:t>23</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cs typeface="+mn-cs"/>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EC71B7A-D835-F54A-98D3-558B41F14477}" type="slidenum">
              <a:rPr lang="en-US" sz="1200"/>
              <a:pPr/>
              <a:t>24</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I leave this for the instructor to solve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BABBECC7-F36D-4343-A502-B38D1808715C}" type="slidenum">
              <a:rPr lang="en-US" sz="1200"/>
              <a:pPr/>
              <a:t>26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cs typeface="+mn-cs"/>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7394E16A-EAB8-6E4B-98F3-5776E9D8DA0D}" type="slidenum">
              <a:rPr lang="en-US" sz="1200"/>
              <a:pPr/>
              <a:t>27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B70E86C-AAEE-A34A-8785-F561B0DB943F}" type="slidenum">
              <a:rPr lang="en-US" sz="1200"/>
              <a:pPr/>
              <a:t>35</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 as an example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1424012-14D3-AB4D-AC1A-43DD04F43C0C}" type="slidenum">
              <a:rPr lang="en-US" sz="1200"/>
              <a:pPr/>
              <a:t>58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6A733D"/>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4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pic>
        <p:nvPicPr>
          <p:cNvPr id="9" name="Picture 8" descr="87712Etkina1e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542" y="601950"/>
            <a:ext cx="4890458" cy="6258620"/>
          </a:xfrm>
          <a:prstGeom prst="rect">
            <a:avLst/>
          </a:prstGeom>
          <a:noFill/>
          <a:ln>
            <a:noFill/>
          </a:ln>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6A733D"/>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6A733D"/>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6A733D"/>
        </a:buClr>
        <a:buChar char="–"/>
        <a:tabLst/>
        <a:defRPr sz="2800">
          <a:solidFill>
            <a:schemeClr val="tx1"/>
          </a:solidFill>
          <a:latin typeface="+mn-lt"/>
          <a:ea typeface="+mn-ea"/>
        </a:defRPr>
      </a:lvl2pPr>
      <a:lvl3pPr marL="1143000" indent="-228600" algn="l" rtl="0" fontAlgn="base">
        <a:spcBef>
          <a:spcPct val="20000"/>
        </a:spcBef>
        <a:spcAft>
          <a:spcPct val="0"/>
        </a:spcAft>
        <a:buClr>
          <a:srgbClr val="6A733D"/>
        </a:buClr>
        <a:buChar char="•"/>
        <a:defRPr sz="2400">
          <a:solidFill>
            <a:schemeClr val="tx1"/>
          </a:solidFill>
          <a:latin typeface="+mn-lt"/>
          <a:ea typeface="+mn-ea"/>
        </a:defRPr>
      </a:lvl3pPr>
      <a:lvl4pPr marL="1600200" indent="-228600" algn="l" rtl="0" fontAlgn="base">
        <a:spcBef>
          <a:spcPct val="20000"/>
        </a:spcBef>
        <a:spcAft>
          <a:spcPct val="0"/>
        </a:spcAft>
        <a:buClr>
          <a:srgbClr val="6A733D"/>
        </a:buClr>
        <a:buChar char="–"/>
        <a:defRPr sz="2000">
          <a:solidFill>
            <a:schemeClr val="tx1"/>
          </a:solidFill>
          <a:latin typeface="+mn-lt"/>
          <a:ea typeface="+mn-ea"/>
        </a:defRPr>
      </a:lvl4pPr>
      <a:lvl5pPr marL="2057400" indent="-228600" algn="l" rtl="0" fontAlgn="base">
        <a:spcBef>
          <a:spcPct val="20000"/>
        </a:spcBef>
        <a:spcAft>
          <a:spcPct val="0"/>
        </a:spcAft>
        <a:buClr>
          <a:srgbClr val="6A733D"/>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g"/><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0.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p:txBody>
          <a:bodyPr/>
          <a:lstStyle/>
          <a:p>
            <a:r>
              <a:rPr lang="en-US" dirty="0" smtClean="0"/>
              <a:t>Circular Motion</a:t>
            </a:r>
            <a:endParaRPr lang="en-US" dirty="0"/>
          </a:p>
        </p:txBody>
      </p:sp>
      <p:sp>
        <p:nvSpPr>
          <p:cNvPr id="6" name="Rectangle 3"/>
          <p:cNvSpPr>
            <a:spLocks noGrp="1" noChangeArrowheads="1"/>
          </p:cNvSpPr>
          <p:nvPr>
            <p:ph type="subTitle" idx="1"/>
          </p:nvPr>
        </p:nvSpPr>
        <p:spPr/>
        <p:txBody>
          <a:bodyPr/>
          <a:lstStyle>
            <a:lvl1pPr marL="0" indent="0">
              <a:buFontTx/>
              <a:buNone/>
              <a:defRPr sz="2000"/>
            </a:lvl1pPr>
          </a:lstStyle>
          <a:p>
            <a:pPr lvl="0"/>
            <a:r>
              <a:rPr lang="en-US" noProof="0" smtClean="0"/>
              <a:t>Prepared by</a:t>
            </a:r>
          </a:p>
          <a:p>
            <a:pPr lvl="0"/>
            <a:r>
              <a:rPr lang="en-US" smtClean="0"/>
              <a:t>Dedra Demaree, </a:t>
            </a:r>
            <a:br>
              <a:rPr lang="en-US" smtClean="0"/>
            </a:br>
            <a:r>
              <a:rPr lang="en-US" smtClean="0"/>
              <a:t>Georgetown University</a:t>
            </a:r>
            <a:endParaRPr lang="en-US" noProof="0" dirty="0" smtClean="0"/>
          </a:p>
        </p:txBody>
      </p:sp>
      <p:sp>
        <p:nvSpPr>
          <p:cNvPr id="5" name="Rectangle 17"/>
          <p:cNvSpPr>
            <a:spLocks noGrp="1" noChangeArrowheads="1"/>
          </p:cNvSpPr>
          <p:nvPr>
            <p:ph type="ftr" sz="quarter" idx="3"/>
          </p:nvPr>
        </p:nvSpPr>
        <p:spPr/>
        <p:txBody>
          <a:bodyPr/>
          <a:lstStyle/>
          <a:p>
            <a:r>
              <a:rPr lang="en-GB" smtClean="0"/>
              <a:t>© 2014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54545"/>
          </a:xfrm>
        </p:spPr>
        <p:txBody>
          <a:bodyPr/>
          <a:lstStyle/>
          <a:p>
            <a:r>
              <a:rPr lang="en-US" dirty="0" smtClean="0"/>
              <a:t>Testing Experiment 2: The sum of the forces exerted on an object moving at constant speed along a circular path points toward the center of that circle in the same direction as the object</a:t>
            </a:r>
            <a:r>
              <a:rPr lang="fr-FR" dirty="0" smtClean="0"/>
              <a:t>'</a:t>
            </a:r>
            <a:r>
              <a:rPr lang="en-US" dirty="0" smtClean="0"/>
              <a:t>s acceleration</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2" name="Picture 11" descr="04_01_Table_02.jpg"/>
          <p:cNvPicPr>
            <a:picLocks noChangeAspect="1"/>
          </p:cNvPicPr>
          <p:nvPr/>
        </p:nvPicPr>
        <p:blipFill rotWithShape="1">
          <a:blip r:embed="rId2">
            <a:extLst>
              <a:ext uri="{28A0092B-C50C-407E-A947-70E740481C1C}">
                <a14:useLocalDpi xmlns:a14="http://schemas.microsoft.com/office/drawing/2010/main" val="0"/>
              </a:ext>
            </a:extLst>
          </a:blip>
          <a:srcRect b="4242"/>
          <a:stretch/>
        </p:blipFill>
        <p:spPr>
          <a:xfrm>
            <a:off x="1917483" y="2522206"/>
            <a:ext cx="6400800" cy="4213146"/>
          </a:xfrm>
          <a:prstGeom prst="rect">
            <a:avLst/>
          </a:prstGeom>
        </p:spPr>
      </p:pic>
    </p:spTree>
    <p:extLst>
      <p:ext uri="{BB962C8B-B14F-4D97-AF65-F5344CB8AC3E}">
        <p14:creationId xmlns:p14="http://schemas.microsoft.com/office/powerpoint/2010/main" val="20572105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a:t>
            </a:r>
            <a:r>
              <a:rPr lang="fr-FR" dirty="0" smtClean="0"/>
              <a:t>'</a:t>
            </a:r>
            <a:r>
              <a:rPr lang="en-US" dirty="0" smtClean="0"/>
              <a:t>s second law and circular motion</a:t>
            </a:r>
            <a:endParaRPr lang="en-US" dirty="0"/>
          </a:p>
        </p:txBody>
      </p:sp>
      <p:sp>
        <p:nvSpPr>
          <p:cNvPr id="3" name="Content Placeholder 2"/>
          <p:cNvSpPr>
            <a:spLocks noGrp="1"/>
          </p:cNvSpPr>
          <p:nvPr>
            <p:ph idx="1"/>
          </p:nvPr>
        </p:nvSpPr>
        <p:spPr/>
        <p:txBody>
          <a:bodyPr/>
          <a:lstStyle/>
          <a:p>
            <a:r>
              <a:rPr lang="en-US" dirty="0" smtClean="0"/>
              <a:t>The results of our experiments are consistent with our hypothesis.</a:t>
            </a:r>
          </a:p>
          <a:p>
            <a:r>
              <a:rPr lang="en-US" dirty="0" smtClean="0"/>
              <a:t>The sum of the forces exerted on an object moving at constant speed along a circular path points toward the center of that circle in the same direction as the object</a:t>
            </a:r>
            <a:r>
              <a:rPr lang="fr-FR" dirty="0" smtClean="0"/>
              <a:t>'</a:t>
            </a:r>
            <a:r>
              <a:rPr lang="en-US" dirty="0" smtClean="0"/>
              <a:t>s acceleration.</a:t>
            </a:r>
          </a:p>
          <a:p>
            <a:r>
              <a:rPr lang="en-US" dirty="0" smtClean="0"/>
              <a:t>Tip: when the object moves at constant speed along the circular path, the net force has no tangential component.</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0004115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54545"/>
          </a:xfrm>
        </p:spPr>
        <p:txBody>
          <a:bodyPr/>
          <a:lstStyle/>
          <a:p>
            <a:r>
              <a:rPr lang="en-US" dirty="0" smtClean="0"/>
              <a:t>Testing Experiment 1: The sum of the forces exerted on an object moving at constant speed along a circular path points toward the center of that circle in the same direction as the object</a:t>
            </a:r>
            <a:r>
              <a:rPr lang="fr-FR" dirty="0" smtClean="0"/>
              <a:t>'</a:t>
            </a:r>
            <a:r>
              <a:rPr lang="en-US" dirty="0" smtClean="0"/>
              <a:t>s acceleration</a:t>
            </a:r>
            <a:endParaRPr lang="en-US" dirty="0"/>
          </a:p>
        </p:txBody>
      </p:sp>
      <p:sp>
        <p:nvSpPr>
          <p:cNvPr id="3" name="Content Placeholder 2"/>
          <p:cNvSpPr>
            <a:spLocks noGrp="1"/>
          </p:cNvSpPr>
          <p:nvPr>
            <p:ph idx="1"/>
          </p:nvPr>
        </p:nvSpPr>
        <p:spPr>
          <a:xfrm>
            <a:off x="365125" y="1141413"/>
            <a:ext cx="4103875" cy="5106987"/>
          </a:xfrm>
        </p:spPr>
        <p:txBody>
          <a:bodyPr/>
          <a:lstStyle/>
          <a:p>
            <a:endParaRPr lang="en-US" dirty="0" smtClean="0"/>
          </a:p>
          <a:p>
            <a:endParaRPr lang="en-US" dirty="0" smtClean="0"/>
          </a:p>
          <a:p>
            <a:endParaRPr lang="en-US" dirty="0" smtClean="0"/>
          </a:p>
          <a:p>
            <a:r>
              <a:rPr lang="en-US" dirty="0" smtClean="0"/>
              <a:t>What is the predicted outcome of this experiment based on the hypothesis?</a:t>
            </a:r>
          </a:p>
          <a:p>
            <a:r>
              <a:rPr lang="en-US" dirty="0" smtClean="0"/>
              <a:t>Which outcome is observed, and does it match the prediction?</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2" name="Picture 11" descr="04_01_Table_02.jpg"/>
          <p:cNvPicPr>
            <a:picLocks noChangeAspect="1"/>
          </p:cNvPicPr>
          <p:nvPr/>
        </p:nvPicPr>
        <p:blipFill rotWithShape="1">
          <a:blip r:embed="rId2">
            <a:extLst>
              <a:ext uri="{28A0092B-C50C-407E-A947-70E740481C1C}">
                <a14:useLocalDpi xmlns:a14="http://schemas.microsoft.com/office/drawing/2010/main" val="0"/>
              </a:ext>
            </a:extLst>
          </a:blip>
          <a:srcRect t="15825" r="66395" b="27091"/>
          <a:stretch/>
        </p:blipFill>
        <p:spPr>
          <a:xfrm>
            <a:off x="5076017" y="2649936"/>
            <a:ext cx="3137248" cy="3663202"/>
          </a:xfrm>
          <a:prstGeom prst="rect">
            <a:avLst/>
          </a:prstGeom>
        </p:spPr>
      </p:pic>
    </p:spTree>
    <p:extLst>
      <p:ext uri="{BB962C8B-B14F-4D97-AF65-F5344CB8AC3E}">
        <p14:creationId xmlns:p14="http://schemas.microsoft.com/office/powerpoint/2010/main" val="22695815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Determining the factors that might </a:t>
            </a:r>
            <a:r>
              <a:rPr lang="en-US" dirty="0" smtClean="0"/>
              <a:t>affect acceleration</a:t>
            </a:r>
            <a:endParaRPr lang="en-US" dirty="0" smtClean="0"/>
          </a:p>
        </p:txBody>
      </p:sp>
      <p:sp>
        <p:nvSpPr>
          <p:cNvPr id="3" name="Content Placeholder 2"/>
          <p:cNvSpPr>
            <a:spLocks noGrp="1"/>
          </p:cNvSpPr>
          <p:nvPr>
            <p:ph idx="1"/>
          </p:nvPr>
        </p:nvSpPr>
        <p:spPr/>
        <p:txBody>
          <a:bodyPr/>
          <a:lstStyle/>
          <a:p>
            <a:r>
              <a:rPr lang="en-US" sz="2400" dirty="0" smtClean="0"/>
              <a:t>Imagine our experience in a car following the circular curve of a highway. </a:t>
            </a:r>
          </a:p>
          <a:p>
            <a:pPr lvl="1"/>
            <a:r>
              <a:rPr lang="en-US" sz="2400" dirty="0" smtClean="0"/>
              <a:t>The faster the car moves along a highway curve, the greater the risk that the car will skid off the road. </a:t>
            </a:r>
          </a:p>
          <a:p>
            <a:pPr lvl="1"/>
            <a:r>
              <a:rPr lang="en-US" sz="2400" dirty="0" smtClean="0"/>
              <a:t>The tighter the turn radius (</a:t>
            </a:r>
            <a:r>
              <a:rPr lang="en-US" sz="2400" i="1" dirty="0" smtClean="0"/>
              <a:t>r</a:t>
            </a:r>
            <a:r>
              <a:rPr lang="en-US" sz="2400" dirty="0" smtClean="0"/>
              <a:t>), the greater the risk that the car will skid.</a:t>
            </a:r>
          </a:p>
          <a:p>
            <a:pPr lvl="1"/>
            <a:r>
              <a:rPr lang="en-US" sz="2400" b="1" dirty="0" smtClean="0"/>
              <a:t>We guess the acceleration depends on </a:t>
            </a:r>
            <a:r>
              <a:rPr lang="en-US" sz="2400" b="1" i="1" dirty="0" smtClean="0"/>
              <a:t>v</a:t>
            </a:r>
            <a:r>
              <a:rPr lang="en-US" sz="2400" b="1" dirty="0" smtClean="0"/>
              <a:t> and </a:t>
            </a:r>
            <a:r>
              <a:rPr lang="en-US" sz="2400" b="1" i="1" dirty="0" smtClean="0"/>
              <a:t>r</a:t>
            </a:r>
            <a:r>
              <a:rPr lang="en-US" sz="2400" b="1" dirty="0" smtClean="0"/>
              <a:t>.</a:t>
            </a:r>
            <a:endParaRPr lang="en-US" sz="2400"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2" name="Picture 11" descr="04_01_Figure_Unanno.jpg"/>
          <p:cNvPicPr>
            <a:picLocks noChangeAspect="1"/>
          </p:cNvPicPr>
          <p:nvPr/>
        </p:nvPicPr>
        <p:blipFill rotWithShape="1">
          <a:blip r:embed="rId2">
            <a:extLst>
              <a:ext uri="{28A0092B-C50C-407E-A947-70E740481C1C}">
                <a14:useLocalDpi xmlns:a14="http://schemas.microsoft.com/office/drawing/2010/main" val="0"/>
              </a:ext>
            </a:extLst>
          </a:blip>
          <a:srcRect t="23887" b="3882"/>
          <a:stretch/>
        </p:blipFill>
        <p:spPr>
          <a:xfrm>
            <a:off x="1340800" y="4047621"/>
            <a:ext cx="6462401" cy="2514259"/>
          </a:xfrm>
          <a:prstGeom prst="rect">
            <a:avLst/>
          </a:prstGeom>
        </p:spPr>
      </p:pic>
    </p:spTree>
    <p:extLst>
      <p:ext uri="{BB962C8B-B14F-4D97-AF65-F5344CB8AC3E}">
        <p14:creationId xmlns:p14="http://schemas.microsoft.com/office/powerpoint/2010/main" val="19732622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Dependence of acceleration on speed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3" name="Picture 12" descr="04_02_Table_01.jpg"/>
          <p:cNvPicPr>
            <a:picLocks noChangeAspect="1"/>
          </p:cNvPicPr>
          <p:nvPr/>
        </p:nvPicPr>
        <p:blipFill rotWithShape="1">
          <a:blip r:embed="rId2">
            <a:extLst>
              <a:ext uri="{28A0092B-C50C-407E-A947-70E740481C1C}">
                <a14:useLocalDpi xmlns:a14="http://schemas.microsoft.com/office/drawing/2010/main" val="0"/>
              </a:ext>
            </a:extLst>
          </a:blip>
          <a:srcRect b="5091"/>
          <a:stretch/>
        </p:blipFill>
        <p:spPr>
          <a:xfrm>
            <a:off x="236830" y="1722231"/>
            <a:ext cx="8670341" cy="3812134"/>
          </a:xfrm>
          <a:prstGeom prst="rect">
            <a:avLst/>
          </a:prstGeom>
        </p:spPr>
      </p:pic>
    </p:spTree>
    <p:extLst>
      <p:ext uri="{BB962C8B-B14F-4D97-AF65-F5344CB8AC3E}">
        <p14:creationId xmlns:p14="http://schemas.microsoft.com/office/powerpoint/2010/main" val="11466397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4776"/>
          </a:xfrm>
        </p:spPr>
        <p:txBody>
          <a:bodyPr/>
          <a:lstStyle/>
          <a:p>
            <a:r>
              <a:rPr lang="en-US" dirty="0" smtClean="0"/>
              <a:t>Dependence of acceleration on speed</a:t>
            </a:r>
            <a:endParaRPr lang="en-US" i="1"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04_02_Table_02.jpg"/>
          <p:cNvPicPr>
            <a:picLocks noChangeAspect="1"/>
          </p:cNvPicPr>
          <p:nvPr/>
        </p:nvPicPr>
        <p:blipFill rotWithShape="1">
          <a:blip r:embed="rId2">
            <a:extLst>
              <a:ext uri="{28A0092B-C50C-407E-A947-70E740481C1C}">
                <a14:useLocalDpi xmlns:a14="http://schemas.microsoft.com/office/drawing/2010/main" val="0"/>
              </a:ext>
            </a:extLst>
          </a:blip>
          <a:srcRect b="4150"/>
          <a:stretch/>
        </p:blipFill>
        <p:spPr>
          <a:xfrm>
            <a:off x="236830" y="1105510"/>
            <a:ext cx="8670341" cy="4646981"/>
          </a:xfrm>
          <a:prstGeom prst="rect">
            <a:avLst/>
          </a:prstGeom>
        </p:spPr>
      </p:pic>
    </p:spTree>
    <p:extLst>
      <p:ext uri="{BB962C8B-B14F-4D97-AF65-F5344CB8AC3E}">
        <p14:creationId xmlns:p14="http://schemas.microsoft.com/office/powerpoint/2010/main" val="10327506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4776"/>
          </a:xfrm>
        </p:spPr>
        <p:txBody>
          <a:bodyPr/>
          <a:lstStyle/>
          <a:p>
            <a:r>
              <a:rPr lang="en-US" dirty="0" smtClean="0"/>
              <a:t>Dependence of acceleration on speed</a:t>
            </a:r>
            <a:endParaRPr lang="en-US" i="1"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04_02_Table_03.jpg"/>
          <p:cNvPicPr>
            <a:picLocks noChangeAspect="1"/>
          </p:cNvPicPr>
          <p:nvPr/>
        </p:nvPicPr>
        <p:blipFill rotWithShape="1">
          <a:blip r:embed="rId2">
            <a:extLst>
              <a:ext uri="{28A0092B-C50C-407E-A947-70E740481C1C}">
                <a14:useLocalDpi xmlns:a14="http://schemas.microsoft.com/office/drawing/2010/main" val="0"/>
              </a:ext>
            </a:extLst>
          </a:blip>
          <a:srcRect b="2995"/>
          <a:stretch/>
        </p:blipFill>
        <p:spPr>
          <a:xfrm>
            <a:off x="662248" y="882622"/>
            <a:ext cx="7819505" cy="5295207"/>
          </a:xfrm>
          <a:prstGeom prst="rect">
            <a:avLst/>
          </a:prstGeom>
        </p:spPr>
      </p:pic>
    </p:spTree>
    <p:extLst>
      <p:ext uri="{BB962C8B-B14F-4D97-AF65-F5344CB8AC3E}">
        <p14:creationId xmlns:p14="http://schemas.microsoft.com/office/powerpoint/2010/main" val="13260374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Dependence of acceleration on speed</a:t>
            </a:r>
            <a:endParaRPr lang="en-US" dirty="0" smtClean="0"/>
          </a:p>
        </p:txBody>
      </p:sp>
      <p:sp>
        <p:nvSpPr>
          <p:cNvPr id="3" name="Content Placeholder 2"/>
          <p:cNvSpPr>
            <a:spLocks noGrp="1"/>
          </p:cNvSpPr>
          <p:nvPr>
            <p:ph idx="1"/>
          </p:nvPr>
        </p:nvSpPr>
        <p:spPr/>
        <p:txBody>
          <a:bodyPr/>
          <a:lstStyle/>
          <a:p>
            <a:r>
              <a:rPr lang="en-US" dirty="0" smtClean="0"/>
              <a:t>Use the velocity kinematics relationship between change in velocity and acceleration to devise a mathematical relationship between radial acceleration and velocity by considering:</a:t>
            </a:r>
          </a:p>
          <a:p>
            <a:pPr lvl="1"/>
            <a:r>
              <a:rPr lang="en-US" dirty="0" smtClean="0"/>
              <a:t>An object moving in a circle with radius </a:t>
            </a:r>
            <a:r>
              <a:rPr lang="en-US" i="1" dirty="0" smtClean="0"/>
              <a:t>r</a:t>
            </a:r>
            <a:r>
              <a:rPr lang="en-US" dirty="0" smtClean="0"/>
              <a:t> and speed </a:t>
            </a:r>
            <a:r>
              <a:rPr lang="en-US" i="1" dirty="0" smtClean="0"/>
              <a:t>v</a:t>
            </a:r>
          </a:p>
          <a:p>
            <a:pPr lvl="1"/>
            <a:r>
              <a:rPr lang="en-US" dirty="0" smtClean="0"/>
              <a:t>An object moving in the same circle with radius </a:t>
            </a:r>
            <a:r>
              <a:rPr lang="en-US" i="1" dirty="0" smtClean="0"/>
              <a:t>r</a:t>
            </a:r>
            <a:r>
              <a:rPr lang="en-US" dirty="0" smtClean="0"/>
              <a:t> but twice as fast (speed 2</a:t>
            </a:r>
            <a:r>
              <a:rPr lang="en-US" i="1" dirty="0" smtClean="0"/>
              <a:t>v</a:t>
            </a:r>
            <a:r>
              <a:rPr lang="en-US" dirty="0" smtClean="0"/>
              <a:t>)</a:t>
            </a:r>
          </a:p>
          <a:p>
            <a:pPr lvl="1"/>
            <a:r>
              <a:rPr lang="en-US" dirty="0" smtClean="0"/>
              <a:t>An object moving in the same circle with radius </a:t>
            </a:r>
            <a:r>
              <a:rPr lang="en-US" i="1" dirty="0" smtClean="0"/>
              <a:t>r</a:t>
            </a:r>
            <a:r>
              <a:rPr lang="en-US" dirty="0" smtClean="0"/>
              <a:t> but three times as fast (speed 3</a:t>
            </a:r>
            <a:r>
              <a:rPr lang="en-US" i="1" dirty="0" smtClean="0"/>
              <a:t>v</a:t>
            </a:r>
            <a:r>
              <a:rPr lang="en-US" dirty="0" smtClean="0"/>
              <a:t>)</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1245096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Dependence of acceleration on speed</a:t>
            </a:r>
            <a:endParaRPr lang="en-US" dirty="0" smtClean="0"/>
          </a:p>
        </p:txBody>
      </p:sp>
      <p:sp>
        <p:nvSpPr>
          <p:cNvPr id="3" name="Content Placeholder 2"/>
          <p:cNvSpPr>
            <a:spLocks noGrp="1"/>
          </p:cNvSpPr>
          <p:nvPr>
            <p:ph idx="1"/>
          </p:nvPr>
        </p:nvSpPr>
        <p:spPr>
          <a:xfrm>
            <a:off x="365125" y="1141413"/>
            <a:ext cx="8229600" cy="5358220"/>
          </a:xfrm>
        </p:spPr>
        <p:txBody>
          <a:bodyPr/>
          <a:lstStyle/>
          <a:p>
            <a:r>
              <a:rPr lang="en-US" sz="2000" dirty="0" smtClean="0"/>
              <a:t>An object moving in a circle with radius </a:t>
            </a:r>
            <a:r>
              <a:rPr lang="en-US" sz="2000" i="1" dirty="0" smtClean="0"/>
              <a:t>r</a:t>
            </a:r>
            <a:r>
              <a:rPr lang="en-US" sz="2000" dirty="0" smtClean="0"/>
              <a:t> and speed </a:t>
            </a:r>
            <a:r>
              <a:rPr lang="en-US" sz="2000" i="1" dirty="0" smtClean="0"/>
              <a:t>v</a:t>
            </a:r>
            <a:r>
              <a:rPr lang="en-US" sz="2000" dirty="0" smtClean="0"/>
              <a:t> that has acceleration: </a:t>
            </a:r>
          </a:p>
          <a:p>
            <a:endParaRPr lang="en-US" sz="2000" dirty="0" smtClean="0"/>
          </a:p>
          <a:p>
            <a:endParaRPr lang="en-US" sz="2000" dirty="0" smtClean="0"/>
          </a:p>
          <a:p>
            <a:r>
              <a:rPr lang="en-US" sz="2000" dirty="0" smtClean="0"/>
              <a:t>An object moving in the same circle with radius </a:t>
            </a:r>
            <a:r>
              <a:rPr lang="en-US" sz="2000" i="1" dirty="0" smtClean="0"/>
              <a:t>r</a:t>
            </a:r>
            <a:r>
              <a:rPr lang="en-US" sz="2000" dirty="0" smtClean="0"/>
              <a:t> but twice as fast (speed 2</a:t>
            </a:r>
            <a:r>
              <a:rPr lang="en-US" sz="2000" i="1" dirty="0" smtClean="0"/>
              <a:t>v</a:t>
            </a:r>
            <a:r>
              <a:rPr lang="en-US" sz="2000" dirty="0" smtClean="0"/>
              <a:t>):</a:t>
            </a:r>
          </a:p>
          <a:p>
            <a:endParaRPr lang="en-US" sz="2000" dirty="0" smtClean="0"/>
          </a:p>
          <a:p>
            <a:endParaRPr lang="en-US" sz="2000" dirty="0" smtClean="0"/>
          </a:p>
          <a:p>
            <a:endParaRPr lang="en-US" sz="2000" dirty="0" smtClean="0"/>
          </a:p>
          <a:p>
            <a:r>
              <a:rPr lang="en-US" sz="2000" dirty="0" smtClean="0"/>
              <a:t>An object moving in the same circle with radius </a:t>
            </a:r>
            <a:r>
              <a:rPr lang="en-US" sz="2000" i="1" dirty="0" smtClean="0"/>
              <a:t>r</a:t>
            </a:r>
            <a:r>
              <a:rPr lang="en-US" sz="2000" dirty="0" smtClean="0"/>
              <a:t> but three times as fast (speed 3</a:t>
            </a:r>
            <a:r>
              <a:rPr lang="en-US" sz="2000" i="1" dirty="0" smtClean="0"/>
              <a:t>v</a:t>
            </a:r>
            <a:r>
              <a:rPr lang="en-US" sz="2000" dirty="0" smtClean="0"/>
              <a:t>):</a:t>
            </a:r>
          </a:p>
          <a:p>
            <a:endParaRPr lang="en-US" sz="2000" dirty="0" smtClean="0"/>
          </a:p>
          <a:p>
            <a:endParaRPr lang="en-US" sz="2000" dirty="0" smtClean="0"/>
          </a:p>
          <a:p>
            <a:endParaRPr lang="en-US" sz="2000" dirty="0" smtClean="0"/>
          </a:p>
          <a:p>
            <a:r>
              <a:rPr lang="en-US" sz="2000" dirty="0" smtClean="0"/>
              <a:t>We find the following pattern:</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Eq 4.2_01.jpg"/>
          <p:cNvPicPr>
            <a:picLocks noChangeAspect="1"/>
          </p:cNvPicPr>
          <p:nvPr/>
        </p:nvPicPr>
        <p:blipFill rotWithShape="1">
          <a:blip r:embed="rId2">
            <a:extLst>
              <a:ext uri="{28A0092B-C50C-407E-A947-70E740481C1C}">
                <a14:useLocalDpi xmlns:a14="http://schemas.microsoft.com/office/drawing/2010/main" val="0"/>
              </a:ext>
            </a:extLst>
          </a:blip>
          <a:srcRect b="2835"/>
          <a:stretch/>
        </p:blipFill>
        <p:spPr>
          <a:xfrm>
            <a:off x="4091703" y="1666550"/>
            <a:ext cx="960595" cy="711765"/>
          </a:xfrm>
          <a:prstGeom prst="rect">
            <a:avLst/>
          </a:prstGeom>
        </p:spPr>
      </p:pic>
      <p:pic>
        <p:nvPicPr>
          <p:cNvPr id="12" name="Picture 11" descr="Eq 4.2_02.jpg"/>
          <p:cNvPicPr>
            <a:picLocks noChangeAspect="1"/>
          </p:cNvPicPr>
          <p:nvPr/>
        </p:nvPicPr>
        <p:blipFill rotWithShape="1">
          <a:blip r:embed="rId3">
            <a:extLst>
              <a:ext uri="{28A0092B-C50C-407E-A947-70E740481C1C}">
                <a14:useLocalDpi xmlns:a14="http://schemas.microsoft.com/office/drawing/2010/main" val="0"/>
              </a:ext>
            </a:extLst>
          </a:blip>
          <a:srcRect b="3074"/>
          <a:stretch/>
        </p:blipFill>
        <p:spPr>
          <a:xfrm>
            <a:off x="3636037" y="3003701"/>
            <a:ext cx="1871927" cy="1275591"/>
          </a:xfrm>
          <a:prstGeom prst="rect">
            <a:avLst/>
          </a:prstGeom>
        </p:spPr>
      </p:pic>
      <p:pic>
        <p:nvPicPr>
          <p:cNvPr id="13" name="Picture 12" descr="Eq 4.2_03.jpg"/>
          <p:cNvPicPr>
            <a:picLocks noChangeAspect="1"/>
          </p:cNvPicPr>
          <p:nvPr/>
        </p:nvPicPr>
        <p:blipFill rotWithShape="1">
          <a:blip r:embed="rId4">
            <a:extLst>
              <a:ext uri="{28A0092B-C50C-407E-A947-70E740481C1C}">
                <a14:useLocalDpi xmlns:a14="http://schemas.microsoft.com/office/drawing/2010/main" val="0"/>
              </a:ext>
            </a:extLst>
          </a:blip>
          <a:srcRect b="2950"/>
          <a:stretch/>
        </p:blipFill>
        <p:spPr>
          <a:xfrm>
            <a:off x="3636037" y="4723440"/>
            <a:ext cx="1871927" cy="1287532"/>
          </a:xfrm>
          <a:prstGeom prst="rect">
            <a:avLst/>
          </a:prstGeom>
        </p:spPr>
      </p:pic>
      <p:pic>
        <p:nvPicPr>
          <p:cNvPr id="14" name="Picture 13" descr="Eq 4.1_Pg126.jpg"/>
          <p:cNvPicPr>
            <a:picLocks noChangeAspect="1"/>
          </p:cNvPicPr>
          <p:nvPr/>
        </p:nvPicPr>
        <p:blipFill rotWithShape="1">
          <a:blip r:embed="rId5">
            <a:extLst>
              <a:ext uri="{28A0092B-C50C-407E-A947-70E740481C1C}">
                <a14:useLocalDpi xmlns:a14="http://schemas.microsoft.com/office/drawing/2010/main" val="0"/>
              </a:ext>
            </a:extLst>
          </a:blip>
          <a:srcRect b="5577"/>
          <a:stretch/>
        </p:blipFill>
        <p:spPr>
          <a:xfrm>
            <a:off x="4135366" y="6116046"/>
            <a:ext cx="873268" cy="309141"/>
          </a:xfrm>
          <a:prstGeom prst="rect">
            <a:avLst/>
          </a:prstGeom>
        </p:spPr>
      </p:pic>
    </p:spTree>
    <p:extLst>
      <p:ext uri="{BB962C8B-B14F-4D97-AF65-F5344CB8AC3E}">
        <p14:creationId xmlns:p14="http://schemas.microsoft.com/office/powerpoint/2010/main" val="34000150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Dependence of acceleration on radius</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04_03_Table_01.jpg"/>
          <p:cNvPicPr>
            <a:picLocks noChangeAspect="1"/>
          </p:cNvPicPr>
          <p:nvPr/>
        </p:nvPicPr>
        <p:blipFill rotWithShape="1">
          <a:blip r:embed="rId2">
            <a:extLst>
              <a:ext uri="{28A0092B-C50C-407E-A947-70E740481C1C}">
                <a14:useLocalDpi xmlns:a14="http://schemas.microsoft.com/office/drawing/2010/main" val="0"/>
              </a:ext>
            </a:extLst>
          </a:blip>
          <a:srcRect b="6455"/>
          <a:stretch/>
        </p:blipFill>
        <p:spPr>
          <a:xfrm>
            <a:off x="178390" y="1479396"/>
            <a:ext cx="8787220" cy="3468639"/>
          </a:xfrm>
          <a:prstGeom prst="rect">
            <a:avLst/>
          </a:prstGeom>
        </p:spPr>
      </p:pic>
    </p:spTree>
    <p:extLst>
      <p:ext uri="{BB962C8B-B14F-4D97-AF65-F5344CB8AC3E}">
        <p14:creationId xmlns:p14="http://schemas.microsoft.com/office/powerpoint/2010/main" val="26850607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Circular Motion</a:t>
            </a:r>
          </a:p>
        </p:txBody>
      </p:sp>
      <p:sp>
        <p:nvSpPr>
          <p:cNvPr id="1030" name="Rectangle 6"/>
          <p:cNvSpPr>
            <a:spLocks noGrp="1" noChangeArrowheads="1"/>
          </p:cNvSpPr>
          <p:nvPr>
            <p:ph type="body" idx="1"/>
          </p:nvPr>
        </p:nvSpPr>
        <p:spPr/>
        <p:txBody>
          <a:bodyPr/>
          <a:lstStyle/>
          <a:p>
            <a:endParaRPr lang="en-US" dirty="0" smtClean="0"/>
          </a:p>
          <a:p>
            <a:endParaRPr lang="en-US" dirty="0" smtClean="0"/>
          </a:p>
          <a:p>
            <a:endParaRPr lang="en-US" dirty="0"/>
          </a:p>
          <a:p>
            <a:endParaRPr lang="en-US" dirty="0" smtClean="0"/>
          </a:p>
          <a:p>
            <a:endParaRPr lang="en-US" dirty="0"/>
          </a:p>
          <a:p>
            <a:r>
              <a:rPr lang="en-US" dirty="0" smtClean="0"/>
              <a:t>Why do pilots sometimes black out while pulling out at the bottom of a power dive?</a:t>
            </a:r>
          </a:p>
          <a:p>
            <a:r>
              <a:rPr lang="en-US" dirty="0" smtClean="0"/>
              <a:t>Are astronauts really "weightless" while in orbit?</a:t>
            </a:r>
          </a:p>
          <a:p>
            <a:r>
              <a:rPr lang="en-US" dirty="0" smtClean="0"/>
              <a:t>Why do you tend to slide across the car seat when the car makes a sharp turn?</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9" name="Picture 8" descr="04_00_C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570" y="654256"/>
            <a:ext cx="2806860" cy="3094086"/>
          </a:xfrm>
          <a:prstGeom prst="rect">
            <a:avLst/>
          </a:prstGeom>
        </p:spPr>
      </p:pic>
    </p:spTree>
    <p:extLst>
      <p:ext uri="{BB962C8B-B14F-4D97-AF65-F5344CB8AC3E}">
        <p14:creationId xmlns:p14="http://schemas.microsoft.com/office/powerpoint/2010/main" val="42333853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4776"/>
          </a:xfrm>
        </p:spPr>
        <p:txBody>
          <a:bodyPr/>
          <a:lstStyle/>
          <a:p>
            <a:r>
              <a:rPr lang="en-US" dirty="0" smtClean="0"/>
              <a:t>Dependence of acceleration on radius</a:t>
            </a:r>
            <a:endParaRPr lang="en-US" i="1"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04_03_Table_02.jpg"/>
          <p:cNvPicPr>
            <a:picLocks noChangeAspect="1"/>
          </p:cNvPicPr>
          <p:nvPr/>
        </p:nvPicPr>
        <p:blipFill rotWithShape="1">
          <a:blip r:embed="rId2">
            <a:extLst>
              <a:ext uri="{28A0092B-C50C-407E-A947-70E740481C1C}">
                <a14:useLocalDpi xmlns:a14="http://schemas.microsoft.com/office/drawing/2010/main" val="0"/>
              </a:ext>
            </a:extLst>
          </a:blip>
          <a:srcRect b="3661"/>
          <a:stretch/>
        </p:blipFill>
        <p:spPr>
          <a:xfrm>
            <a:off x="940918" y="935837"/>
            <a:ext cx="7262165" cy="5381244"/>
          </a:xfrm>
          <a:prstGeom prst="rect">
            <a:avLst/>
          </a:prstGeom>
        </p:spPr>
      </p:pic>
    </p:spTree>
    <p:extLst>
      <p:ext uri="{BB962C8B-B14F-4D97-AF65-F5344CB8AC3E}">
        <p14:creationId xmlns:p14="http://schemas.microsoft.com/office/powerpoint/2010/main" val="34888503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An object moving in a circle with radius </a:t>
            </a:r>
            <a:r>
              <a:rPr lang="en-US" sz="2400" i="1" dirty="0" smtClean="0"/>
              <a:t>r</a:t>
            </a:r>
            <a:r>
              <a:rPr lang="en-US" sz="2400" dirty="0" smtClean="0"/>
              <a:t> and speed </a:t>
            </a:r>
            <a:r>
              <a:rPr lang="en-US" sz="2400" i="1" dirty="0" smtClean="0"/>
              <a:t>v</a:t>
            </a:r>
            <a:r>
              <a:rPr lang="en-US" sz="2400" dirty="0" smtClean="0"/>
              <a:t> that has acceleration:</a:t>
            </a:r>
          </a:p>
          <a:p>
            <a:endParaRPr lang="en-US" sz="2400" dirty="0" smtClean="0"/>
          </a:p>
          <a:p>
            <a:endParaRPr lang="en-US" sz="2400" dirty="0" smtClean="0"/>
          </a:p>
          <a:p>
            <a:r>
              <a:rPr lang="en-US" sz="2400" dirty="0" smtClean="0"/>
              <a:t>An object moving in a circle with radius 2</a:t>
            </a:r>
            <a:r>
              <a:rPr lang="en-US" sz="2400" i="1" dirty="0" smtClean="0"/>
              <a:t>r</a:t>
            </a:r>
            <a:r>
              <a:rPr lang="en-US" sz="2400" dirty="0" smtClean="0"/>
              <a:t> but at the same speed </a:t>
            </a:r>
            <a:r>
              <a:rPr lang="en-US" sz="2400" i="1" dirty="0" smtClean="0"/>
              <a:t>v</a:t>
            </a:r>
            <a:r>
              <a:rPr lang="en-US" sz="2400" dirty="0" smtClean="0"/>
              <a:t>:</a:t>
            </a:r>
          </a:p>
          <a:p>
            <a:endParaRPr lang="en-US" sz="2400" dirty="0" smtClean="0"/>
          </a:p>
          <a:p>
            <a:endParaRPr lang="en-US" sz="2400" dirty="0" smtClean="0"/>
          </a:p>
          <a:p>
            <a:endParaRPr lang="en-US" sz="2400" dirty="0" smtClean="0"/>
          </a:p>
          <a:p>
            <a:endParaRPr lang="en-US" sz="2400" dirty="0"/>
          </a:p>
          <a:p>
            <a:r>
              <a:rPr lang="en-US" sz="2400" dirty="0" smtClean="0"/>
              <a:t>We find the following pattern:</a:t>
            </a:r>
          </a:p>
        </p:txBody>
      </p:sp>
      <p:pic>
        <p:nvPicPr>
          <p:cNvPr id="11" name="Picture 10" descr="Eq 4.3_01.jpg"/>
          <p:cNvPicPr>
            <a:picLocks noChangeAspect="1"/>
          </p:cNvPicPr>
          <p:nvPr/>
        </p:nvPicPr>
        <p:blipFill rotWithShape="1">
          <a:blip r:embed="rId2">
            <a:extLst>
              <a:ext uri="{28A0092B-C50C-407E-A947-70E740481C1C}">
                <a14:useLocalDpi xmlns:a14="http://schemas.microsoft.com/office/drawing/2010/main" val="0"/>
              </a:ext>
            </a:extLst>
          </a:blip>
          <a:srcRect b="2835"/>
          <a:stretch/>
        </p:blipFill>
        <p:spPr>
          <a:xfrm>
            <a:off x="4043673" y="1959430"/>
            <a:ext cx="1056654" cy="782941"/>
          </a:xfrm>
          <a:prstGeom prst="rect">
            <a:avLst/>
          </a:prstGeom>
        </p:spPr>
      </p:pic>
      <p:sp>
        <p:nvSpPr>
          <p:cNvPr id="2" name="Title 1"/>
          <p:cNvSpPr>
            <a:spLocks noGrp="1"/>
          </p:cNvSpPr>
          <p:nvPr>
            <p:ph type="title"/>
          </p:nvPr>
        </p:nvSpPr>
        <p:spPr/>
        <p:txBody>
          <a:bodyPr/>
          <a:lstStyle/>
          <a:p>
            <a:r>
              <a:rPr lang="en-US" smtClean="0"/>
              <a:t>Dependence of acceleration on radius</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2" name="Picture 11" descr="Eq 4.3_02.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627081" y="3555884"/>
            <a:ext cx="1889839" cy="1543246"/>
          </a:xfrm>
          <a:prstGeom prst="rect">
            <a:avLst/>
          </a:prstGeom>
        </p:spPr>
      </p:pic>
      <p:pic>
        <p:nvPicPr>
          <p:cNvPr id="13" name="Picture 12" descr="Pg127_Eq 4.2.jpg"/>
          <p:cNvPicPr>
            <a:picLocks noChangeAspect="1"/>
          </p:cNvPicPr>
          <p:nvPr/>
        </p:nvPicPr>
        <p:blipFill rotWithShape="1">
          <a:blip r:embed="rId4">
            <a:extLst>
              <a:ext uri="{28A0092B-C50C-407E-A947-70E740481C1C}">
                <a14:useLocalDpi xmlns:a14="http://schemas.microsoft.com/office/drawing/2010/main" val="0"/>
              </a:ext>
            </a:extLst>
          </a:blip>
          <a:srcRect b="2993"/>
          <a:stretch/>
        </p:blipFill>
        <p:spPr>
          <a:xfrm>
            <a:off x="4091703" y="5951752"/>
            <a:ext cx="960595" cy="672961"/>
          </a:xfrm>
          <a:prstGeom prst="rect">
            <a:avLst/>
          </a:prstGeom>
        </p:spPr>
      </p:pic>
    </p:spTree>
    <p:extLst>
      <p:ext uri="{BB962C8B-B14F-4D97-AF65-F5344CB8AC3E}">
        <p14:creationId xmlns:p14="http://schemas.microsoft.com/office/powerpoint/2010/main" val="36123888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g127_Eq 4.3.jpg"/>
          <p:cNvPicPr>
            <a:picLocks noChangeAspect="1"/>
          </p:cNvPicPr>
          <p:nvPr/>
        </p:nvPicPr>
        <p:blipFill rotWithShape="1">
          <a:blip r:embed="rId2">
            <a:extLst>
              <a:ext uri="{28A0092B-C50C-407E-A947-70E740481C1C}">
                <a14:useLocalDpi xmlns:a14="http://schemas.microsoft.com/office/drawing/2010/main" val="0"/>
              </a:ext>
            </a:extLst>
          </a:blip>
          <a:srcRect b="3047"/>
          <a:stretch/>
        </p:blipFill>
        <p:spPr>
          <a:xfrm>
            <a:off x="3932725" y="3162208"/>
            <a:ext cx="1278551" cy="879402"/>
          </a:xfrm>
          <a:prstGeom prst="rect">
            <a:avLst/>
          </a:prstGeom>
        </p:spPr>
      </p:pic>
      <p:pic>
        <p:nvPicPr>
          <p:cNvPr id="11" name="Picture 10" descr="Pg126_Eq 4.1.jpg"/>
          <p:cNvPicPr>
            <a:picLocks noChangeAspect="1"/>
          </p:cNvPicPr>
          <p:nvPr/>
        </p:nvPicPr>
        <p:blipFill rotWithShape="1">
          <a:blip r:embed="rId3">
            <a:extLst>
              <a:ext uri="{28A0092B-C50C-407E-A947-70E740481C1C}">
                <a14:useLocalDpi xmlns:a14="http://schemas.microsoft.com/office/drawing/2010/main" val="0"/>
              </a:ext>
            </a:extLst>
          </a:blip>
          <a:srcRect b="5577"/>
          <a:stretch/>
        </p:blipFill>
        <p:spPr>
          <a:xfrm>
            <a:off x="2129779" y="1864796"/>
            <a:ext cx="1278551" cy="452613"/>
          </a:xfrm>
          <a:prstGeom prst="rect">
            <a:avLst/>
          </a:prstGeom>
        </p:spPr>
      </p:pic>
      <p:pic>
        <p:nvPicPr>
          <p:cNvPr id="12" name="Picture 11" descr="Pg127_Eq 4.2.jpg"/>
          <p:cNvPicPr>
            <a:picLocks noChangeAspect="1"/>
          </p:cNvPicPr>
          <p:nvPr/>
        </p:nvPicPr>
        <p:blipFill rotWithShape="1">
          <a:blip r:embed="rId4">
            <a:extLst>
              <a:ext uri="{28A0092B-C50C-407E-A947-70E740481C1C}">
                <a14:useLocalDpi xmlns:a14="http://schemas.microsoft.com/office/drawing/2010/main" val="0"/>
              </a:ext>
            </a:extLst>
          </a:blip>
          <a:srcRect b="2993"/>
          <a:stretch/>
        </p:blipFill>
        <p:spPr>
          <a:xfrm>
            <a:off x="5522680" y="1683961"/>
            <a:ext cx="1162319" cy="814283"/>
          </a:xfrm>
          <a:prstGeom prst="rect">
            <a:avLst/>
          </a:prstGeom>
        </p:spPr>
      </p:pic>
      <p:sp>
        <p:nvSpPr>
          <p:cNvPr id="2" name="Title 1"/>
          <p:cNvSpPr>
            <a:spLocks noGrp="1"/>
          </p:cNvSpPr>
          <p:nvPr>
            <p:ph type="title"/>
          </p:nvPr>
        </p:nvSpPr>
        <p:spPr>
          <a:xfrm>
            <a:off x="0" y="0"/>
            <a:ext cx="9144000" cy="1077218"/>
          </a:xfrm>
        </p:spPr>
        <p:txBody>
          <a:bodyPr/>
          <a:lstStyle/>
          <a:p>
            <a:r>
              <a:rPr lang="en-US" dirty="0" smtClean="0"/>
              <a:t>Radial acceleration: An object at constant speed </a:t>
            </a:r>
            <a:r>
              <a:rPr lang="en-US" i="1" dirty="0" smtClean="0"/>
              <a:t>v</a:t>
            </a:r>
            <a:r>
              <a:rPr lang="en-US" dirty="0" smtClean="0"/>
              <a:t> on a circular path of radius </a:t>
            </a:r>
            <a:r>
              <a:rPr lang="en-US" i="1" dirty="0" smtClean="0"/>
              <a:t>r</a:t>
            </a:r>
          </a:p>
        </p:txBody>
      </p:sp>
      <p:sp>
        <p:nvSpPr>
          <p:cNvPr id="3" name="Content Placeholder 2"/>
          <p:cNvSpPr>
            <a:spLocks noGrp="1"/>
          </p:cNvSpPr>
          <p:nvPr>
            <p:ph idx="1"/>
          </p:nvPr>
        </p:nvSpPr>
        <p:spPr/>
        <p:txBody>
          <a:bodyPr/>
          <a:lstStyle/>
          <a:p>
            <a:r>
              <a:rPr lang="en-US" sz="2400" dirty="0" smtClean="0"/>
              <a:t>Based on our testing experiments, we found: </a:t>
            </a:r>
          </a:p>
          <a:p>
            <a:endParaRPr lang="en-US" sz="2400" dirty="0" smtClean="0"/>
          </a:p>
          <a:p>
            <a:endParaRPr lang="en-US" sz="2400" dirty="0"/>
          </a:p>
          <a:p>
            <a:r>
              <a:rPr lang="en-US" sz="2400" dirty="0" smtClean="0"/>
              <a:t>The constant of proportionality is 1, so we can define the radial acceleration as:</a:t>
            </a:r>
          </a:p>
          <a:p>
            <a:endParaRPr lang="en-US" sz="2400" dirty="0" smtClean="0"/>
          </a:p>
          <a:p>
            <a:endParaRPr lang="en-US" sz="2400" dirty="0" smtClean="0"/>
          </a:p>
          <a:p>
            <a:r>
              <a:rPr lang="en-US" sz="2400" dirty="0" smtClean="0"/>
              <a:t>The acceleration points toward the center.</a:t>
            </a:r>
          </a:p>
          <a:p>
            <a:r>
              <a:rPr lang="en-US" sz="2400" dirty="0" smtClean="0"/>
              <a:t>The SI units are m/s</a:t>
            </a:r>
            <a:r>
              <a:rPr lang="en-US" sz="2400" baseline="30000" dirty="0" smtClean="0"/>
              <a:t>2</a:t>
            </a:r>
            <a:r>
              <a:rPr lang="en-US" sz="2400" dirty="0" smtClean="0"/>
              <a:t>.</a:t>
            </a:r>
          </a:p>
          <a:p>
            <a:r>
              <a:rPr lang="en-US" sz="2400" dirty="0" smtClean="0"/>
              <a:t>In the limiting case of a straight line, the radius goes to infinity and the acceleration goes to zero. This equation makes sense.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6289729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4.2: Blackout</a:t>
            </a:r>
            <a:endParaRPr lang="en-US" dirty="0" smtClean="0"/>
          </a:p>
        </p:txBody>
      </p:sp>
      <p:sp>
        <p:nvSpPr>
          <p:cNvPr id="3" name="Content Placeholder 2"/>
          <p:cNvSpPr>
            <a:spLocks noGrp="1"/>
          </p:cNvSpPr>
          <p:nvPr>
            <p:ph idx="1"/>
          </p:nvPr>
        </p:nvSpPr>
        <p:spPr/>
        <p:txBody>
          <a:bodyPr/>
          <a:lstStyle/>
          <a:p>
            <a:r>
              <a:rPr lang="en-US" sz="2400" dirty="0" smtClean="0"/>
              <a:t>When a fighter pilot pulls out from the bottom of a power dive, his body moves at high speed along a segment of an upward-bending, approximately circular path. While his body moves up, his blood tends to move straight ahead (tangent to the circle) and begins to fill the easily expandable veins in his legs. This can deprive his brain of blood and cause a blackout if the radial acceleration is 4 g or more and lasts several seconds. </a:t>
            </a:r>
          </a:p>
          <a:p>
            <a:r>
              <a:rPr lang="en-US" sz="2400" dirty="0" smtClean="0"/>
              <a:t>During a dive, an airplane moves at a modest speed of </a:t>
            </a:r>
            <a:br>
              <a:rPr lang="en-US" sz="2400" dirty="0" smtClean="0"/>
            </a:br>
            <a:r>
              <a:rPr lang="en-US" sz="2400" i="1" dirty="0" smtClean="0"/>
              <a:t>v</a:t>
            </a:r>
            <a:r>
              <a:rPr lang="en-US" sz="2400" dirty="0" smtClean="0"/>
              <a:t> = 80 m/s through a circular arc of radius </a:t>
            </a:r>
            <a:r>
              <a:rPr lang="en-US" sz="2400" i="1" dirty="0" smtClean="0"/>
              <a:t>r</a:t>
            </a:r>
            <a:r>
              <a:rPr lang="en-US" sz="2400" dirty="0" smtClean="0"/>
              <a:t> = 150 m. Is the pilot likely to black out?</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04_Pg127_UnFigure_Anno.jpg"/>
          <p:cNvPicPr>
            <a:picLocks noChangeAspect="1"/>
          </p:cNvPicPr>
          <p:nvPr/>
        </p:nvPicPr>
        <p:blipFill rotWithShape="1">
          <a:blip r:embed="rId3">
            <a:extLst>
              <a:ext uri="{28A0092B-C50C-407E-A947-70E740481C1C}">
                <a14:useLocalDpi xmlns:a14="http://schemas.microsoft.com/office/drawing/2010/main" val="0"/>
              </a:ext>
            </a:extLst>
          </a:blip>
          <a:srcRect b="5882"/>
          <a:stretch/>
        </p:blipFill>
        <p:spPr>
          <a:xfrm>
            <a:off x="2617785" y="5392061"/>
            <a:ext cx="4012642" cy="1365037"/>
          </a:xfrm>
          <a:prstGeom prst="rect">
            <a:avLst/>
          </a:prstGeom>
        </p:spPr>
      </p:pic>
    </p:spTree>
    <p:extLst>
      <p:ext uri="{BB962C8B-B14F-4D97-AF65-F5344CB8AC3E}">
        <p14:creationId xmlns:p14="http://schemas.microsoft.com/office/powerpoint/2010/main" val="42689920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4.2: Blackout</a:t>
            </a:r>
            <a:endParaRPr lang="en-US" dirty="0" smtClean="0"/>
          </a:p>
        </p:txBody>
      </p:sp>
      <p:sp>
        <p:nvSpPr>
          <p:cNvPr id="3" name="Content Placeholder 2"/>
          <p:cNvSpPr>
            <a:spLocks noGrp="1"/>
          </p:cNvSpPr>
          <p:nvPr>
            <p:ph idx="1"/>
          </p:nvPr>
        </p:nvSpPr>
        <p:spPr>
          <a:xfrm>
            <a:off x="365125" y="1141413"/>
            <a:ext cx="8417768" cy="5106987"/>
          </a:xfrm>
        </p:spPr>
        <p:txBody>
          <a:bodyPr/>
          <a:lstStyle/>
          <a:p>
            <a:r>
              <a:rPr lang="en-US" dirty="0" smtClean="0"/>
              <a:t>When a fighter pilot pulls out from the bottom of a power dive, his body moves at high speed along a segment of an upward-bending approximately circular path. While his body moves up, his blood begins to fill the easily expandable veins in his legs. This can deprive his brain of blood and cause a blackout if the radial acceleration is 4 g or more and lasts several seconds. </a:t>
            </a:r>
          </a:p>
          <a:p>
            <a:pPr marL="396875" indent="-396875">
              <a:buFont typeface="+mj-lt"/>
              <a:buAutoNum type="arabicPeriod"/>
            </a:pPr>
            <a:r>
              <a:rPr lang="en-US" dirty="0" smtClean="0"/>
              <a:t>Simplify and diagram </a:t>
            </a:r>
          </a:p>
          <a:p>
            <a:pPr marL="396875" indent="-396875">
              <a:buFont typeface="+mj-lt"/>
              <a:buAutoNum type="arabicPeriod"/>
            </a:pPr>
            <a:r>
              <a:rPr lang="en-US" dirty="0" smtClean="0"/>
              <a:t>Sketch and translate</a:t>
            </a:r>
          </a:p>
          <a:p>
            <a:pPr marL="396875" indent="-396875">
              <a:buFont typeface="+mj-lt"/>
              <a:buAutoNum type="arabicPeriod"/>
            </a:pPr>
            <a:r>
              <a:rPr lang="en-US" dirty="0" smtClean="0"/>
              <a:t>Represent mathematically</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498617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Period</a:t>
            </a:r>
            <a:endParaRPr lang="en-US" dirty="0" smtClean="0"/>
          </a:p>
        </p:txBody>
      </p:sp>
      <p:sp>
        <p:nvSpPr>
          <p:cNvPr id="3" name="Content Placeholder 2"/>
          <p:cNvSpPr>
            <a:spLocks noGrp="1"/>
          </p:cNvSpPr>
          <p:nvPr>
            <p:ph idx="1"/>
          </p:nvPr>
        </p:nvSpPr>
        <p:spPr>
          <a:xfrm>
            <a:off x="365124" y="1141413"/>
            <a:ext cx="8437157" cy="5106987"/>
          </a:xfrm>
        </p:spPr>
        <p:txBody>
          <a:bodyPr/>
          <a:lstStyle/>
          <a:p>
            <a:r>
              <a:rPr lang="en-US" dirty="0" smtClean="0"/>
              <a:t>Period is the time interval it takes an object to travel around an entire circular path one time.</a:t>
            </a:r>
          </a:p>
          <a:p>
            <a:r>
              <a:rPr lang="en-US" dirty="0" smtClean="0"/>
              <a:t>Period has units of time, so the SI unit is </a:t>
            </a:r>
            <a:r>
              <a:rPr lang="en-US" i="1" dirty="0" smtClean="0"/>
              <a:t>s</a:t>
            </a:r>
            <a:r>
              <a:rPr lang="en-US" dirty="0" smtClean="0"/>
              <a:t>.</a:t>
            </a:r>
          </a:p>
          <a:p>
            <a:r>
              <a:rPr lang="en-US" dirty="0" smtClean="0"/>
              <a:t>For constant-speed circular motion, we divide the distance traveled in one period (the circumference of the circular path, 2</a:t>
            </a:r>
            <a:r>
              <a:rPr lang="en-US" i="1" dirty="0" smtClean="0"/>
              <a:t>πr</a:t>
            </a:r>
            <a:r>
              <a:rPr lang="en-US" dirty="0" smtClean="0"/>
              <a:t>) by the time interval </a:t>
            </a:r>
            <a:r>
              <a:rPr lang="en-US" i="1" dirty="0" smtClean="0"/>
              <a:t>T</a:t>
            </a:r>
            <a:r>
              <a:rPr lang="en-US" dirty="0" smtClean="0"/>
              <a:t> (its period) to get:</a:t>
            </a:r>
          </a:p>
          <a:p>
            <a:pPr marL="0" indent="0">
              <a:buNone/>
            </a:pPr>
            <a:endParaRPr lang="en-US" dirty="0" smtClean="0"/>
          </a:p>
          <a:p>
            <a:r>
              <a:rPr lang="en-US" dirty="0" smtClean="0"/>
              <a:t>Do not confuse the symbol </a:t>
            </a:r>
            <a:r>
              <a:rPr lang="en-US" i="1" dirty="0" smtClean="0"/>
              <a:t>T</a:t>
            </a:r>
            <a:r>
              <a:rPr lang="en-US" dirty="0" smtClean="0"/>
              <a:t> for period with the symbol </a:t>
            </a:r>
            <a:r>
              <a:rPr lang="en-US" i="1" dirty="0" smtClean="0"/>
              <a:t>T</a:t>
            </a:r>
            <a:r>
              <a:rPr lang="en-US" dirty="0" smtClean="0"/>
              <a:t> for the tension force.</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Pg128_Eq 4.4.jpg"/>
          <p:cNvPicPr>
            <a:picLocks noChangeAspect="1"/>
          </p:cNvPicPr>
          <p:nvPr/>
        </p:nvPicPr>
        <p:blipFill rotWithShape="1">
          <a:blip r:embed="rId2">
            <a:extLst>
              <a:ext uri="{28A0092B-C50C-407E-A947-70E740481C1C}">
                <a14:useLocalDpi xmlns:a14="http://schemas.microsoft.com/office/drawing/2010/main" val="0"/>
              </a:ext>
            </a:extLst>
          </a:blip>
          <a:srcRect b="3748"/>
          <a:stretch/>
        </p:blipFill>
        <p:spPr>
          <a:xfrm>
            <a:off x="3798477" y="4089087"/>
            <a:ext cx="1547047" cy="830538"/>
          </a:xfrm>
          <a:prstGeom prst="rect">
            <a:avLst/>
          </a:prstGeom>
        </p:spPr>
      </p:pic>
    </p:spTree>
    <p:extLst>
      <p:ext uri="{BB962C8B-B14F-4D97-AF65-F5344CB8AC3E}">
        <p14:creationId xmlns:p14="http://schemas.microsoft.com/office/powerpoint/2010/main" val="25116662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4_Pg129_UnFigure1_Anno.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818638" y="3229630"/>
            <a:ext cx="3506725" cy="3308085"/>
          </a:xfrm>
          <a:prstGeom prst="rect">
            <a:avLst/>
          </a:prstGeom>
        </p:spPr>
      </p:pic>
      <p:sp>
        <p:nvSpPr>
          <p:cNvPr id="2" name="Title 1"/>
          <p:cNvSpPr>
            <a:spLocks noGrp="1"/>
          </p:cNvSpPr>
          <p:nvPr>
            <p:ph type="title"/>
          </p:nvPr>
        </p:nvSpPr>
        <p:spPr/>
        <p:txBody>
          <a:bodyPr/>
          <a:lstStyle/>
          <a:p>
            <a:r>
              <a:rPr lang="en-US" smtClean="0"/>
              <a:t>Quantitative Exercise 4.3: Singapore hotel</a:t>
            </a:r>
            <a:endParaRPr lang="en-US" dirty="0" smtClean="0"/>
          </a:p>
        </p:txBody>
      </p:sp>
      <p:sp>
        <p:nvSpPr>
          <p:cNvPr id="3" name="Content Placeholder 2"/>
          <p:cNvSpPr>
            <a:spLocks noGrp="1"/>
          </p:cNvSpPr>
          <p:nvPr>
            <p:ph idx="1"/>
          </p:nvPr>
        </p:nvSpPr>
        <p:spPr>
          <a:xfrm>
            <a:off x="365124" y="1141413"/>
            <a:ext cx="8340215" cy="5106987"/>
          </a:xfrm>
        </p:spPr>
        <p:txBody>
          <a:bodyPr/>
          <a:lstStyle/>
          <a:p>
            <a:r>
              <a:rPr lang="en-US" sz="2400" dirty="0" smtClean="0"/>
              <a:t>What is your radial acceleration when you sleep in a hotel in Singapore at Earth</a:t>
            </a:r>
            <a:r>
              <a:rPr lang="fr-FR" sz="2400" dirty="0" smtClean="0"/>
              <a:t>'</a:t>
            </a:r>
            <a:r>
              <a:rPr lang="en-US" sz="2400" dirty="0" smtClean="0"/>
              <a:t>s equator? </a:t>
            </a:r>
          </a:p>
          <a:p>
            <a:r>
              <a:rPr lang="en-US" sz="2400" dirty="0" smtClean="0"/>
              <a:t>Remember that Earth turns on its axis once every 24 hours, and everything on the planet</a:t>
            </a:r>
            <a:r>
              <a:rPr lang="fr-FR" altLang="ja-JP" sz="2400" dirty="0" smtClean="0"/>
              <a:t>'</a:t>
            </a:r>
            <a:r>
              <a:rPr lang="en-US" sz="2400" dirty="0" smtClean="0"/>
              <a:t>s surface actually undergoes constant-speed circular motion with a period of 24 hours.</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1922428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Pg129_UnFigure1_Anno.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122940" y="3074986"/>
            <a:ext cx="2898120" cy="2733955"/>
          </a:xfrm>
          <a:prstGeom prst="rect">
            <a:avLst/>
          </a:prstGeom>
        </p:spPr>
      </p:pic>
      <p:sp>
        <p:nvSpPr>
          <p:cNvPr id="2" name="Title 1"/>
          <p:cNvSpPr>
            <a:spLocks noGrp="1"/>
          </p:cNvSpPr>
          <p:nvPr>
            <p:ph type="title"/>
          </p:nvPr>
        </p:nvSpPr>
        <p:spPr/>
        <p:txBody>
          <a:bodyPr/>
          <a:lstStyle/>
          <a:p>
            <a:r>
              <a:rPr lang="en-US" smtClean="0"/>
              <a:t>Quantitative Exercise 4.3: Singapore hotel</a:t>
            </a:r>
            <a:endParaRPr lang="en-US" dirty="0" smtClean="0"/>
          </a:p>
        </p:txBody>
      </p:sp>
      <p:sp>
        <p:nvSpPr>
          <p:cNvPr id="3" name="Content Placeholder 2"/>
          <p:cNvSpPr>
            <a:spLocks noGrp="1"/>
          </p:cNvSpPr>
          <p:nvPr>
            <p:ph idx="1"/>
          </p:nvPr>
        </p:nvSpPr>
        <p:spPr>
          <a:xfrm>
            <a:off x="365125" y="1141413"/>
            <a:ext cx="8229600" cy="5386236"/>
          </a:xfrm>
        </p:spPr>
        <p:txBody>
          <a:bodyPr/>
          <a:lstStyle/>
          <a:p>
            <a:r>
              <a:rPr lang="en-US" sz="2400" dirty="0" smtClean="0"/>
              <a:t>We want to determine your radial acceleration when you sleep in a hotel in Singapore at Earth</a:t>
            </a:r>
            <a:r>
              <a:rPr lang="fr-FR" sz="2400" dirty="0" smtClean="0"/>
              <a:t>'</a:t>
            </a:r>
            <a:r>
              <a:rPr lang="en-US" sz="2400" dirty="0" smtClean="0"/>
              <a:t>s equator. </a:t>
            </a:r>
          </a:p>
          <a:p>
            <a:pPr lvl="1"/>
            <a:r>
              <a:rPr lang="en-US" sz="2400" dirty="0" smtClean="0"/>
              <a:t>Earth turns on its axis once every 24 hours, and everything on its surface actually undergoes constant-speed circular motion with a period of</a:t>
            </a:r>
            <a:br>
              <a:rPr lang="en-US" sz="2400" dirty="0" smtClean="0"/>
            </a:br>
            <a:r>
              <a:rPr lang="en-US" sz="2400" dirty="0" smtClean="0"/>
              <a:t>24 hours.</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Represent this situation mathematically, </a:t>
            </a:r>
            <a:r>
              <a:rPr lang="en-US" sz="2400" b="1" dirty="0" smtClean="0"/>
              <a:t>THEN</a:t>
            </a:r>
            <a:r>
              <a:rPr lang="en-US" sz="2400" dirty="0" smtClean="0"/>
              <a:t> solve and evaluate.</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1624074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Earth a noninertial reference frame?</a:t>
            </a:r>
            <a:endParaRPr lang="en-US" dirty="0" smtClean="0"/>
          </a:p>
        </p:txBody>
      </p:sp>
      <p:sp>
        <p:nvSpPr>
          <p:cNvPr id="3" name="Content Placeholder 2"/>
          <p:cNvSpPr>
            <a:spLocks noGrp="1"/>
          </p:cNvSpPr>
          <p:nvPr>
            <p:ph idx="1"/>
          </p:nvPr>
        </p:nvSpPr>
        <p:spPr>
          <a:xfrm>
            <a:off x="365124" y="1141413"/>
            <a:ext cx="8311133" cy="5320866"/>
          </a:xfrm>
        </p:spPr>
        <p:txBody>
          <a:bodyPr/>
          <a:lstStyle/>
          <a:p>
            <a:pPr>
              <a:lnSpc>
                <a:spcPct val="95000"/>
              </a:lnSpc>
            </a:pPr>
            <a:r>
              <a:rPr lang="en-US" dirty="0" smtClean="0"/>
              <a:t>Newton</a:t>
            </a:r>
            <a:r>
              <a:rPr lang="fr-FR" dirty="0" smtClean="0"/>
              <a:t>'</a:t>
            </a:r>
            <a:r>
              <a:rPr lang="en-US" dirty="0" smtClean="0"/>
              <a:t>s laws are valid only for observers in inertial reference frames (nonaccelerating observers).</a:t>
            </a:r>
          </a:p>
          <a:p>
            <a:pPr lvl="1">
              <a:lnSpc>
                <a:spcPct val="95000"/>
              </a:lnSpc>
            </a:pPr>
            <a:r>
              <a:rPr lang="en-US" dirty="0" smtClean="0"/>
              <a:t>Observers on Earth</a:t>
            </a:r>
            <a:r>
              <a:rPr lang="fr-FR" dirty="0" smtClean="0"/>
              <a:t>'</a:t>
            </a:r>
            <a:r>
              <a:rPr lang="en-US" dirty="0" smtClean="0"/>
              <a:t>s surface are accelerating due to Earth</a:t>
            </a:r>
            <a:r>
              <a:rPr lang="fr-FR" dirty="0" smtClean="0"/>
              <a:t>'</a:t>
            </a:r>
            <a:r>
              <a:rPr lang="en-US" dirty="0" smtClean="0"/>
              <a:t>s rotation. </a:t>
            </a:r>
          </a:p>
          <a:p>
            <a:pPr>
              <a:lnSpc>
                <a:spcPct val="95000"/>
              </a:lnSpc>
            </a:pPr>
            <a:r>
              <a:rPr lang="en-US" dirty="0" smtClean="0"/>
              <a:t>Does this mean that Newton</a:t>
            </a:r>
            <a:r>
              <a:rPr lang="fr-FR" dirty="0" smtClean="0"/>
              <a:t>'</a:t>
            </a:r>
            <a:r>
              <a:rPr lang="en-US" dirty="0" smtClean="0"/>
              <a:t>s laws do not apply? </a:t>
            </a:r>
          </a:p>
          <a:p>
            <a:pPr lvl="1">
              <a:lnSpc>
                <a:spcPct val="95000"/>
              </a:lnSpc>
            </a:pPr>
            <a:r>
              <a:rPr lang="en-US" dirty="0" smtClean="0"/>
              <a:t>The acceleration due to Earth</a:t>
            </a:r>
            <a:r>
              <a:rPr lang="fr-FR" dirty="0" smtClean="0"/>
              <a:t>'</a:t>
            </a:r>
            <a:r>
              <a:rPr lang="en-US" dirty="0" smtClean="0"/>
              <a:t>s rotation is much smaller than the accelerations we experience from other types of motion. </a:t>
            </a:r>
          </a:p>
          <a:p>
            <a:pPr>
              <a:lnSpc>
                <a:spcPct val="95000"/>
              </a:lnSpc>
            </a:pPr>
            <a:r>
              <a:rPr lang="en-US" dirty="0" smtClean="0"/>
              <a:t>In most situations, we can assume that Earth is not rotating and, therefore, does count as an inertial reference frame.</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1466288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g130_Circular motion.jpg"/>
          <p:cNvPicPr>
            <a:picLocks noChangeAspect="1"/>
          </p:cNvPicPr>
          <p:nvPr/>
        </p:nvPicPr>
        <p:blipFill rotWithShape="1">
          <a:blip r:embed="rId2">
            <a:extLst>
              <a:ext uri="{28A0092B-C50C-407E-A947-70E740481C1C}">
                <a14:useLocalDpi xmlns:a14="http://schemas.microsoft.com/office/drawing/2010/main" val="0"/>
              </a:ext>
            </a:extLst>
          </a:blip>
          <a:srcRect t="1" b="3258"/>
          <a:stretch/>
        </p:blipFill>
        <p:spPr>
          <a:xfrm>
            <a:off x="271272" y="1061097"/>
            <a:ext cx="8601456" cy="5431536"/>
          </a:xfrm>
          <a:prstGeom prst="rect">
            <a:avLst/>
          </a:prstGeom>
        </p:spPr>
      </p:pic>
      <p:sp>
        <p:nvSpPr>
          <p:cNvPr id="2" name="Title 1"/>
          <p:cNvSpPr>
            <a:spLocks noGrp="1"/>
          </p:cNvSpPr>
          <p:nvPr>
            <p:ph type="title"/>
          </p:nvPr>
        </p:nvSpPr>
        <p:spPr>
          <a:xfrm>
            <a:off x="0" y="0"/>
            <a:ext cx="9144000" cy="1077218"/>
          </a:xfrm>
        </p:spPr>
        <p:txBody>
          <a:bodyPr/>
          <a:lstStyle/>
          <a:p>
            <a:r>
              <a:rPr lang="en-US" dirty="0" smtClean="0"/>
              <a:t>Circular motion component form of Newton</a:t>
            </a:r>
            <a:r>
              <a:rPr lang="fr-FR" dirty="0" smtClean="0"/>
              <a:t>'</a:t>
            </a:r>
            <a:r>
              <a:rPr lang="en-US" dirty="0" smtClean="0"/>
              <a:t>s second law</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8860342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 sure you know how to:</a:t>
            </a:r>
            <a:endParaRPr lang="en-US" dirty="0" smtClean="0"/>
          </a:p>
        </p:txBody>
      </p:sp>
      <p:sp>
        <p:nvSpPr>
          <p:cNvPr id="3" name="Content Placeholder 2"/>
          <p:cNvSpPr>
            <a:spLocks noGrp="1"/>
          </p:cNvSpPr>
          <p:nvPr>
            <p:ph idx="1"/>
          </p:nvPr>
        </p:nvSpPr>
        <p:spPr>
          <a:xfrm>
            <a:off x="365125" y="1141413"/>
            <a:ext cx="8126944" cy="5106987"/>
          </a:xfrm>
        </p:spPr>
        <p:txBody>
          <a:bodyPr/>
          <a:lstStyle/>
          <a:p>
            <a:r>
              <a:rPr lang="en-US" dirty="0" smtClean="0"/>
              <a:t>Find the direction of acceleration using a motion diagram (Section 1.6).</a:t>
            </a:r>
          </a:p>
          <a:p>
            <a:r>
              <a:rPr lang="en-US" dirty="0" smtClean="0"/>
              <a:t>Draw a force diagram (Section 2.1).</a:t>
            </a:r>
          </a:p>
          <a:p>
            <a:r>
              <a:rPr lang="en-US" dirty="0" smtClean="0"/>
              <a:t>Use a force diagram to help apply Newton</a:t>
            </a:r>
            <a:r>
              <a:rPr lang="fr-FR" dirty="0" smtClean="0"/>
              <a:t>'</a:t>
            </a:r>
            <a:r>
              <a:rPr lang="en-US" dirty="0" smtClean="0"/>
              <a:t>s second law in component form (Sections 3.1 and 3.2).</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2267643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a:t>
            </a:r>
            <a:r>
              <a:rPr lang="en-US" dirty="0" smtClean="0"/>
              <a:t>Processes involving </a:t>
            </a:r>
            <a:r>
              <a:rPr lang="en-US" dirty="0" smtClean="0"/>
              <a:t>constant-speed circular motion</a:t>
            </a:r>
          </a:p>
        </p:txBody>
      </p:sp>
      <p:sp>
        <p:nvSpPr>
          <p:cNvPr id="3" name="Content Placeholder 2"/>
          <p:cNvSpPr>
            <a:spLocks noGrp="1"/>
          </p:cNvSpPr>
          <p:nvPr>
            <p:ph idx="1"/>
          </p:nvPr>
        </p:nvSpPr>
        <p:spPr>
          <a:xfrm>
            <a:off x="365125" y="1141413"/>
            <a:ext cx="8408074" cy="5106987"/>
          </a:xfrm>
        </p:spPr>
        <p:txBody>
          <a:bodyPr/>
          <a:lstStyle/>
          <a:p>
            <a:r>
              <a:rPr lang="en-US" dirty="0" smtClean="0"/>
              <a:t>Sketch and translate</a:t>
            </a:r>
          </a:p>
          <a:p>
            <a:pPr lvl="1"/>
            <a:r>
              <a:rPr lang="en-US" dirty="0" smtClean="0"/>
              <a:t>Sketch the situation described in the problem statement. Label it with all relevant information.</a:t>
            </a:r>
          </a:p>
          <a:p>
            <a:pPr lvl="1"/>
            <a:r>
              <a:rPr lang="en-US" dirty="0" smtClean="0"/>
              <a:t>Choose a system object and a specific position to analyze its motion.</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2" name="Picture 11" descr="04_Pg130_UnFigure.jpg"/>
          <p:cNvPicPr>
            <a:picLocks noChangeAspect="1"/>
          </p:cNvPicPr>
          <p:nvPr/>
        </p:nvPicPr>
        <p:blipFill rotWithShape="1">
          <a:blip r:embed="rId2">
            <a:extLst>
              <a:ext uri="{28A0092B-C50C-407E-A947-70E740481C1C}">
                <a14:useLocalDpi xmlns:a14="http://schemas.microsoft.com/office/drawing/2010/main" val="0"/>
              </a:ext>
            </a:extLst>
          </a:blip>
          <a:srcRect b="2958"/>
          <a:stretch/>
        </p:blipFill>
        <p:spPr>
          <a:xfrm>
            <a:off x="2365047" y="3610446"/>
            <a:ext cx="4413906" cy="3078162"/>
          </a:xfrm>
          <a:prstGeom prst="rect">
            <a:avLst/>
          </a:prstGeom>
        </p:spPr>
      </p:pic>
    </p:spTree>
    <p:extLst>
      <p:ext uri="{BB962C8B-B14F-4D97-AF65-F5344CB8AC3E}">
        <p14:creationId xmlns:p14="http://schemas.microsoft.com/office/powerpoint/2010/main" val="3072409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a:t>
            </a:r>
            <a:r>
              <a:rPr lang="en-US" dirty="0" smtClean="0"/>
              <a:t>Processes involving </a:t>
            </a:r>
            <a:r>
              <a:rPr lang="en-US" dirty="0" smtClean="0"/>
              <a:t>constant-speed circular motion</a:t>
            </a:r>
          </a:p>
        </p:txBody>
      </p:sp>
      <p:sp>
        <p:nvSpPr>
          <p:cNvPr id="3" name="Content Placeholder 2"/>
          <p:cNvSpPr>
            <a:spLocks noGrp="1"/>
          </p:cNvSpPr>
          <p:nvPr>
            <p:ph idx="1"/>
          </p:nvPr>
        </p:nvSpPr>
        <p:spPr/>
        <p:txBody>
          <a:bodyPr/>
          <a:lstStyle/>
          <a:p>
            <a:r>
              <a:rPr lang="en-US" sz="2400" dirty="0" smtClean="0"/>
              <a:t>Simplify and diagram</a:t>
            </a:r>
          </a:p>
          <a:p>
            <a:pPr lvl="1"/>
            <a:r>
              <a:rPr lang="en-US" sz="2400" dirty="0" smtClean="0"/>
              <a:t>Decide if the system can be modeled as a point-like object.</a:t>
            </a:r>
          </a:p>
          <a:p>
            <a:pPr lvl="1"/>
            <a:r>
              <a:rPr lang="en-US" sz="2400" dirty="0" smtClean="0"/>
              <a:t>Determine if the constant-speed circular motion approach is appropriate.</a:t>
            </a:r>
          </a:p>
          <a:p>
            <a:pPr lvl="1"/>
            <a:r>
              <a:rPr lang="en-US" sz="2400" dirty="0" smtClean="0"/>
              <a:t>Indicate with an arrow the direction of the object</a:t>
            </a:r>
            <a:r>
              <a:rPr lang="fr-FR" sz="2400" dirty="0" smtClean="0"/>
              <a:t>'</a:t>
            </a:r>
            <a:r>
              <a:rPr lang="en-US" sz="2400" dirty="0" smtClean="0"/>
              <a:t>s acceleration as it passes the chosen position.</a:t>
            </a:r>
          </a:p>
          <a:p>
            <a:pPr lvl="1"/>
            <a:r>
              <a:rPr lang="en-US" sz="2400" dirty="0" smtClean="0"/>
              <a:t>Draw a force diagram for the system object at the instant it passes that position.</a:t>
            </a:r>
          </a:p>
          <a:p>
            <a:pPr lvl="1"/>
            <a:r>
              <a:rPr lang="en-US" sz="2400" dirty="0" smtClean="0"/>
              <a:t>On the force diagram, draw an axis in the radial direction toward the center of the circle.</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4367918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69660"/>
          </a:xfrm>
        </p:spPr>
        <p:txBody>
          <a:bodyPr/>
          <a:lstStyle/>
          <a:p>
            <a:r>
              <a:rPr lang="en-US" dirty="0" smtClean="0"/>
              <a:t>Problem-solving strategy: Processes involving constant-speed circular motion </a:t>
            </a:r>
            <a:r>
              <a:rPr lang="en-US" i="1" dirty="0" smtClean="0"/>
              <a:t>(</a:t>
            </a:r>
            <a:r>
              <a:rPr lang="en-US" i="1" dirty="0" err="1" smtClean="0"/>
              <a:t>Cont</a:t>
            </a:r>
            <a:r>
              <a:rPr lang="fr-FR" i="1" dirty="0" smtClean="0"/>
              <a:t>'</a:t>
            </a:r>
            <a:r>
              <a:rPr lang="en-US" i="1" dirty="0" smtClean="0"/>
              <a:t>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6" name="Picture 5" descr="04_Pg131_UnFigure1.jpg"/>
          <p:cNvPicPr>
            <a:picLocks noChangeAspect="1"/>
          </p:cNvPicPr>
          <p:nvPr/>
        </p:nvPicPr>
        <p:blipFill rotWithShape="1">
          <a:blip r:embed="rId2">
            <a:extLst>
              <a:ext uri="{28A0092B-C50C-407E-A947-70E740481C1C}">
                <a14:useLocalDpi xmlns:a14="http://schemas.microsoft.com/office/drawing/2010/main" val="0"/>
              </a:ext>
            </a:extLst>
          </a:blip>
          <a:srcRect t="-1" b="2804"/>
          <a:stretch/>
        </p:blipFill>
        <p:spPr>
          <a:xfrm>
            <a:off x="423619" y="1949544"/>
            <a:ext cx="4341552" cy="4002782"/>
          </a:xfrm>
          <a:prstGeom prst="rect">
            <a:avLst/>
          </a:prstGeom>
        </p:spPr>
      </p:pic>
      <p:pic>
        <p:nvPicPr>
          <p:cNvPr id="7" name="Picture 6" descr="04_Pg131_UnFigure2.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6678570" y="1949543"/>
            <a:ext cx="1688170" cy="4002785"/>
          </a:xfrm>
          <a:prstGeom prst="rect">
            <a:avLst/>
          </a:prstGeom>
        </p:spPr>
      </p:pic>
    </p:spTree>
    <p:extLst>
      <p:ext uri="{BB962C8B-B14F-4D97-AF65-F5344CB8AC3E}">
        <p14:creationId xmlns:p14="http://schemas.microsoft.com/office/powerpoint/2010/main" val="26854047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g131_Eq 4.1.jpg"/>
          <p:cNvPicPr>
            <a:picLocks noChangeAspect="1"/>
          </p:cNvPicPr>
          <p:nvPr/>
        </p:nvPicPr>
        <p:blipFill rotWithShape="1">
          <a:blip r:embed="rId2">
            <a:extLst>
              <a:ext uri="{28A0092B-C50C-407E-A947-70E740481C1C}">
                <a14:useLocalDpi xmlns:a14="http://schemas.microsoft.com/office/drawing/2010/main" val="0"/>
              </a:ext>
            </a:extLst>
          </a:blip>
          <a:srcRect b="5277"/>
          <a:stretch/>
        </p:blipFill>
        <p:spPr>
          <a:xfrm>
            <a:off x="1634545" y="3784903"/>
            <a:ext cx="5874910" cy="2204653"/>
          </a:xfrm>
          <a:prstGeom prst="rect">
            <a:avLst/>
          </a:prstGeom>
        </p:spPr>
      </p:pic>
      <p:sp>
        <p:nvSpPr>
          <p:cNvPr id="2" name="Title 1"/>
          <p:cNvSpPr>
            <a:spLocks noGrp="1"/>
          </p:cNvSpPr>
          <p:nvPr>
            <p:ph type="title"/>
          </p:nvPr>
        </p:nvSpPr>
        <p:spPr>
          <a:xfrm>
            <a:off x="0" y="0"/>
            <a:ext cx="9144000" cy="1077218"/>
          </a:xfrm>
        </p:spPr>
        <p:txBody>
          <a:bodyPr/>
          <a:lstStyle/>
          <a:p>
            <a:r>
              <a:rPr lang="en-US" dirty="0" smtClean="0"/>
              <a:t>Problem-solving strategy: Processes involving constant-circular motion</a:t>
            </a:r>
          </a:p>
        </p:txBody>
      </p:sp>
      <p:sp>
        <p:nvSpPr>
          <p:cNvPr id="3" name="Content Placeholder 2"/>
          <p:cNvSpPr>
            <a:spLocks noGrp="1"/>
          </p:cNvSpPr>
          <p:nvPr>
            <p:ph idx="1"/>
          </p:nvPr>
        </p:nvSpPr>
        <p:spPr/>
        <p:txBody>
          <a:bodyPr/>
          <a:lstStyle/>
          <a:p>
            <a:r>
              <a:rPr lang="en-US" sz="2400" dirty="0" smtClean="0"/>
              <a:t>Represent mathematically</a:t>
            </a:r>
          </a:p>
          <a:p>
            <a:pPr lvl="1"/>
            <a:r>
              <a:rPr lang="en-US" sz="2400" dirty="0" smtClean="0"/>
              <a:t>Convert the force diagram into the radial </a:t>
            </a:r>
            <a:r>
              <a:rPr lang="en-US" sz="2400" i="1" dirty="0" smtClean="0"/>
              <a:t>r</a:t>
            </a:r>
            <a:r>
              <a:rPr lang="en-US" sz="2400" dirty="0" smtClean="0"/>
              <a:t>-component form of Newton</a:t>
            </a:r>
            <a:r>
              <a:rPr lang="fr-FR" sz="2400" dirty="0" smtClean="0"/>
              <a:t>'</a:t>
            </a:r>
            <a:r>
              <a:rPr lang="en-US" sz="2400" dirty="0" smtClean="0"/>
              <a:t>s second law.</a:t>
            </a:r>
          </a:p>
          <a:p>
            <a:pPr lvl="1"/>
            <a:r>
              <a:rPr lang="en-US" sz="2400" dirty="0" smtClean="0"/>
              <a:t>For objects moving in a horizontal circle (unlike this example), you may also need to apply a vertical </a:t>
            </a:r>
            <a:br>
              <a:rPr lang="en-US" sz="2400" dirty="0" smtClean="0"/>
            </a:br>
            <a:r>
              <a:rPr lang="en-US" sz="2400" i="1" dirty="0" smtClean="0"/>
              <a:t>y</a:t>
            </a:r>
            <a:r>
              <a:rPr lang="en-US" sz="2400" dirty="0" smtClean="0"/>
              <a:t>-component form of Newton</a:t>
            </a:r>
            <a:r>
              <a:rPr lang="fr-FR" sz="2400" dirty="0" smtClean="0"/>
              <a:t>'</a:t>
            </a:r>
            <a:r>
              <a:rPr lang="en-US" sz="2400" dirty="0" smtClean="0"/>
              <a:t>s second law.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5706759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a:t>
            </a:r>
            <a:r>
              <a:rPr lang="en-US" dirty="0" smtClean="0"/>
              <a:t>Processes involving </a:t>
            </a:r>
            <a:r>
              <a:rPr lang="en-US" dirty="0" smtClean="0"/>
              <a:t>constant-speed circular motion</a:t>
            </a:r>
          </a:p>
        </p:txBody>
      </p:sp>
      <p:sp>
        <p:nvSpPr>
          <p:cNvPr id="3" name="Content Placeholder 2"/>
          <p:cNvSpPr>
            <a:spLocks noGrp="1"/>
          </p:cNvSpPr>
          <p:nvPr>
            <p:ph idx="1"/>
          </p:nvPr>
        </p:nvSpPr>
        <p:spPr/>
        <p:txBody>
          <a:bodyPr/>
          <a:lstStyle/>
          <a:p>
            <a:r>
              <a:rPr lang="en-US" dirty="0" smtClean="0"/>
              <a:t>Solve and evaluate</a:t>
            </a:r>
          </a:p>
          <a:p>
            <a:pPr lvl="1"/>
            <a:r>
              <a:rPr lang="en-US" dirty="0" smtClean="0"/>
              <a:t>Solve the equations formulated in the previous two steps.</a:t>
            </a:r>
          </a:p>
          <a:p>
            <a:pPr lvl="1"/>
            <a:r>
              <a:rPr lang="en-US" dirty="0" smtClean="0"/>
              <a:t>Evaluate the results to see if they are reasonable (e.g., the magnitude of the answer, its units, limiting cases).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Pg131_Eq 4.2.jpg"/>
          <p:cNvPicPr>
            <a:picLocks noChangeAspect="1"/>
          </p:cNvPicPr>
          <p:nvPr/>
        </p:nvPicPr>
        <p:blipFill rotWithShape="1">
          <a:blip r:embed="rId2">
            <a:extLst>
              <a:ext uri="{28A0092B-C50C-407E-A947-70E740481C1C}">
                <a14:useLocalDpi xmlns:a14="http://schemas.microsoft.com/office/drawing/2010/main" val="0"/>
              </a:ext>
            </a:extLst>
          </a:blip>
          <a:srcRect b="18437"/>
          <a:stretch/>
        </p:blipFill>
        <p:spPr>
          <a:xfrm>
            <a:off x="271272" y="4103062"/>
            <a:ext cx="8601456" cy="795528"/>
          </a:xfrm>
          <a:prstGeom prst="rect">
            <a:avLst/>
          </a:prstGeom>
        </p:spPr>
      </p:pic>
    </p:spTree>
    <p:extLst>
      <p:ext uri="{BB962C8B-B14F-4D97-AF65-F5344CB8AC3E}">
        <p14:creationId xmlns:p14="http://schemas.microsoft.com/office/powerpoint/2010/main" val="11361385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4.5: Toy airplane</a:t>
            </a:r>
            <a:endParaRPr lang="en-US" dirty="0" smtClean="0"/>
          </a:p>
        </p:txBody>
      </p:sp>
      <p:sp>
        <p:nvSpPr>
          <p:cNvPr id="3" name="Content Placeholder 2"/>
          <p:cNvSpPr>
            <a:spLocks noGrp="1"/>
          </p:cNvSpPr>
          <p:nvPr>
            <p:ph idx="1"/>
          </p:nvPr>
        </p:nvSpPr>
        <p:spPr>
          <a:xfrm>
            <a:off x="365124" y="1141413"/>
            <a:ext cx="8456545" cy="5106987"/>
          </a:xfrm>
        </p:spPr>
        <p:txBody>
          <a:bodyPr/>
          <a:lstStyle/>
          <a:p>
            <a:r>
              <a:rPr lang="en-US" sz="2400" dirty="0" smtClean="0"/>
              <a:t>A toy airplane flies around in a horizontal circle at constant speed. The airplane is attached to the end of a 46-cm string, which makes a </a:t>
            </a:r>
            <a:r>
              <a:rPr lang="en-US" sz="2400" dirty="0" smtClean="0"/>
              <a:t>25° </a:t>
            </a:r>
            <a:r>
              <a:rPr lang="en-US" sz="2400" dirty="0" smtClean="0"/>
              <a:t>angle relative to the horizontal while the airplane is flying. A scale at the top of the string measures the force that the string exerts on the airplane. </a:t>
            </a:r>
          </a:p>
          <a:p>
            <a:r>
              <a:rPr lang="en-US" sz="2400" dirty="0" smtClean="0"/>
              <a:t>Predict the period of the airplane</a:t>
            </a:r>
            <a:r>
              <a:rPr lang="fr-FR" sz="2400" dirty="0" smtClean="0"/>
              <a:t>'</a:t>
            </a:r>
            <a:r>
              <a:rPr lang="en-US" sz="2400" dirty="0" smtClean="0"/>
              <a:t>s motion (the time interval for it to complete one circle).</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2" name="Picture 11" descr="04_Pg132_UnFigure1.jpg"/>
          <p:cNvPicPr>
            <a:picLocks noChangeAspect="1"/>
          </p:cNvPicPr>
          <p:nvPr/>
        </p:nvPicPr>
        <p:blipFill rotWithShape="1">
          <a:blip r:embed="rId3">
            <a:extLst>
              <a:ext uri="{28A0092B-C50C-407E-A947-70E740481C1C}">
                <a14:useLocalDpi xmlns:a14="http://schemas.microsoft.com/office/drawing/2010/main" val="0"/>
              </a:ext>
            </a:extLst>
          </a:blip>
          <a:srcRect b="3170"/>
          <a:stretch/>
        </p:blipFill>
        <p:spPr>
          <a:xfrm>
            <a:off x="2565679" y="3933512"/>
            <a:ext cx="4012642" cy="2649027"/>
          </a:xfrm>
          <a:prstGeom prst="rect">
            <a:avLst/>
          </a:prstGeom>
        </p:spPr>
      </p:pic>
    </p:spTree>
    <p:extLst>
      <p:ext uri="{BB962C8B-B14F-4D97-AF65-F5344CB8AC3E}">
        <p14:creationId xmlns:p14="http://schemas.microsoft.com/office/powerpoint/2010/main" val="2143923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4.6: Rotor ride</a:t>
            </a:r>
            <a:endParaRPr lang="en-US" dirty="0" smtClean="0"/>
          </a:p>
        </p:txBody>
      </p:sp>
      <p:sp>
        <p:nvSpPr>
          <p:cNvPr id="3" name="Content Placeholder 2"/>
          <p:cNvSpPr>
            <a:spLocks noGrp="1"/>
          </p:cNvSpPr>
          <p:nvPr>
            <p:ph idx="1"/>
          </p:nvPr>
        </p:nvSpPr>
        <p:spPr/>
        <p:txBody>
          <a:bodyPr/>
          <a:lstStyle/>
          <a:p>
            <a:r>
              <a:rPr lang="en-US" sz="2400" dirty="0" smtClean="0"/>
              <a:t>A 62-kg woman is a passenger in a rotor ride. A drum of radius 2.0 m rotates at a period of 1.7 s. When the drum reaches this turning rate, the floor drops away but the woman does not slide down the wall. Imagine that you were one of the engineers who designed this ride. </a:t>
            </a:r>
          </a:p>
          <a:p>
            <a:r>
              <a:rPr lang="en-US" sz="2400" dirty="0" smtClean="0"/>
              <a:t>Which characteristics would ensure that the woman remained stuck to the wall? </a:t>
            </a:r>
          </a:p>
          <a:p>
            <a:r>
              <a:rPr lang="en-US" sz="2400" dirty="0" smtClean="0"/>
              <a:t>Justify your answer quantitatively.</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04_Pg133_UnFigure2.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3155428" y="4385243"/>
            <a:ext cx="2833145" cy="2259467"/>
          </a:xfrm>
          <a:prstGeom prst="rect">
            <a:avLst/>
          </a:prstGeom>
        </p:spPr>
      </p:pic>
    </p:spTree>
    <p:extLst>
      <p:ext uri="{BB962C8B-B14F-4D97-AF65-F5344CB8AC3E}">
        <p14:creationId xmlns:p14="http://schemas.microsoft.com/office/powerpoint/2010/main" val="26993000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4.7: Texas Motor Speedway</a:t>
            </a:r>
            <a:endParaRPr lang="en-US" dirty="0" smtClean="0"/>
          </a:p>
        </p:txBody>
      </p:sp>
      <p:sp>
        <p:nvSpPr>
          <p:cNvPr id="3" name="Content Placeholder 2"/>
          <p:cNvSpPr>
            <a:spLocks noGrp="1"/>
          </p:cNvSpPr>
          <p:nvPr>
            <p:ph idx="1"/>
          </p:nvPr>
        </p:nvSpPr>
        <p:spPr/>
        <p:txBody>
          <a:bodyPr/>
          <a:lstStyle/>
          <a:p>
            <a:r>
              <a:rPr lang="en-US" sz="2400" dirty="0" smtClean="0"/>
              <a:t>Texas Motor Speedway is a 2.4-km (1.5-mile)-long oval track. One of its turns is about 200 m in radius and is banked at </a:t>
            </a:r>
            <a:r>
              <a:rPr lang="en-US" sz="2400" dirty="0" smtClean="0"/>
              <a:t>24° </a:t>
            </a:r>
            <a:r>
              <a:rPr lang="en-US" sz="2400" dirty="0" smtClean="0"/>
              <a:t>above the horizontal. </a:t>
            </a:r>
          </a:p>
          <a:p>
            <a:r>
              <a:rPr lang="en-US" sz="2400" dirty="0" smtClean="0"/>
              <a:t>How fast would a car have to move so that no friction is needed to prevent it from sliding sideways off the raceway (into the infield or off the track)?</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04_Pg134_UnFigure1.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1406701" y="3544812"/>
            <a:ext cx="3003084" cy="3007351"/>
          </a:xfrm>
          <a:prstGeom prst="rect">
            <a:avLst/>
          </a:prstGeom>
        </p:spPr>
      </p:pic>
      <p:pic>
        <p:nvPicPr>
          <p:cNvPr id="12" name="Picture 11" descr="04_Pg134_UnFigure2_Anno.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5083062" y="4478647"/>
            <a:ext cx="1408680" cy="1275410"/>
          </a:xfrm>
          <a:prstGeom prst="rect">
            <a:avLst/>
          </a:prstGeom>
        </p:spPr>
      </p:pic>
    </p:spTree>
    <p:extLst>
      <p:ext uri="{BB962C8B-B14F-4D97-AF65-F5344CB8AC3E}">
        <p14:creationId xmlns:p14="http://schemas.microsoft.com/office/powerpoint/2010/main" val="28518537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 for circular motion</a:t>
            </a:r>
            <a:endParaRPr lang="en-US" dirty="0" smtClean="0"/>
          </a:p>
        </p:txBody>
      </p:sp>
      <p:sp>
        <p:nvSpPr>
          <p:cNvPr id="3" name="Content Placeholder 2"/>
          <p:cNvSpPr>
            <a:spLocks noGrp="1"/>
          </p:cNvSpPr>
          <p:nvPr>
            <p:ph idx="1"/>
          </p:nvPr>
        </p:nvSpPr>
        <p:spPr/>
        <p:txBody>
          <a:bodyPr/>
          <a:lstStyle/>
          <a:p>
            <a:r>
              <a:rPr lang="en-US" dirty="0" smtClean="0"/>
              <a:t>There is no special force that causes the radial acceleration of an object moving at constant speed along a circular path. </a:t>
            </a:r>
          </a:p>
          <a:p>
            <a:r>
              <a:rPr lang="en-US" dirty="0" smtClean="0"/>
              <a:t>This acceleration is caused by all of the forces exerted on the system object by other objects.</a:t>
            </a:r>
          </a:p>
          <a:p>
            <a:r>
              <a:rPr lang="en-US" dirty="0" smtClean="0"/>
              <a:t>Add the radial components of these regular forces. </a:t>
            </a:r>
          </a:p>
          <a:p>
            <a:r>
              <a:rPr lang="en-US" dirty="0" smtClean="0"/>
              <a:t>This sum is what causes the radial acceleration of the system object.</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26181853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Conceptual difficulties with circular motion</a:t>
            </a:r>
            <a:endParaRPr lang="en-US" dirty="0" smtClean="0"/>
          </a:p>
        </p:txBody>
      </p:sp>
      <p:sp>
        <p:nvSpPr>
          <p:cNvPr id="3" name="Content Placeholder 2"/>
          <p:cNvSpPr>
            <a:spLocks noGrp="1"/>
          </p:cNvSpPr>
          <p:nvPr>
            <p:ph idx="1"/>
          </p:nvPr>
        </p:nvSpPr>
        <p:spPr>
          <a:xfrm>
            <a:off x="365125" y="1141413"/>
            <a:ext cx="4481946" cy="5106987"/>
          </a:xfrm>
        </p:spPr>
        <p:txBody>
          <a:bodyPr/>
          <a:lstStyle/>
          <a:p>
            <a:r>
              <a:rPr lang="en-US" dirty="0" smtClean="0"/>
              <a:t>When sitting in a car that makes a sharp turn, you feel thrown outward, inconsistent with the idea that the net force points toward the center of the circle (inward).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04_04_Figure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5082663" y="1082938"/>
            <a:ext cx="3425859" cy="5327707"/>
          </a:xfrm>
          <a:prstGeom prst="rect">
            <a:avLst/>
          </a:prstGeom>
        </p:spPr>
      </p:pic>
    </p:spTree>
    <p:extLst>
      <p:ext uri="{BB962C8B-B14F-4D97-AF65-F5344CB8AC3E}">
        <p14:creationId xmlns:p14="http://schemas.microsoft.com/office/powerpoint/2010/main" val="14271683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4_01_Figure_Unanno.jpg"/>
          <p:cNvPicPr>
            <a:picLocks noChangeAspect="1"/>
          </p:cNvPicPr>
          <p:nvPr/>
        </p:nvPicPr>
        <p:blipFill rotWithShape="1">
          <a:blip r:embed="rId2">
            <a:extLst>
              <a:ext uri="{28A0092B-C50C-407E-A947-70E740481C1C}">
                <a14:useLocalDpi xmlns:a14="http://schemas.microsoft.com/office/drawing/2010/main" val="0"/>
              </a:ext>
            </a:extLst>
          </a:blip>
          <a:srcRect t="1" b="3882"/>
          <a:stretch/>
        </p:blipFill>
        <p:spPr>
          <a:xfrm>
            <a:off x="1686651" y="3541615"/>
            <a:ext cx="5874910" cy="3041547"/>
          </a:xfrm>
          <a:prstGeom prst="rect">
            <a:avLst/>
          </a:prstGeom>
        </p:spPr>
      </p:pic>
      <p:sp>
        <p:nvSpPr>
          <p:cNvPr id="2" name="Title 1"/>
          <p:cNvSpPr>
            <a:spLocks noGrp="1"/>
          </p:cNvSpPr>
          <p:nvPr>
            <p:ph type="title"/>
          </p:nvPr>
        </p:nvSpPr>
        <p:spPr/>
        <p:txBody>
          <a:bodyPr/>
          <a:lstStyle/>
          <a:p>
            <a:r>
              <a:rPr lang="en-US" smtClean="0"/>
              <a:t>Forces in more complex situations</a:t>
            </a:r>
            <a:endParaRPr lang="en-US" dirty="0" smtClean="0"/>
          </a:p>
        </p:txBody>
      </p:sp>
      <p:sp>
        <p:nvSpPr>
          <p:cNvPr id="3" name="Content Placeholder 2"/>
          <p:cNvSpPr>
            <a:spLocks noGrp="1"/>
          </p:cNvSpPr>
          <p:nvPr>
            <p:ph idx="1"/>
          </p:nvPr>
        </p:nvSpPr>
        <p:spPr/>
        <p:txBody>
          <a:bodyPr/>
          <a:lstStyle/>
          <a:p>
            <a:r>
              <a:rPr lang="en-US" sz="2400" dirty="0" smtClean="0"/>
              <a:t>First we addressed constant forces that act along only one axis (Chapter 2).</a:t>
            </a:r>
          </a:p>
          <a:p>
            <a:r>
              <a:rPr lang="en-US" sz="2400" dirty="0" smtClean="0"/>
              <a:t>Then we addressed constant forces along two dimensions (Chapter 3).</a:t>
            </a:r>
          </a:p>
          <a:p>
            <a:r>
              <a:rPr lang="en-US" sz="2400" dirty="0" smtClean="0"/>
              <a:t>Most forces are not constant; they can change in both magnitude and direction.</a:t>
            </a:r>
          </a:p>
          <a:p>
            <a:r>
              <a:rPr lang="en-US" sz="2400" dirty="0" smtClean="0"/>
              <a:t>Now we deal with the simplest case of continually changing forces: circular motion.</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1167095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Conceptual difficulties with circular motion </a:t>
            </a:r>
            <a:r>
              <a:rPr lang="en-US" i="1" dirty="0" smtClean="0"/>
              <a:t>(</a:t>
            </a:r>
            <a:r>
              <a:rPr lang="en-US" i="1" dirty="0" err="1" smtClean="0"/>
              <a:t>Cont</a:t>
            </a:r>
            <a:r>
              <a:rPr lang="fr-FR" i="1" dirty="0" smtClean="0"/>
              <a:t>'</a:t>
            </a:r>
            <a:r>
              <a:rPr lang="en-US" i="1" dirty="0" smtClean="0"/>
              <a:t>d)</a:t>
            </a:r>
          </a:p>
        </p:txBody>
      </p:sp>
      <p:sp>
        <p:nvSpPr>
          <p:cNvPr id="3" name="Content Placeholder 2"/>
          <p:cNvSpPr>
            <a:spLocks noGrp="1"/>
          </p:cNvSpPr>
          <p:nvPr>
            <p:ph idx="1"/>
          </p:nvPr>
        </p:nvSpPr>
        <p:spPr/>
        <p:txBody>
          <a:bodyPr/>
          <a:lstStyle/>
          <a:p>
            <a:r>
              <a:rPr lang="en-US" dirty="0" smtClean="0"/>
              <a:t>Because the car is accelerating as it rounds the curve, passengers in the car are not in an inertial reference frame.</a:t>
            </a:r>
          </a:p>
          <a:p>
            <a:pPr lvl="1"/>
            <a:r>
              <a:rPr lang="en-US" dirty="0" smtClean="0"/>
              <a:t>A roadside observer would see the car turn left and you continue to travel straight because the net force exerted on you is zero.</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01833312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Observations and explanations of </a:t>
            </a:r>
            <a:r>
              <a:rPr lang="en-US" dirty="0" smtClean="0"/>
              <a:t>planetary motion</a:t>
            </a:r>
            <a:endParaRPr lang="en-US" dirty="0" smtClean="0"/>
          </a:p>
        </p:txBody>
      </p:sp>
      <p:sp>
        <p:nvSpPr>
          <p:cNvPr id="3" name="Content Placeholder 2"/>
          <p:cNvSpPr>
            <a:spLocks noGrp="1"/>
          </p:cNvSpPr>
          <p:nvPr>
            <p:ph idx="1"/>
          </p:nvPr>
        </p:nvSpPr>
        <p:spPr/>
        <p:txBody>
          <a:bodyPr/>
          <a:lstStyle/>
          <a:p>
            <a:r>
              <a:rPr lang="en-US" dirty="0" smtClean="0"/>
              <a:t>Newton was among the first to hypothesize that the Moon moves in a circular orbit around Earth because Earth pulls on it, continuously changing the direction of the Moon</a:t>
            </a:r>
            <a:r>
              <a:rPr lang="fr-FR" dirty="0" smtClean="0"/>
              <a:t>'</a:t>
            </a:r>
            <a:r>
              <a:rPr lang="en-US" dirty="0" smtClean="0"/>
              <a:t>s velocity. </a:t>
            </a:r>
          </a:p>
          <a:p>
            <a:r>
              <a:rPr lang="en-US" dirty="0" smtClean="0"/>
              <a:t>He wondered if the force exerted by Earth on the Moon was the same type of force that Earth exerted on falling objects, such as an apple falling from a tree.</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5259686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Observations and explanations of </a:t>
            </a:r>
            <a:r>
              <a:rPr lang="en-US" dirty="0" smtClean="0"/>
              <a:t>planetary motion</a:t>
            </a:r>
            <a:endParaRPr lang="en-US" dirty="0" smtClean="0"/>
          </a:p>
        </p:txBody>
      </p:sp>
      <p:sp>
        <p:nvSpPr>
          <p:cNvPr id="3" name="Content Placeholder 2"/>
          <p:cNvSpPr>
            <a:spLocks noGrp="1"/>
          </p:cNvSpPr>
          <p:nvPr>
            <p:ph idx="1"/>
          </p:nvPr>
        </p:nvSpPr>
        <p:spPr/>
        <p:txBody>
          <a:bodyPr/>
          <a:lstStyle/>
          <a:p>
            <a:r>
              <a:rPr lang="en-US" dirty="0" smtClean="0"/>
              <a:t>Newton compared the acceleration of the Moon if it could be modeled as a point particle near Earth</a:t>
            </a:r>
            <a:r>
              <a:rPr lang="fr-FR" dirty="0" smtClean="0"/>
              <a:t>'</a:t>
            </a:r>
            <a:r>
              <a:rPr lang="en-US" dirty="0" smtClean="0"/>
              <a:t>s surface to the acceleration of the moon observed in its orbit:</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2523456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Observations and explanations of planetary motion </a:t>
            </a:r>
            <a:r>
              <a:rPr lang="en-US" i="1" dirty="0" smtClean="0"/>
              <a:t>(</a:t>
            </a:r>
            <a:r>
              <a:rPr lang="en-US" i="1" dirty="0" err="1" smtClean="0"/>
              <a:t>Cont</a:t>
            </a:r>
            <a:r>
              <a:rPr lang="fr-FR" i="1" dirty="0" smtClean="0"/>
              <a:t>'</a:t>
            </a:r>
            <a:r>
              <a:rPr lang="en-US" i="1" dirty="0" smtClean="0"/>
              <a:t>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Pg137_Eq 4.10.jpg"/>
          <p:cNvPicPr>
            <a:picLocks noChangeAspect="1"/>
          </p:cNvPicPr>
          <p:nvPr/>
        </p:nvPicPr>
        <p:blipFill rotWithShape="1">
          <a:blip r:embed="rId2">
            <a:extLst>
              <a:ext uri="{28A0092B-C50C-407E-A947-70E740481C1C}">
                <a14:useLocalDpi xmlns:a14="http://schemas.microsoft.com/office/drawing/2010/main" val="0"/>
              </a:ext>
            </a:extLst>
          </a:blip>
          <a:srcRect b="2993"/>
          <a:stretch/>
        </p:blipFill>
        <p:spPr>
          <a:xfrm>
            <a:off x="1080655" y="1216300"/>
            <a:ext cx="6982691" cy="5317319"/>
          </a:xfrm>
          <a:prstGeom prst="rect">
            <a:avLst/>
          </a:prstGeom>
        </p:spPr>
      </p:pic>
    </p:spTree>
    <p:extLst>
      <p:ext uri="{BB962C8B-B14F-4D97-AF65-F5344CB8AC3E}">
        <p14:creationId xmlns:p14="http://schemas.microsoft.com/office/powerpoint/2010/main" val="371613537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 </a:t>
            </a:r>
            <a:endParaRPr lang="en-US" dirty="0" smtClean="0"/>
          </a:p>
        </p:txBody>
      </p:sp>
      <p:sp>
        <p:nvSpPr>
          <p:cNvPr id="3" name="Content Placeholder 2"/>
          <p:cNvSpPr>
            <a:spLocks noGrp="1"/>
          </p:cNvSpPr>
          <p:nvPr>
            <p:ph idx="1"/>
          </p:nvPr>
        </p:nvSpPr>
        <p:spPr/>
        <p:txBody>
          <a:bodyPr/>
          <a:lstStyle/>
          <a:p>
            <a:r>
              <a:rPr lang="en-US" dirty="0" smtClean="0"/>
              <a:t>You might wonder why if Earth pulls on the Moon, the Moon does not come closer to Earth in the same way that an apple falls from a tree. </a:t>
            </a:r>
          </a:p>
          <a:p>
            <a:r>
              <a:rPr lang="en-US" dirty="0" smtClean="0"/>
              <a:t>The difference in these two cases is the speed of the objects. The apple is at rest with respect to Earth before it leaves the tree, and the Moon is moving tangentially. </a:t>
            </a:r>
          </a:p>
          <a:p>
            <a:r>
              <a:rPr lang="en-US" dirty="0" smtClean="0"/>
              <a:t>If Earth stopped pulling on the Moon, it would fly away along a straight line.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8126705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Dependence of gravitational force on mass</a:t>
            </a:r>
            <a:endParaRPr lang="en-US" dirty="0" smtClean="0"/>
          </a:p>
        </p:txBody>
      </p:sp>
      <p:sp>
        <p:nvSpPr>
          <p:cNvPr id="3" name="Content Placeholder 2"/>
          <p:cNvSpPr>
            <a:spLocks noGrp="1"/>
          </p:cNvSpPr>
          <p:nvPr>
            <p:ph idx="1"/>
          </p:nvPr>
        </p:nvSpPr>
        <p:spPr/>
        <p:txBody>
          <a:bodyPr/>
          <a:lstStyle/>
          <a:p>
            <a:r>
              <a:rPr lang="en-US" dirty="0" smtClean="0"/>
              <a:t>Newton deduced 		</a:t>
            </a:r>
            <a:r>
              <a:rPr lang="en-US" dirty="0"/>
              <a:t> </a:t>
            </a:r>
            <a:r>
              <a:rPr lang="en-US" dirty="0" smtClean="0"/>
              <a:t>        by recognizing that acceleration would equal </a:t>
            </a:r>
            <a:r>
              <a:rPr lang="en-US" i="1" dirty="0" smtClean="0"/>
              <a:t>g</a:t>
            </a:r>
            <a:r>
              <a:rPr lang="en-US" dirty="0" smtClean="0"/>
              <a:t> only if the gravitational force was directly proportional to the system object</a:t>
            </a:r>
            <a:r>
              <a:rPr lang="fr-FR" dirty="0" smtClean="0"/>
              <a:t>'</a:t>
            </a:r>
            <a:r>
              <a:rPr lang="en-US" dirty="0" smtClean="0"/>
              <a:t>s mass.</a:t>
            </a:r>
          </a:p>
          <a:p>
            <a:r>
              <a:rPr lang="en-US" dirty="0" smtClean="0"/>
              <a:t>Newton deduced 				by applying the third law of motion.</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Pg138_Eq 4.11.jpg"/>
          <p:cNvPicPr>
            <a:picLocks noChangeAspect="1"/>
          </p:cNvPicPr>
          <p:nvPr/>
        </p:nvPicPr>
        <p:blipFill rotWithShape="1">
          <a:blip r:embed="rId2">
            <a:extLst>
              <a:ext uri="{28A0092B-C50C-407E-A947-70E740481C1C}">
                <a14:useLocalDpi xmlns:a14="http://schemas.microsoft.com/office/drawing/2010/main" val="0"/>
              </a:ext>
            </a:extLst>
          </a:blip>
          <a:srcRect b="12882"/>
          <a:stretch/>
        </p:blipFill>
        <p:spPr>
          <a:xfrm>
            <a:off x="3570809" y="1288014"/>
            <a:ext cx="2269207" cy="320844"/>
          </a:xfrm>
          <a:prstGeom prst="rect">
            <a:avLst/>
          </a:prstGeom>
        </p:spPr>
      </p:pic>
      <p:pic>
        <p:nvPicPr>
          <p:cNvPr id="12" name="Picture 11" descr="Pg138_Eq 4.12.jpg"/>
          <p:cNvPicPr>
            <a:picLocks noChangeAspect="1"/>
          </p:cNvPicPr>
          <p:nvPr/>
        </p:nvPicPr>
        <p:blipFill rotWithShape="1">
          <a:blip r:embed="rId3">
            <a:extLst>
              <a:ext uri="{28A0092B-C50C-407E-A947-70E740481C1C}">
                <a14:useLocalDpi xmlns:a14="http://schemas.microsoft.com/office/drawing/2010/main" val="0"/>
              </a:ext>
            </a:extLst>
          </a:blip>
          <a:srcRect b="18437"/>
          <a:stretch/>
        </p:blipFill>
        <p:spPr>
          <a:xfrm>
            <a:off x="3532014" y="3072419"/>
            <a:ext cx="3316234" cy="306711"/>
          </a:xfrm>
          <a:prstGeom prst="rect">
            <a:avLst/>
          </a:prstGeom>
        </p:spPr>
      </p:pic>
      <p:pic>
        <p:nvPicPr>
          <p:cNvPr id="13" name="Picture 12" descr="04_05_Figure.jpg"/>
          <p:cNvPicPr>
            <a:picLocks noChangeAspect="1"/>
          </p:cNvPicPr>
          <p:nvPr/>
        </p:nvPicPr>
        <p:blipFill rotWithShape="1">
          <a:blip r:embed="rId4">
            <a:extLst>
              <a:ext uri="{28A0092B-C50C-407E-A947-70E740481C1C}">
                <a14:useLocalDpi xmlns:a14="http://schemas.microsoft.com/office/drawing/2010/main" val="0"/>
              </a:ext>
            </a:extLst>
          </a:blip>
          <a:srcRect b="2803"/>
          <a:stretch/>
        </p:blipFill>
        <p:spPr>
          <a:xfrm>
            <a:off x="3362505" y="3960098"/>
            <a:ext cx="1864001" cy="2733955"/>
          </a:xfrm>
          <a:prstGeom prst="rect">
            <a:avLst/>
          </a:prstGeom>
        </p:spPr>
      </p:pic>
    </p:spTree>
    <p:extLst>
      <p:ext uri="{BB962C8B-B14F-4D97-AF65-F5344CB8AC3E}">
        <p14:creationId xmlns:p14="http://schemas.microsoft.com/office/powerpoint/2010/main" val="45985173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g138_Eq 4.13.jpg"/>
          <p:cNvPicPr>
            <a:picLocks noChangeAspect="1"/>
          </p:cNvPicPr>
          <p:nvPr/>
        </p:nvPicPr>
        <p:blipFill rotWithShape="1">
          <a:blip r:embed="rId2">
            <a:extLst>
              <a:ext uri="{28A0092B-C50C-407E-A947-70E740481C1C}">
                <a14:useLocalDpi xmlns:a14="http://schemas.microsoft.com/office/drawing/2010/main" val="0"/>
              </a:ext>
            </a:extLst>
          </a:blip>
          <a:srcRect b="12151"/>
          <a:stretch/>
        </p:blipFill>
        <p:spPr>
          <a:xfrm>
            <a:off x="3550933" y="1097708"/>
            <a:ext cx="4012643" cy="627065"/>
          </a:xfrm>
          <a:prstGeom prst="rect">
            <a:avLst/>
          </a:prstGeom>
        </p:spPr>
      </p:pic>
      <p:pic>
        <p:nvPicPr>
          <p:cNvPr id="12" name="Picture 11" descr="Pg138_Eq 4.14_01.jpg"/>
          <p:cNvPicPr>
            <a:picLocks noChangeAspect="1"/>
          </p:cNvPicPr>
          <p:nvPr/>
        </p:nvPicPr>
        <p:blipFill rotWithShape="1">
          <a:blip r:embed="rId3">
            <a:extLst>
              <a:ext uri="{28A0092B-C50C-407E-A947-70E740481C1C}">
                <a14:useLocalDpi xmlns:a14="http://schemas.microsoft.com/office/drawing/2010/main" val="0"/>
              </a:ext>
            </a:extLst>
          </a:blip>
          <a:srcRect b="17630"/>
          <a:stretch/>
        </p:blipFill>
        <p:spPr>
          <a:xfrm>
            <a:off x="2748072" y="4359858"/>
            <a:ext cx="3647856" cy="368405"/>
          </a:xfrm>
          <a:prstGeom prst="rect">
            <a:avLst/>
          </a:prstGeom>
        </p:spPr>
      </p:pic>
      <p:sp>
        <p:nvSpPr>
          <p:cNvPr id="2" name="Title 1"/>
          <p:cNvSpPr>
            <a:spLocks noGrp="1"/>
          </p:cNvSpPr>
          <p:nvPr>
            <p:ph type="title"/>
          </p:nvPr>
        </p:nvSpPr>
        <p:spPr/>
        <p:txBody>
          <a:bodyPr/>
          <a:lstStyle/>
          <a:p>
            <a:r>
              <a:rPr lang="en-US" smtClean="0"/>
              <a:t>The law of universal gravitation</a:t>
            </a:r>
            <a:endParaRPr lang="en-US" dirty="0" smtClean="0"/>
          </a:p>
        </p:txBody>
      </p:sp>
      <p:sp>
        <p:nvSpPr>
          <p:cNvPr id="3" name="Content Placeholder 2"/>
          <p:cNvSpPr>
            <a:spLocks noGrp="1"/>
          </p:cNvSpPr>
          <p:nvPr>
            <p:ph idx="1"/>
          </p:nvPr>
        </p:nvSpPr>
        <p:spPr/>
        <p:txBody>
          <a:bodyPr/>
          <a:lstStyle/>
          <a:p>
            <a:r>
              <a:rPr lang="en-US" dirty="0" smtClean="0"/>
              <a:t>Newton deduced				        but did not know the proportionality constant; in fact, at that time the mass of the Moon and Earth were unknown.</a:t>
            </a:r>
          </a:p>
          <a:p>
            <a:r>
              <a:rPr lang="en-US" dirty="0" smtClean="0"/>
              <a:t>Later scientists determined the proportionality: </a:t>
            </a:r>
          </a:p>
          <a:p>
            <a:endParaRPr lang="en-US" dirty="0"/>
          </a:p>
          <a:p>
            <a:endParaRPr lang="en-US" sz="4000" dirty="0" smtClean="0"/>
          </a:p>
          <a:p>
            <a:r>
              <a:rPr lang="en-US" i="1" dirty="0" smtClean="0"/>
              <a:t>G</a:t>
            </a:r>
            <a:r>
              <a:rPr lang="en-US" dirty="0" smtClean="0"/>
              <a:t> is the universal gravitational constant, indicating that this law works anywhere in the universe for any two masses.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3" name="Picture 12" descr="Pg138_Eq 4.14_02.jpg"/>
          <p:cNvPicPr>
            <a:picLocks noChangeAspect="1"/>
          </p:cNvPicPr>
          <p:nvPr/>
        </p:nvPicPr>
        <p:blipFill rotWithShape="1">
          <a:blip r:embed="rId4">
            <a:extLst>
              <a:ext uri="{28A0092B-C50C-407E-A947-70E740481C1C}">
                <a14:useLocalDpi xmlns:a14="http://schemas.microsoft.com/office/drawing/2010/main" val="0"/>
              </a:ext>
            </a:extLst>
          </a:blip>
          <a:srcRect b="7227"/>
          <a:stretch/>
        </p:blipFill>
        <p:spPr>
          <a:xfrm>
            <a:off x="3439484" y="3556394"/>
            <a:ext cx="2265032" cy="628463"/>
          </a:xfrm>
          <a:prstGeom prst="rect">
            <a:avLst/>
          </a:prstGeom>
        </p:spPr>
      </p:pic>
    </p:spTree>
    <p:extLst>
      <p:ext uri="{BB962C8B-B14F-4D97-AF65-F5344CB8AC3E}">
        <p14:creationId xmlns:p14="http://schemas.microsoft.com/office/powerpoint/2010/main" val="33837181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universal gravitational constant</a:t>
            </a:r>
            <a:endParaRPr lang="en-US" dirty="0" smtClean="0"/>
          </a:p>
        </p:txBody>
      </p:sp>
      <p:sp>
        <p:nvSpPr>
          <p:cNvPr id="3" name="Content Placeholder 2"/>
          <p:cNvSpPr>
            <a:spLocks noGrp="1"/>
          </p:cNvSpPr>
          <p:nvPr>
            <p:ph idx="1"/>
          </p:nvPr>
        </p:nvSpPr>
        <p:spPr/>
        <p:txBody>
          <a:bodyPr/>
          <a:lstStyle/>
          <a:p>
            <a:r>
              <a:rPr lang="en-US" i="1" dirty="0" smtClean="0"/>
              <a:t>G</a:t>
            </a:r>
            <a:r>
              <a:rPr lang="en-US" dirty="0" smtClean="0"/>
              <a:t> is very small.</a:t>
            </a:r>
          </a:p>
          <a:p>
            <a:endParaRPr lang="en-US" dirty="0" smtClean="0"/>
          </a:p>
          <a:p>
            <a:r>
              <a:rPr lang="en-US" dirty="0" smtClean="0"/>
              <a:t>For two objects of mass 1 kg that are separated by 1 m, the gravitational force they exert on each other equals 6.67 x </a:t>
            </a:r>
            <a:r>
              <a:rPr lang="en-US" dirty="0" smtClean="0"/>
              <a:t>10</a:t>
            </a:r>
            <a:r>
              <a:rPr lang="en-US" baseline="30000" dirty="0" smtClean="0"/>
              <a:t>–11</a:t>
            </a:r>
            <a:r>
              <a:rPr lang="en-US" dirty="0" smtClean="0"/>
              <a:t> </a:t>
            </a:r>
            <a:r>
              <a:rPr lang="en-US" dirty="0" smtClean="0"/>
              <a:t>N.</a:t>
            </a:r>
          </a:p>
          <a:p>
            <a:r>
              <a:rPr lang="en-US" dirty="0" smtClean="0"/>
              <a:t>The gravitational force between everyday objects is small enough to ignore in most calculations.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Pg138_Eq 4.14_01.jpg"/>
          <p:cNvPicPr>
            <a:picLocks noChangeAspect="1"/>
          </p:cNvPicPr>
          <p:nvPr/>
        </p:nvPicPr>
        <p:blipFill rotWithShape="1">
          <a:blip r:embed="rId2">
            <a:extLst>
              <a:ext uri="{28A0092B-C50C-407E-A947-70E740481C1C}">
                <a14:useLocalDpi xmlns:a14="http://schemas.microsoft.com/office/drawing/2010/main" val="0"/>
              </a:ext>
            </a:extLst>
          </a:blip>
          <a:srcRect b="17630"/>
          <a:stretch/>
        </p:blipFill>
        <p:spPr>
          <a:xfrm>
            <a:off x="2365047" y="1733897"/>
            <a:ext cx="4413906" cy="445770"/>
          </a:xfrm>
          <a:prstGeom prst="rect">
            <a:avLst/>
          </a:prstGeom>
        </p:spPr>
      </p:pic>
    </p:spTree>
    <p:extLst>
      <p:ext uri="{BB962C8B-B14F-4D97-AF65-F5344CB8AC3E}">
        <p14:creationId xmlns:p14="http://schemas.microsoft.com/office/powerpoint/2010/main" val="4623784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a:t>
            </a:r>
            <a:r>
              <a:rPr lang="fr-FR" dirty="0" smtClean="0"/>
              <a:t>'</a:t>
            </a:r>
            <a:r>
              <a:rPr lang="en-US" dirty="0" smtClean="0"/>
              <a:t>s law of universal gravitation</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Pg140_Newton’s law of universal.jpg"/>
          <p:cNvPicPr>
            <a:picLocks noChangeAspect="1"/>
          </p:cNvPicPr>
          <p:nvPr/>
        </p:nvPicPr>
        <p:blipFill rotWithShape="1">
          <a:blip r:embed="rId2">
            <a:extLst>
              <a:ext uri="{28A0092B-C50C-407E-A947-70E740481C1C}">
                <a14:useLocalDpi xmlns:a14="http://schemas.microsoft.com/office/drawing/2010/main" val="0"/>
              </a:ext>
            </a:extLst>
          </a:blip>
          <a:srcRect b="6615"/>
          <a:stretch/>
        </p:blipFill>
        <p:spPr>
          <a:xfrm>
            <a:off x="271272" y="2116836"/>
            <a:ext cx="8601456" cy="2624328"/>
          </a:xfrm>
          <a:prstGeom prst="rect">
            <a:avLst/>
          </a:prstGeom>
        </p:spPr>
      </p:pic>
    </p:spTree>
    <p:extLst>
      <p:ext uri="{BB962C8B-B14F-4D97-AF65-F5344CB8AC3E}">
        <p14:creationId xmlns:p14="http://schemas.microsoft.com/office/powerpoint/2010/main" val="173421120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Making sense of the gravitational force </a:t>
            </a:r>
            <a:r>
              <a:rPr lang="en-US" dirty="0" smtClean="0"/>
              <a:t>that everyday </a:t>
            </a:r>
            <a:r>
              <a:rPr lang="en-US" dirty="0" smtClean="0"/>
              <a:t>objects exert on Earth</a:t>
            </a:r>
          </a:p>
        </p:txBody>
      </p:sp>
      <p:sp>
        <p:nvSpPr>
          <p:cNvPr id="3" name="Content Placeholder 2"/>
          <p:cNvSpPr>
            <a:spLocks noGrp="1"/>
          </p:cNvSpPr>
          <p:nvPr>
            <p:ph idx="1"/>
          </p:nvPr>
        </p:nvSpPr>
        <p:spPr>
          <a:xfrm>
            <a:off x="365125" y="1141413"/>
            <a:ext cx="8378992" cy="5106987"/>
          </a:xfrm>
        </p:spPr>
        <p:txBody>
          <a:bodyPr/>
          <a:lstStyle/>
          <a:p>
            <a:r>
              <a:rPr lang="en-US" dirty="0" smtClean="0"/>
              <a:t>It might seem counterintuitive that objects exert a gravitational force on Earth; Earth does not seem to react every time someone drops something.</a:t>
            </a:r>
          </a:p>
          <a:p>
            <a:r>
              <a:rPr lang="en-US" dirty="0" smtClean="0"/>
              <a:t>Acceleration is force divided by mass, and the mass of Earth is very large, so Earth</a:t>
            </a:r>
            <a:r>
              <a:rPr lang="fr-FR" dirty="0" smtClean="0"/>
              <a:t>'</a:t>
            </a:r>
            <a:r>
              <a:rPr lang="en-US" dirty="0" smtClean="0"/>
              <a:t>s acceleration is very small.</a:t>
            </a:r>
          </a:p>
          <a:p>
            <a:r>
              <a:rPr lang="en-US" dirty="0" smtClean="0"/>
              <a:t>For example, the acceleration caused by the gravitational force a tennis ball exerts on Earth is 9.2 x </a:t>
            </a:r>
            <a:r>
              <a:rPr lang="en-US" dirty="0" smtClean="0"/>
              <a:t>10</a:t>
            </a:r>
            <a:r>
              <a:rPr lang="en-US" baseline="30000" dirty="0" smtClean="0"/>
              <a:t>–26</a:t>
            </a:r>
            <a:r>
              <a:rPr lang="en-US" dirty="0" smtClean="0"/>
              <a:t> </a:t>
            </a:r>
            <a:r>
              <a:rPr lang="en-US" dirty="0" smtClean="0"/>
              <a:t>m/s</a:t>
            </a:r>
            <a:r>
              <a:rPr lang="en-US" baseline="30000" dirty="0" smtClean="0"/>
              <a:t>2</a:t>
            </a:r>
            <a:r>
              <a:rPr lang="en-US" dirty="0" smtClean="0"/>
              <a:t>.</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7840048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The qualitative velocity change method </a:t>
            </a:r>
            <a:r>
              <a:rPr lang="en-US" dirty="0" smtClean="0"/>
              <a:t>for circular </a:t>
            </a:r>
            <a:r>
              <a:rPr lang="en-US" dirty="0" smtClean="0"/>
              <a:t>motion</a:t>
            </a:r>
          </a:p>
        </p:txBody>
      </p:sp>
      <p:sp>
        <p:nvSpPr>
          <p:cNvPr id="3" name="Content Placeholder 2"/>
          <p:cNvSpPr>
            <a:spLocks noGrp="1"/>
          </p:cNvSpPr>
          <p:nvPr>
            <p:ph idx="1"/>
          </p:nvPr>
        </p:nvSpPr>
        <p:spPr>
          <a:xfrm>
            <a:off x="365125" y="1141412"/>
            <a:ext cx="8388686" cy="5544991"/>
          </a:xfrm>
        </p:spPr>
        <p:txBody>
          <a:bodyPr/>
          <a:lstStyle/>
          <a:p>
            <a:r>
              <a:rPr lang="en-US" sz="2400" dirty="0" smtClean="0"/>
              <a:t>Instantaneous velocity is tangent to the displacement for any instant.</a:t>
            </a:r>
          </a:p>
          <a:p>
            <a:pPr lvl="1"/>
            <a:r>
              <a:rPr lang="en-US" sz="2400" dirty="0" smtClean="0"/>
              <a:t>In circular motion, the system object travels in a circle and the velocity is tangent to the circle at every instant.</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Even if an object is moving at constant speed around a circle, its velocity changes direction.</a:t>
            </a:r>
          </a:p>
          <a:p>
            <a:pPr lvl="1"/>
            <a:r>
              <a:rPr lang="en-US" sz="2400" b="1" dirty="0" smtClean="0"/>
              <a:t>A change in velocity means there is acceleration!</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04_01_Figure_Anno.jpg"/>
          <p:cNvPicPr>
            <a:picLocks noChangeAspect="1"/>
          </p:cNvPicPr>
          <p:nvPr/>
        </p:nvPicPr>
        <p:blipFill rotWithShape="1">
          <a:blip r:embed="rId2">
            <a:extLst>
              <a:ext uri="{28A0092B-C50C-407E-A947-70E740481C1C}">
                <a14:useLocalDpi xmlns:a14="http://schemas.microsoft.com/office/drawing/2010/main" val="0"/>
              </a:ext>
            </a:extLst>
          </a:blip>
          <a:srcRect t="-1" b="9250"/>
          <a:stretch/>
        </p:blipFill>
        <p:spPr>
          <a:xfrm>
            <a:off x="2127146" y="2930116"/>
            <a:ext cx="4889708" cy="2373280"/>
          </a:xfrm>
          <a:prstGeom prst="rect">
            <a:avLst/>
          </a:prstGeom>
        </p:spPr>
      </p:pic>
    </p:spTree>
    <p:extLst>
      <p:ext uri="{BB962C8B-B14F-4D97-AF65-F5344CB8AC3E}">
        <p14:creationId xmlns:p14="http://schemas.microsoft.com/office/powerpoint/2010/main" val="157553764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Free-fall acceleration</a:t>
            </a:r>
            <a:endParaRPr lang="en-US" dirty="0" smtClean="0"/>
          </a:p>
        </p:txBody>
      </p:sp>
      <p:sp>
        <p:nvSpPr>
          <p:cNvPr id="3" name="Content Placeholder 2"/>
          <p:cNvSpPr>
            <a:spLocks noGrp="1"/>
          </p:cNvSpPr>
          <p:nvPr>
            <p:ph idx="1"/>
          </p:nvPr>
        </p:nvSpPr>
        <p:spPr>
          <a:xfrm>
            <a:off x="365125" y="1141413"/>
            <a:ext cx="8229600" cy="5414251"/>
          </a:xfrm>
        </p:spPr>
        <p:txBody>
          <a:bodyPr/>
          <a:lstStyle/>
          <a:p>
            <a:r>
              <a:rPr lang="en-US" dirty="0" smtClean="0"/>
              <a:t>We can now understand why free-fall acceleration on Earth equals 9.8 m/s</a:t>
            </a:r>
            <a:r>
              <a:rPr lang="en-US" baseline="30000" dirty="0" smtClean="0"/>
              <a:t>2</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This agrees with what we measure, providing a consistency check that serves the purpose of a testing experiment.</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2" name="Picture 11" descr="Pg139_Eq 4.1.jpg"/>
          <p:cNvPicPr>
            <a:picLocks noChangeAspect="1"/>
          </p:cNvPicPr>
          <p:nvPr/>
        </p:nvPicPr>
        <p:blipFill rotWithShape="1">
          <a:blip r:embed="rId2">
            <a:extLst>
              <a:ext uri="{28A0092B-C50C-407E-A947-70E740481C1C}">
                <a14:useLocalDpi xmlns:a14="http://schemas.microsoft.com/office/drawing/2010/main" val="0"/>
              </a:ext>
            </a:extLst>
          </a:blip>
          <a:srcRect b="5249"/>
          <a:stretch/>
        </p:blipFill>
        <p:spPr>
          <a:xfrm>
            <a:off x="662248" y="2147760"/>
            <a:ext cx="7819505" cy="2951018"/>
          </a:xfrm>
          <a:prstGeom prst="rect">
            <a:avLst/>
          </a:prstGeom>
        </p:spPr>
      </p:pic>
    </p:spTree>
    <p:extLst>
      <p:ext uri="{BB962C8B-B14F-4D97-AF65-F5344CB8AC3E}">
        <p14:creationId xmlns:p14="http://schemas.microsoft.com/office/powerpoint/2010/main" val="356450408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err="1" smtClean="0"/>
              <a:t>Kepler</a:t>
            </a:r>
            <a:r>
              <a:rPr lang="fr-FR" dirty="0" smtClean="0"/>
              <a:t>'</a:t>
            </a:r>
            <a:r>
              <a:rPr lang="en-US" dirty="0" smtClean="0"/>
              <a:t>s laws and the law of universal gravitation</a:t>
            </a:r>
            <a:endParaRPr lang="en-US" dirty="0"/>
          </a:p>
        </p:txBody>
      </p:sp>
      <p:sp>
        <p:nvSpPr>
          <p:cNvPr id="3" name="Content Placeholder 2"/>
          <p:cNvSpPr>
            <a:spLocks noGrp="1"/>
          </p:cNvSpPr>
          <p:nvPr>
            <p:ph idx="1"/>
          </p:nvPr>
        </p:nvSpPr>
        <p:spPr/>
        <p:txBody>
          <a:bodyPr/>
          <a:lstStyle/>
          <a:p>
            <a:r>
              <a:rPr lang="en-US" dirty="0" smtClean="0"/>
              <a:t>About 50 years before Newton</a:t>
            </a:r>
            <a:r>
              <a:rPr lang="fr-FR" dirty="0" smtClean="0"/>
              <a:t>'</a:t>
            </a:r>
            <a:r>
              <a:rPr lang="en-US" dirty="0" smtClean="0"/>
              <a:t>s work, Johannes </a:t>
            </a:r>
            <a:r>
              <a:rPr lang="en-US" dirty="0" err="1" smtClean="0"/>
              <a:t>Kepler</a:t>
            </a:r>
            <a:r>
              <a:rPr lang="en-US" dirty="0" smtClean="0"/>
              <a:t> (1571–1630) crafted his three laws of planetary motion.</a:t>
            </a:r>
          </a:p>
          <a:p>
            <a:r>
              <a:rPr lang="en-US" dirty="0" smtClean="0"/>
              <a:t>Newton used the law of universal gravitation to explain </a:t>
            </a:r>
            <a:r>
              <a:rPr lang="en-US" dirty="0" err="1" smtClean="0"/>
              <a:t>Kepler</a:t>
            </a:r>
            <a:r>
              <a:rPr lang="fr-FR" dirty="0" smtClean="0"/>
              <a:t>'</a:t>
            </a:r>
            <a:r>
              <a:rPr lang="en-US" dirty="0" smtClean="0"/>
              <a:t>s laws. </a:t>
            </a:r>
          </a:p>
          <a:p>
            <a:r>
              <a:rPr lang="en-US" dirty="0" smtClean="0"/>
              <a:t>This work contributed to scientists</a:t>
            </a:r>
            <a:r>
              <a:rPr lang="fr-FR" dirty="0" smtClean="0"/>
              <a:t>'</a:t>
            </a:r>
            <a:r>
              <a:rPr lang="en-US" dirty="0" smtClean="0"/>
              <a:t> confidence in the law of universal gravitation.</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81877582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Kepler</a:t>
            </a:r>
            <a:r>
              <a:rPr lang="fr-FR" dirty="0" smtClean="0"/>
              <a:t>'</a:t>
            </a:r>
            <a:r>
              <a:rPr lang="en-US" dirty="0" smtClean="0"/>
              <a:t>s first law of planetary motion</a:t>
            </a:r>
            <a:endParaRPr lang="en-US" dirty="0"/>
          </a:p>
        </p:txBody>
      </p:sp>
      <p:sp>
        <p:nvSpPr>
          <p:cNvPr id="3" name="Content Placeholder 2"/>
          <p:cNvSpPr>
            <a:spLocks noGrp="1"/>
          </p:cNvSpPr>
          <p:nvPr>
            <p:ph idx="1"/>
          </p:nvPr>
        </p:nvSpPr>
        <p:spPr>
          <a:xfrm>
            <a:off x="365125" y="1141413"/>
            <a:ext cx="8229600" cy="5442267"/>
          </a:xfrm>
        </p:spPr>
        <p:txBody>
          <a:bodyPr/>
          <a:lstStyle/>
          <a:p>
            <a:r>
              <a:rPr lang="en-US" sz="2400" dirty="0" smtClean="0"/>
              <a:t>The orbits of all planets are ellipses, with the Sun located at one of the ellipse</a:t>
            </a:r>
            <a:r>
              <a:rPr lang="fr-FR" altLang="ja-JP" sz="2400" dirty="0" smtClean="0"/>
              <a:t>'</a:t>
            </a:r>
            <a:r>
              <a:rPr lang="en-US" sz="2400" dirty="0" smtClean="0"/>
              <a:t>s foci.</a:t>
            </a:r>
          </a:p>
          <a:p>
            <a:endParaRPr lang="en-US" sz="2400" dirty="0" smtClean="0"/>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smtClean="0"/>
          </a:p>
          <a:p>
            <a:r>
              <a:rPr lang="en-US" sz="2400" dirty="0" smtClean="0"/>
              <a:t>The shape of the planetary orbits is close to circular for most planets. In those cases, the foci of the ellipse are very close to the center of the circular orbit that most closely approximates the ellipse.</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04_06_FigureA.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3101741" y="2068605"/>
            <a:ext cx="2940519" cy="3007351"/>
          </a:xfrm>
          <a:prstGeom prst="rect">
            <a:avLst/>
          </a:prstGeom>
        </p:spPr>
      </p:pic>
    </p:spTree>
    <p:extLst>
      <p:ext uri="{BB962C8B-B14F-4D97-AF65-F5344CB8AC3E}">
        <p14:creationId xmlns:p14="http://schemas.microsoft.com/office/powerpoint/2010/main" val="13824409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Kepler</a:t>
            </a:r>
            <a:r>
              <a:rPr lang="fr-FR" dirty="0" smtClean="0"/>
              <a:t>'</a:t>
            </a:r>
            <a:r>
              <a:rPr lang="en-US" dirty="0" smtClean="0"/>
              <a:t>s second law of planetary motion</a:t>
            </a:r>
            <a:endParaRPr lang="en-US" dirty="0"/>
          </a:p>
        </p:txBody>
      </p:sp>
      <p:sp>
        <p:nvSpPr>
          <p:cNvPr id="3" name="Content Placeholder 2"/>
          <p:cNvSpPr>
            <a:spLocks noGrp="1"/>
          </p:cNvSpPr>
          <p:nvPr>
            <p:ph idx="1"/>
          </p:nvPr>
        </p:nvSpPr>
        <p:spPr>
          <a:xfrm>
            <a:off x="365124" y="1141413"/>
            <a:ext cx="8446852" cy="5106987"/>
          </a:xfrm>
        </p:spPr>
        <p:txBody>
          <a:bodyPr/>
          <a:lstStyle/>
          <a:p>
            <a:r>
              <a:rPr lang="en-US" dirty="0" smtClean="0"/>
              <a:t>When a planet travels in an orbit, an imaginary line connecting the planet and the Sun continually sweeps out the same area during the same time interval, independent of the planet</a:t>
            </a:r>
            <a:r>
              <a:rPr lang="fr-FR" dirty="0" smtClean="0"/>
              <a:t>'</a:t>
            </a:r>
            <a:r>
              <a:rPr lang="en-US" dirty="0" smtClean="0"/>
              <a:t>s distance from the Sun.</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04_06_FigureB.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2884173" y="3044835"/>
            <a:ext cx="3375654" cy="3638894"/>
          </a:xfrm>
          <a:prstGeom prst="rect">
            <a:avLst/>
          </a:prstGeom>
        </p:spPr>
      </p:pic>
    </p:spTree>
    <p:extLst>
      <p:ext uri="{BB962C8B-B14F-4D97-AF65-F5344CB8AC3E}">
        <p14:creationId xmlns:p14="http://schemas.microsoft.com/office/powerpoint/2010/main" val="11362942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Kepler</a:t>
            </a:r>
            <a:r>
              <a:rPr lang="fr-FR" dirty="0" smtClean="0"/>
              <a:t>'</a:t>
            </a:r>
            <a:r>
              <a:rPr lang="en-US" dirty="0" smtClean="0"/>
              <a:t>s third law of planetary motion</a:t>
            </a:r>
            <a:endParaRPr lang="en-US" dirty="0"/>
          </a:p>
        </p:txBody>
      </p:sp>
      <p:sp>
        <p:nvSpPr>
          <p:cNvPr id="3" name="Content Placeholder 2"/>
          <p:cNvSpPr>
            <a:spLocks noGrp="1"/>
          </p:cNvSpPr>
          <p:nvPr>
            <p:ph idx="1"/>
          </p:nvPr>
        </p:nvSpPr>
        <p:spPr/>
        <p:txBody>
          <a:bodyPr/>
          <a:lstStyle/>
          <a:p>
            <a:r>
              <a:rPr lang="en-US" dirty="0" smtClean="0"/>
              <a:t>The square of the period </a:t>
            </a:r>
            <a:r>
              <a:rPr lang="en-US" i="1" dirty="0" smtClean="0"/>
              <a:t>T</a:t>
            </a:r>
            <a:r>
              <a:rPr lang="en-US" dirty="0" smtClean="0"/>
              <a:t> of the planet</a:t>
            </a:r>
            <a:r>
              <a:rPr lang="fr-FR" dirty="0" smtClean="0"/>
              <a:t>'</a:t>
            </a:r>
            <a:r>
              <a:rPr lang="en-US" dirty="0" smtClean="0"/>
              <a:t>s motion (the time interval to complete one orbit) divided by the cube of the semi-major axis of the orbit (which is half the maximum diameter of the elliptical orbit and the radius </a:t>
            </a:r>
            <a:r>
              <a:rPr lang="en-US" i="1" dirty="0" smtClean="0"/>
              <a:t>r</a:t>
            </a:r>
            <a:r>
              <a:rPr lang="en-US" dirty="0" smtClean="0"/>
              <a:t> of a circle) equals the same constant for all the known planets:</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Pg140_Eq 4.15.jpg"/>
          <p:cNvPicPr>
            <a:picLocks noChangeAspect="1"/>
          </p:cNvPicPr>
          <p:nvPr/>
        </p:nvPicPr>
        <p:blipFill rotWithShape="1">
          <a:blip r:embed="rId2">
            <a:extLst>
              <a:ext uri="{28A0092B-C50C-407E-A947-70E740481C1C}">
                <a14:useLocalDpi xmlns:a14="http://schemas.microsoft.com/office/drawing/2010/main" val="0"/>
              </a:ext>
            </a:extLst>
          </a:blip>
          <a:srcRect b="3032"/>
          <a:stretch/>
        </p:blipFill>
        <p:spPr>
          <a:xfrm>
            <a:off x="3990841" y="3975083"/>
            <a:ext cx="1162319" cy="777214"/>
          </a:xfrm>
          <a:prstGeom prst="rect">
            <a:avLst/>
          </a:prstGeom>
        </p:spPr>
      </p:pic>
    </p:spTree>
    <p:extLst>
      <p:ext uri="{BB962C8B-B14F-4D97-AF65-F5344CB8AC3E}">
        <p14:creationId xmlns:p14="http://schemas.microsoft.com/office/powerpoint/2010/main" val="41132761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Limitations of the law of </a:t>
            </a:r>
            <a:r>
              <a:rPr lang="en-US" dirty="0" smtClean="0"/>
              <a:t>universal gravitation</a:t>
            </a:r>
            <a:endParaRPr lang="en-US" dirty="0" smtClean="0"/>
          </a:p>
        </p:txBody>
      </p:sp>
      <p:sp>
        <p:nvSpPr>
          <p:cNvPr id="3" name="Content Placeholder 2"/>
          <p:cNvSpPr>
            <a:spLocks noGrp="1"/>
          </p:cNvSpPr>
          <p:nvPr>
            <p:ph idx="1"/>
          </p:nvPr>
        </p:nvSpPr>
        <p:spPr/>
        <p:txBody>
          <a:bodyPr/>
          <a:lstStyle/>
          <a:p>
            <a:r>
              <a:rPr lang="en-US" sz="2400" dirty="0" smtClean="0"/>
              <a:t>The law of universal gravitation in the form of </a:t>
            </a:r>
            <a:br>
              <a:rPr lang="en-US" sz="2400" dirty="0" smtClean="0"/>
            </a:br>
            <a:r>
              <a:rPr lang="en-US" sz="2400" dirty="0" smtClean="0"/>
              <a:t>applies only to objects:</a:t>
            </a:r>
          </a:p>
          <a:p>
            <a:pPr lvl="1"/>
            <a:r>
              <a:rPr lang="en-US" sz="2400" dirty="0" smtClean="0"/>
              <a:t>With spherical symmetry (i.e., in the shape of a sphere and with density that varies only with distance from the object</a:t>
            </a:r>
            <a:r>
              <a:rPr lang="fr-FR" altLang="ja-JP" sz="2400" dirty="0" smtClean="0"/>
              <a:t>'</a:t>
            </a:r>
            <a:r>
              <a:rPr lang="en-US" sz="2400" dirty="0" smtClean="0"/>
              <a:t>s center) </a:t>
            </a:r>
            <a:r>
              <a:rPr lang="en-US" sz="2400" b="1" dirty="0" smtClean="0"/>
              <a:t>and</a:t>
            </a:r>
          </a:p>
          <a:p>
            <a:pPr lvl="1"/>
            <a:r>
              <a:rPr lang="en-US" sz="2400" dirty="0" smtClean="0"/>
              <a:t>Whose separation distance is much bigger than their size</a:t>
            </a:r>
          </a:p>
          <a:p>
            <a:r>
              <a:rPr lang="en-US" sz="2400" dirty="0" smtClean="0"/>
              <a:t>We can model these objects as though all of their mass was located ???</a:t>
            </a:r>
          </a:p>
          <a:p>
            <a:pPr lvl="1"/>
            <a:r>
              <a:rPr lang="en-US" sz="2400" dirty="0" smtClean="0"/>
              <a:t>Otherwise, we can use calculus to apply this law by dividing each object into a collection of very small point-like objects.</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Pg138_Eq 4.14_02.jpg"/>
          <p:cNvPicPr>
            <a:picLocks noChangeAspect="1"/>
          </p:cNvPicPr>
          <p:nvPr/>
        </p:nvPicPr>
        <p:blipFill rotWithShape="1">
          <a:blip r:embed="rId2">
            <a:extLst>
              <a:ext uri="{28A0092B-C50C-407E-A947-70E740481C1C}">
                <a14:useLocalDpi xmlns:a14="http://schemas.microsoft.com/office/drawing/2010/main" val="0"/>
              </a:ext>
            </a:extLst>
          </a:blip>
          <a:srcRect b="7227"/>
          <a:stretch/>
        </p:blipFill>
        <p:spPr>
          <a:xfrm>
            <a:off x="6938003" y="1139874"/>
            <a:ext cx="2066544" cy="573390"/>
          </a:xfrm>
          <a:prstGeom prst="rect">
            <a:avLst/>
          </a:prstGeom>
        </p:spPr>
      </p:pic>
    </p:spTree>
    <p:extLst>
      <p:ext uri="{BB962C8B-B14F-4D97-AF65-F5344CB8AC3E}">
        <p14:creationId xmlns:p14="http://schemas.microsoft.com/office/powerpoint/2010/main" val="343597309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Limitations of the law of </a:t>
            </a:r>
            <a:r>
              <a:rPr lang="en-US" dirty="0" smtClean="0"/>
              <a:t>universal gravitation</a:t>
            </a:r>
            <a:endParaRPr lang="en-US" dirty="0" smtClean="0"/>
          </a:p>
        </p:txBody>
      </p:sp>
      <p:sp>
        <p:nvSpPr>
          <p:cNvPr id="3" name="Content Placeholder 2"/>
          <p:cNvSpPr>
            <a:spLocks noGrp="1"/>
          </p:cNvSpPr>
          <p:nvPr>
            <p:ph idx="1"/>
          </p:nvPr>
        </p:nvSpPr>
        <p:spPr/>
        <p:txBody>
          <a:bodyPr/>
          <a:lstStyle/>
          <a:p>
            <a:r>
              <a:rPr lang="en-US" dirty="0" smtClean="0"/>
              <a:t>Even with calculus, the law cannot account for the details of some motions. </a:t>
            </a:r>
          </a:p>
          <a:p>
            <a:r>
              <a:rPr lang="en-US" dirty="0" smtClean="0"/>
              <a:t>When astronomers made careful observations of the orbit of Mercury, they noticed that its orbit exhibited some patterns that the law of universal gravitation could not explain. </a:t>
            </a:r>
          </a:p>
          <a:p>
            <a:r>
              <a:rPr lang="en-US" dirty="0" smtClean="0"/>
              <a:t>It was not until the early 20th century, when Einstein constructed a more advanced theory of gravity, that scientists could predict all of the details of the motion of Mercury.</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49202524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Satellites and astronauts: Putting it </a:t>
            </a:r>
            <a:r>
              <a:rPr lang="en-US" dirty="0" smtClean="0"/>
              <a:t>all together</a:t>
            </a:r>
            <a:endParaRPr lang="en-US" dirty="0" smtClean="0"/>
          </a:p>
        </p:txBody>
      </p:sp>
      <p:sp>
        <p:nvSpPr>
          <p:cNvPr id="3" name="Content Placeholder 2"/>
          <p:cNvSpPr>
            <a:spLocks noGrp="1"/>
          </p:cNvSpPr>
          <p:nvPr>
            <p:ph idx="1"/>
          </p:nvPr>
        </p:nvSpPr>
        <p:spPr/>
        <p:txBody>
          <a:bodyPr/>
          <a:lstStyle/>
          <a:p>
            <a:r>
              <a:rPr lang="en-US" dirty="0" smtClean="0"/>
              <a:t>Geostationary satellites stay at the same location in the sky. This is why a satellite dish always points in the same direction.</a:t>
            </a:r>
          </a:p>
          <a:p>
            <a:r>
              <a:rPr lang="en-US" dirty="0" smtClean="0"/>
              <a:t>These satellites must be placed at a specific altitude that allows the satellite to travel once around Earth in exactly 24 hours while remaining above the equator.</a:t>
            </a:r>
          </a:p>
          <a:p>
            <a:r>
              <a:rPr lang="en-US" dirty="0" smtClean="0"/>
              <a:t>An array of such satellites can provide communications to all parts of Earth.</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74909782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4.8: Geostationary satellite</a:t>
            </a:r>
            <a:endParaRPr lang="en-US" dirty="0" smtClean="0"/>
          </a:p>
        </p:txBody>
      </p:sp>
      <p:sp>
        <p:nvSpPr>
          <p:cNvPr id="3" name="Content Placeholder 2"/>
          <p:cNvSpPr>
            <a:spLocks noGrp="1"/>
          </p:cNvSpPr>
          <p:nvPr>
            <p:ph idx="1"/>
          </p:nvPr>
        </p:nvSpPr>
        <p:spPr>
          <a:xfrm>
            <a:off x="365125" y="1141412"/>
            <a:ext cx="8229600" cy="5544991"/>
          </a:xfrm>
        </p:spPr>
        <p:txBody>
          <a:bodyPr/>
          <a:lstStyle/>
          <a:p>
            <a:r>
              <a:rPr lang="en-US" sz="2400" dirty="0" smtClean="0"/>
              <a:t>You are in charge of launching a geostationary satellite into orbit. </a:t>
            </a:r>
          </a:p>
          <a:p>
            <a:r>
              <a:rPr lang="en-US" sz="2400" dirty="0" smtClean="0"/>
              <a:t>At which altitude above the equator must the satellite orbit be to provide continuous communication to a stationary dish antenna on Earth?</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The mass of Earth is 5.98 x 10</a:t>
            </a:r>
            <a:r>
              <a:rPr lang="en-US" sz="2400" baseline="30000" dirty="0" smtClean="0"/>
              <a:t>24</a:t>
            </a:r>
            <a:r>
              <a:rPr lang="en-US" sz="2400" dirty="0" smtClean="0"/>
              <a:t> kg.</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04_Pg142_UnFigure1.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692229" y="3173300"/>
            <a:ext cx="3759542" cy="3007351"/>
          </a:xfrm>
          <a:prstGeom prst="rect">
            <a:avLst/>
          </a:prstGeom>
        </p:spPr>
      </p:pic>
    </p:spTree>
    <p:extLst>
      <p:ext uri="{BB962C8B-B14F-4D97-AF65-F5344CB8AC3E}">
        <p14:creationId xmlns:p14="http://schemas.microsoft.com/office/powerpoint/2010/main" val="123835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69660"/>
          </a:xfrm>
        </p:spPr>
        <p:txBody>
          <a:bodyPr/>
          <a:lstStyle/>
          <a:p>
            <a:r>
              <a:rPr lang="en-US" dirty="0" smtClean="0"/>
              <a:t>Quantitative Exercise 4.9: Are </a:t>
            </a:r>
            <a:r>
              <a:rPr lang="en-US" dirty="0" smtClean="0"/>
              <a:t>astronauts weightless </a:t>
            </a:r>
            <a:r>
              <a:rPr lang="en-US" dirty="0" smtClean="0"/>
              <a:t>in the International Space Station?</a:t>
            </a:r>
          </a:p>
        </p:txBody>
      </p:sp>
      <p:sp>
        <p:nvSpPr>
          <p:cNvPr id="3" name="Content Placeholder 2"/>
          <p:cNvSpPr>
            <a:spLocks noGrp="1"/>
          </p:cNvSpPr>
          <p:nvPr>
            <p:ph idx="1"/>
          </p:nvPr>
        </p:nvSpPr>
        <p:spPr/>
        <p:txBody>
          <a:bodyPr/>
          <a:lstStyle/>
          <a:p>
            <a:endParaRPr lang="en-US" dirty="0" smtClean="0"/>
          </a:p>
          <a:p>
            <a:r>
              <a:rPr lang="en-US" dirty="0" smtClean="0"/>
              <a:t>The International Space Station orbits approximately 0.50 x 10</a:t>
            </a:r>
            <a:r>
              <a:rPr lang="en-US" baseline="30000" dirty="0" smtClean="0"/>
              <a:t>6</a:t>
            </a:r>
            <a:r>
              <a:rPr lang="en-US" dirty="0" smtClean="0"/>
              <a:t> m above Earth</a:t>
            </a:r>
            <a:r>
              <a:rPr lang="fr-FR" dirty="0" smtClean="0"/>
              <a:t>'</a:t>
            </a:r>
            <a:r>
              <a:rPr lang="en-US" dirty="0" smtClean="0"/>
              <a:t>s surface, or 6.78 x 10</a:t>
            </a:r>
            <a:r>
              <a:rPr lang="en-US" baseline="30000" dirty="0" smtClean="0"/>
              <a:t>6</a:t>
            </a:r>
            <a:r>
              <a:rPr lang="en-US" dirty="0" smtClean="0"/>
              <a:t> m from Earth</a:t>
            </a:r>
            <a:r>
              <a:rPr lang="fr-FR" dirty="0" smtClean="0"/>
              <a:t>'</a:t>
            </a:r>
            <a:r>
              <a:rPr lang="en-US" dirty="0" smtClean="0"/>
              <a:t>s center. </a:t>
            </a:r>
          </a:p>
          <a:p>
            <a:r>
              <a:rPr lang="en-US" dirty="0" smtClean="0"/>
              <a:t>Compare the force that Earth exerts on an astronaut in the station to the force that Earth exerts on the same astronaut when he is on Earth</a:t>
            </a:r>
            <a:r>
              <a:rPr lang="fr-FR" dirty="0" smtClean="0"/>
              <a:t>'</a:t>
            </a:r>
            <a:r>
              <a:rPr lang="en-US" dirty="0" smtClean="0"/>
              <a:t>s surface.</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52006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Using the velocity change method </a:t>
            </a:r>
            <a:r>
              <a:rPr lang="en-US" dirty="0" smtClean="0"/>
              <a:t>to estimate </a:t>
            </a:r>
            <a:r>
              <a:rPr lang="en-US" dirty="0" smtClean="0"/>
              <a:t>the direction of acceleration</a:t>
            </a:r>
          </a:p>
        </p:txBody>
      </p:sp>
      <p:sp>
        <p:nvSpPr>
          <p:cNvPr id="3" name="Content Placeholder 2"/>
          <p:cNvSpPr>
            <a:spLocks noGrp="1"/>
          </p:cNvSpPr>
          <p:nvPr>
            <p:ph idx="1"/>
          </p:nvPr>
        </p:nvSpPr>
        <p:spPr/>
        <p:txBody>
          <a:bodyPr/>
          <a:lstStyle/>
          <a:p>
            <a:r>
              <a:rPr lang="en-US" dirty="0" smtClean="0"/>
              <a:t>This method is used to estimate the direction of acceleration of any object during a short time interval </a:t>
            </a:r>
            <a:r>
              <a:rPr lang="en-US" dirty="0" err="1" smtClean="0"/>
              <a:t>Δ</a:t>
            </a:r>
            <a:r>
              <a:rPr lang="en-US" i="1" dirty="0" err="1" smtClean="0"/>
              <a:t>t</a:t>
            </a:r>
            <a:r>
              <a:rPr lang="en-US" dirty="0" smtClean="0"/>
              <a:t> = </a:t>
            </a:r>
            <a:r>
              <a:rPr lang="en-US" i="1" dirty="0" err="1" smtClean="0"/>
              <a:t>t</a:t>
            </a:r>
            <a:r>
              <a:rPr lang="en-US" baseline="-25000" dirty="0" err="1" smtClean="0"/>
              <a:t>f</a:t>
            </a:r>
            <a:r>
              <a:rPr lang="en-US" dirty="0" smtClean="0"/>
              <a:t> – </a:t>
            </a:r>
            <a:r>
              <a:rPr lang="en-US" i="1" dirty="0" err="1" smtClean="0"/>
              <a:t>t</a:t>
            </a:r>
            <a:r>
              <a:rPr lang="en-US" baseline="-25000" dirty="0" err="1" smtClean="0"/>
              <a:t>i</a:t>
            </a:r>
            <a:r>
              <a:rPr lang="en-US" dirty="0" smtClean="0"/>
              <a:t>.</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04_02_Figure_Anno.jpg"/>
          <p:cNvPicPr>
            <a:picLocks noChangeAspect="1"/>
          </p:cNvPicPr>
          <p:nvPr/>
        </p:nvPicPr>
        <p:blipFill rotWithShape="1">
          <a:blip r:embed="rId2">
            <a:extLst>
              <a:ext uri="{28A0092B-C50C-407E-A947-70E740481C1C}">
                <a14:useLocalDpi xmlns:a14="http://schemas.microsoft.com/office/drawing/2010/main" val="0"/>
              </a:ext>
            </a:extLst>
          </a:blip>
          <a:srcRect t="-1" b="6660"/>
          <a:stretch/>
        </p:blipFill>
        <p:spPr>
          <a:xfrm>
            <a:off x="271272" y="2966766"/>
            <a:ext cx="8601456" cy="2606040"/>
          </a:xfrm>
          <a:prstGeom prst="rect">
            <a:avLst/>
          </a:prstGeom>
        </p:spPr>
      </p:pic>
    </p:spTree>
    <p:extLst>
      <p:ext uri="{BB962C8B-B14F-4D97-AF65-F5344CB8AC3E}">
        <p14:creationId xmlns:p14="http://schemas.microsoft.com/office/powerpoint/2010/main" val="315519160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Astronauts are NOT weightless in </a:t>
            </a:r>
            <a:r>
              <a:rPr lang="en-US" dirty="0" smtClean="0"/>
              <a:t>the International </a:t>
            </a:r>
            <a:r>
              <a:rPr lang="en-US" dirty="0" smtClean="0"/>
              <a:t>Space Station</a:t>
            </a:r>
          </a:p>
        </p:txBody>
      </p:sp>
      <p:sp>
        <p:nvSpPr>
          <p:cNvPr id="3" name="Content Placeholder 2"/>
          <p:cNvSpPr>
            <a:spLocks noGrp="1"/>
          </p:cNvSpPr>
          <p:nvPr>
            <p:ph idx="1"/>
          </p:nvPr>
        </p:nvSpPr>
        <p:spPr>
          <a:xfrm>
            <a:off x="365125" y="1141413"/>
            <a:ext cx="8229600" cy="5190126"/>
          </a:xfrm>
        </p:spPr>
        <p:txBody>
          <a:bodyPr/>
          <a:lstStyle/>
          <a:p>
            <a:r>
              <a:rPr lang="en-US" dirty="0" smtClean="0"/>
              <a:t>Earth exerts a gravitational force on them! </a:t>
            </a:r>
          </a:p>
          <a:p>
            <a:pPr lvl="1"/>
            <a:r>
              <a:rPr lang="en-US" dirty="0" smtClean="0"/>
              <a:t>This force causes the astronaut and space station to fall toward Earth at the same rate while they fly forward, staying on the same circular path. </a:t>
            </a:r>
          </a:p>
          <a:p>
            <a:r>
              <a:rPr lang="en-US" dirty="0" smtClean="0"/>
              <a:t>The astronaut is in free fall (as is the station). </a:t>
            </a:r>
          </a:p>
          <a:p>
            <a:pPr lvl="1"/>
            <a:r>
              <a:rPr lang="en-US" dirty="0" smtClean="0"/>
              <a:t>If the astronaut stood on a scale in the space station, the scale would read zero even though the gravitational force is nonzero.</a:t>
            </a:r>
          </a:p>
          <a:p>
            <a:r>
              <a:rPr lang="en-US" dirty="0" smtClean="0"/>
              <a:t>Weight is a way of referring to the gravitational force, not the reading of a scale.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409581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1" name="Picture 10" descr="Pg144_UnTable 4.01.jpg"/>
          <p:cNvPicPr>
            <a:picLocks noChangeAspect="1"/>
          </p:cNvPicPr>
          <p:nvPr/>
        </p:nvPicPr>
        <p:blipFill rotWithShape="1">
          <a:blip r:embed="rId2">
            <a:extLst>
              <a:ext uri="{28A0092B-C50C-407E-A947-70E740481C1C}">
                <a14:useLocalDpi xmlns:a14="http://schemas.microsoft.com/office/drawing/2010/main" val="0"/>
              </a:ext>
            </a:extLst>
          </a:blip>
          <a:srcRect t="1" b="2744"/>
          <a:stretch/>
        </p:blipFill>
        <p:spPr>
          <a:xfrm>
            <a:off x="662248" y="658419"/>
            <a:ext cx="7819505" cy="5793971"/>
          </a:xfrm>
          <a:prstGeom prst="rect">
            <a:avLst/>
          </a:prstGeom>
        </p:spPr>
      </p:pic>
    </p:spTree>
    <p:extLst>
      <p:ext uri="{BB962C8B-B14F-4D97-AF65-F5344CB8AC3E}">
        <p14:creationId xmlns:p14="http://schemas.microsoft.com/office/powerpoint/2010/main" val="3657953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3" name="Picture 12" descr="Pg144_UnTable 4.02.jpg"/>
          <p:cNvPicPr>
            <a:picLocks noChangeAspect="1"/>
          </p:cNvPicPr>
          <p:nvPr/>
        </p:nvPicPr>
        <p:blipFill rotWithShape="1">
          <a:blip r:embed="rId2">
            <a:extLst>
              <a:ext uri="{28A0092B-C50C-407E-A947-70E740481C1C}">
                <a14:useLocalDpi xmlns:a14="http://schemas.microsoft.com/office/drawing/2010/main" val="0"/>
              </a:ext>
            </a:extLst>
          </a:blip>
          <a:srcRect b="3141"/>
          <a:stretch/>
        </p:blipFill>
        <p:spPr>
          <a:xfrm>
            <a:off x="662248" y="939254"/>
            <a:ext cx="7819505" cy="5212081"/>
          </a:xfrm>
          <a:prstGeom prst="rect">
            <a:avLst/>
          </a:prstGeom>
        </p:spPr>
      </p:pic>
    </p:spTree>
    <p:extLst>
      <p:ext uri="{BB962C8B-B14F-4D97-AF65-F5344CB8AC3E}">
        <p14:creationId xmlns:p14="http://schemas.microsoft.com/office/powerpoint/2010/main" val="147227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using the velocity change method</a:t>
            </a:r>
          </a:p>
        </p:txBody>
      </p:sp>
      <p:sp>
        <p:nvSpPr>
          <p:cNvPr id="3" name="Content Placeholder 2"/>
          <p:cNvSpPr>
            <a:spLocks noGrp="1"/>
          </p:cNvSpPr>
          <p:nvPr>
            <p:ph idx="1"/>
          </p:nvPr>
        </p:nvSpPr>
        <p:spPr/>
        <p:txBody>
          <a:bodyPr/>
          <a:lstStyle/>
          <a:p>
            <a:r>
              <a:rPr lang="en-US" dirty="0" smtClean="0"/>
              <a:t>Make sure that you choose initial and final points at the same distance before and after the point at which you are estimating the acceleration direction. </a:t>
            </a:r>
          </a:p>
          <a:p>
            <a:r>
              <a:rPr lang="en-US" dirty="0" smtClean="0"/>
              <a:t>Draw long velocity arrows so that when you put them tail to tail, you can clearly see the direction of the velocity change arrow.</a:t>
            </a:r>
          </a:p>
          <a:p>
            <a:r>
              <a:rPr lang="en-US" dirty="0" smtClean="0"/>
              <a:t>Make sure that the velocity change arrow points from the head of the initial velocity to the head of the final velocity.</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6440142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4_Pg122_UnFigure_Anno.jpg"/>
          <p:cNvPicPr>
            <a:picLocks noChangeAspect="1"/>
          </p:cNvPicPr>
          <p:nvPr/>
        </p:nvPicPr>
        <p:blipFill rotWithShape="1">
          <a:blip r:embed="rId3">
            <a:extLst>
              <a:ext uri="{28A0092B-C50C-407E-A947-70E740481C1C}">
                <a14:useLocalDpi xmlns:a14="http://schemas.microsoft.com/office/drawing/2010/main" val="0"/>
              </a:ext>
            </a:extLst>
          </a:blip>
          <a:srcRect r="52497" b="48538"/>
          <a:stretch/>
        </p:blipFill>
        <p:spPr>
          <a:xfrm>
            <a:off x="2494203" y="2695008"/>
            <a:ext cx="4114800" cy="4089398"/>
          </a:xfrm>
          <a:prstGeom prst="rect">
            <a:avLst/>
          </a:prstGeom>
        </p:spPr>
      </p:pic>
      <p:sp>
        <p:nvSpPr>
          <p:cNvPr id="2" name="Title 1"/>
          <p:cNvSpPr>
            <a:spLocks noGrp="1"/>
          </p:cNvSpPr>
          <p:nvPr>
            <p:ph type="title"/>
          </p:nvPr>
        </p:nvSpPr>
        <p:spPr>
          <a:xfrm>
            <a:off x="0" y="0"/>
            <a:ext cx="9144000" cy="1077218"/>
          </a:xfrm>
        </p:spPr>
        <p:txBody>
          <a:bodyPr/>
          <a:lstStyle/>
          <a:p>
            <a:r>
              <a:rPr lang="en-US" dirty="0" smtClean="0"/>
              <a:t>Conceptual Exercise 4.1: Direction of a racecar</a:t>
            </a:r>
            <a:r>
              <a:rPr lang="fr-FR" dirty="0" smtClean="0"/>
              <a:t>'</a:t>
            </a:r>
            <a:r>
              <a:rPr lang="en-US" dirty="0" smtClean="0"/>
              <a:t>s acceleration</a:t>
            </a:r>
            <a:endParaRPr lang="en-US" dirty="0"/>
          </a:p>
        </p:txBody>
      </p:sp>
      <p:sp>
        <p:nvSpPr>
          <p:cNvPr id="3" name="Content Placeholder 2"/>
          <p:cNvSpPr>
            <a:spLocks noGrp="1"/>
          </p:cNvSpPr>
          <p:nvPr>
            <p:ph idx="1"/>
          </p:nvPr>
        </p:nvSpPr>
        <p:spPr/>
        <p:txBody>
          <a:bodyPr/>
          <a:lstStyle/>
          <a:p>
            <a:r>
              <a:rPr lang="en-US" dirty="0" smtClean="0"/>
              <a:t>Determine the direction of the racecar</a:t>
            </a:r>
            <a:r>
              <a:rPr lang="fr-FR" dirty="0" smtClean="0"/>
              <a:t>'</a:t>
            </a:r>
            <a:r>
              <a:rPr lang="en-US" dirty="0" smtClean="0"/>
              <a:t>s acceleration at points A, B, and C in the figure as the racecar travels at constant speed on the circular path.</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0164548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01_Table_01.jpg"/>
          <p:cNvPicPr>
            <a:picLocks noChangeAspect="1"/>
          </p:cNvPicPr>
          <p:nvPr/>
        </p:nvPicPr>
        <p:blipFill rotWithShape="1">
          <a:blip r:embed="rId2">
            <a:extLst>
              <a:ext uri="{28A0092B-C50C-407E-A947-70E740481C1C}">
                <a14:useLocalDpi xmlns:a14="http://schemas.microsoft.com/office/drawing/2010/main" val="0"/>
              </a:ext>
            </a:extLst>
          </a:blip>
          <a:srcRect b="4191"/>
          <a:stretch/>
        </p:blipFill>
        <p:spPr>
          <a:xfrm>
            <a:off x="761602" y="2618746"/>
            <a:ext cx="7315200" cy="3670724"/>
          </a:xfrm>
          <a:prstGeom prst="rect">
            <a:avLst/>
          </a:prstGeom>
        </p:spPr>
      </p:pic>
      <p:sp>
        <p:nvSpPr>
          <p:cNvPr id="2" name="Title 1"/>
          <p:cNvSpPr>
            <a:spLocks noGrp="1"/>
          </p:cNvSpPr>
          <p:nvPr>
            <p:ph type="title"/>
          </p:nvPr>
        </p:nvSpPr>
        <p:spPr>
          <a:xfrm>
            <a:off x="0" y="0"/>
            <a:ext cx="9144000" cy="2554545"/>
          </a:xfrm>
        </p:spPr>
        <p:txBody>
          <a:bodyPr/>
          <a:lstStyle/>
          <a:p>
            <a:r>
              <a:rPr lang="en-US" dirty="0" smtClean="0"/>
              <a:t>Testing Experiment 1: The sum of the forces exerted on an object moving at constant speed along a circular path points toward the center of that circle in the same direction as the object</a:t>
            </a:r>
            <a:r>
              <a:rPr lang="fr-FR" dirty="0" smtClean="0"/>
              <a:t>'</a:t>
            </a:r>
            <a:r>
              <a:rPr lang="en-US" dirty="0" smtClean="0"/>
              <a:t>s acceleration</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406921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1156</TotalTime>
  <Words>3636</Words>
  <Application>Microsoft Macintosh PowerPoint</Application>
  <PresentationFormat>On-screen Show (4:3)</PresentationFormat>
  <Paragraphs>344</Paragraphs>
  <Slides>62</Slides>
  <Notes>10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HA5Lect_template</vt:lpstr>
      <vt:lpstr>Circular Motion</vt:lpstr>
      <vt:lpstr>Circular Motion</vt:lpstr>
      <vt:lpstr>Be sure you know how to:</vt:lpstr>
      <vt:lpstr>Forces in more complex situations</vt:lpstr>
      <vt:lpstr>The qualitative velocity change method for circular motion</vt:lpstr>
      <vt:lpstr>Using the velocity change method to estimate the direction of acceleration</vt:lpstr>
      <vt:lpstr>Tips for using the velocity change method</vt:lpstr>
      <vt:lpstr>Conceptual Exercise 4.1: Direction of a racecar's acceleration</vt:lpstr>
      <vt:lpstr>Testing Experiment 1: The sum of the forces exerted on an object moving at constant speed along a circular path points toward the center of that circle in the same direction as the object's acceleration</vt:lpstr>
      <vt:lpstr>Testing Experiment 2: The sum of the forces exerted on an object moving at constant speed along a circular path points toward the center of that circle in the same direction as the object's acceleration</vt:lpstr>
      <vt:lpstr>Newton's second law and circular motion</vt:lpstr>
      <vt:lpstr>Testing Experiment 1: The sum of the forces exerted on an object moving at constant speed along a circular path points toward the center of that circle in the same direction as the object's acceleration</vt:lpstr>
      <vt:lpstr>Determining the factors that might affect acceleration</vt:lpstr>
      <vt:lpstr>Dependence of acceleration on speed</vt:lpstr>
      <vt:lpstr>Dependence of acceleration on speed</vt:lpstr>
      <vt:lpstr>Dependence of acceleration on speed</vt:lpstr>
      <vt:lpstr>Dependence of acceleration on speed</vt:lpstr>
      <vt:lpstr>Dependence of acceleration on speed</vt:lpstr>
      <vt:lpstr>Dependence of acceleration on radius</vt:lpstr>
      <vt:lpstr>Dependence of acceleration on radius</vt:lpstr>
      <vt:lpstr>Dependence of acceleration on radius</vt:lpstr>
      <vt:lpstr>Radial acceleration: An object at constant speed v on a circular path of radius r</vt:lpstr>
      <vt:lpstr>Example 4.2: Blackout</vt:lpstr>
      <vt:lpstr>Example 4.2: Blackout</vt:lpstr>
      <vt:lpstr>Period</vt:lpstr>
      <vt:lpstr>Quantitative Exercise 4.3: Singapore hotel</vt:lpstr>
      <vt:lpstr>Quantitative Exercise 4.3: Singapore hotel</vt:lpstr>
      <vt:lpstr>Is Earth a noninertial reference frame?</vt:lpstr>
      <vt:lpstr>Circular motion component form of Newton's second law</vt:lpstr>
      <vt:lpstr>Problem-solving strategy: Processes involving constant-speed circular motion</vt:lpstr>
      <vt:lpstr>Problem-solving strategy: Processes involving constant-speed circular motion</vt:lpstr>
      <vt:lpstr>Problem-solving strategy: Processes involving constant-speed circular motion (Cont'd)</vt:lpstr>
      <vt:lpstr>Problem-solving strategy: Processes involving constant-circular motion</vt:lpstr>
      <vt:lpstr>Problem-solving strategy: Processes involving constant-speed circular motion</vt:lpstr>
      <vt:lpstr>Example 4.5: Toy airplane</vt:lpstr>
      <vt:lpstr>Example 4.6: Rotor ride</vt:lpstr>
      <vt:lpstr>Example 4.7: Texas Motor Speedway</vt:lpstr>
      <vt:lpstr>Tip for circular motion</vt:lpstr>
      <vt:lpstr>Conceptual difficulties with circular motion</vt:lpstr>
      <vt:lpstr>Conceptual difficulties with circular motion (Cont'd)</vt:lpstr>
      <vt:lpstr>Observations and explanations of planetary motion</vt:lpstr>
      <vt:lpstr>Observations and explanations of planetary motion</vt:lpstr>
      <vt:lpstr>Observations and explanations of planetary motion (Cont'd)</vt:lpstr>
      <vt:lpstr>Tip </vt:lpstr>
      <vt:lpstr>Dependence of gravitational force on mass</vt:lpstr>
      <vt:lpstr>The law of universal gravitation</vt:lpstr>
      <vt:lpstr>The universal gravitational constant</vt:lpstr>
      <vt:lpstr>Newton's law of universal gravitation</vt:lpstr>
      <vt:lpstr>Making sense of the gravitational force that everyday objects exert on Earth</vt:lpstr>
      <vt:lpstr>Free-fall acceleration</vt:lpstr>
      <vt:lpstr>Kepler's laws and the law of universal gravitation</vt:lpstr>
      <vt:lpstr>Kepler's first law of planetary motion</vt:lpstr>
      <vt:lpstr>Kepler's second law of planetary motion</vt:lpstr>
      <vt:lpstr>Kepler's third law of planetary motion</vt:lpstr>
      <vt:lpstr>Limitations of the law of universal gravitation</vt:lpstr>
      <vt:lpstr>Limitations of the law of universal gravitation</vt:lpstr>
      <vt:lpstr>Satellites and astronauts: Putting it all together</vt:lpstr>
      <vt:lpstr>Example 4.8: Geostationary satellite</vt:lpstr>
      <vt:lpstr>Quantitative Exercise 4.9: Are astronauts weightless in the International Space Station?</vt:lpstr>
      <vt:lpstr>Astronauts are NOT weightless in the International Space Station</vt:lpstr>
      <vt:lpstr>Summary</vt:lpstr>
      <vt:lpstr>Summary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118</cp:revision>
  <cp:lastPrinted>2013-09-16T08:07:53Z</cp:lastPrinted>
  <dcterms:created xsi:type="dcterms:W3CDTF">2007-09-26T05:29:17Z</dcterms:created>
  <dcterms:modified xsi:type="dcterms:W3CDTF">2013-09-19T20:54:22Z</dcterms:modified>
</cp:coreProperties>
</file>