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7"/>
  </p:notesMasterIdLst>
  <p:handoutMasterIdLst>
    <p:handoutMasterId r:id="rId5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4" clrIdx="0"/>
  <p:cmAuthor id="1" name="Premedi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DBB"/>
    <a:srgbClr val="6A733D"/>
    <a:srgbClr val="4E6273"/>
    <a:srgbClr val="E3E709"/>
    <a:srgbClr val="BE2A40"/>
    <a:srgbClr val="8E8C24"/>
    <a:srgbClr val="37368A"/>
    <a:srgbClr val="BE58A1"/>
    <a:srgbClr val="E96115"/>
    <a:srgbClr val="0B5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072" autoAdjust="0"/>
  </p:normalViewPr>
  <p:slideViewPr>
    <p:cSldViewPr snapToGrid="0">
      <p:cViewPr varScale="1">
        <p:scale>
          <a:sx n="137" d="100"/>
          <a:sy n="137" d="100"/>
        </p:scale>
        <p:origin x="-2336"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US" smtClean="0"/>
              <a:t>© 2014 Pearson Education, Inc.</a:t>
            </a:r>
            <a:endParaRPr lang="en-GB"/>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 2014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US" smtClean="0"/>
              <a:t>© 2014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091" name="Rectangle 43"/>
          <p:cNvSpPr>
            <a:spLocks noGrp="1" noChangeArrowheads="1"/>
          </p:cNvSpPr>
          <p:nvPr>
            <p:ph type="ctrTitle"/>
          </p:nvPr>
        </p:nvSpPr>
        <p:spPr>
          <a:xfrm>
            <a:off x="365126" y="3124200"/>
            <a:ext cx="4065764" cy="1077218"/>
          </a:xfrm>
        </p:spPr>
        <p:txBody>
          <a:bodyPr/>
          <a:lstStyle/>
          <a:p>
            <a:r>
              <a:rPr lang="en-US" dirty="0"/>
              <a:t>Kinematics: Motion</a:t>
            </a:r>
            <a:br>
              <a:rPr lang="en-US" dirty="0"/>
            </a:br>
            <a:r>
              <a:rPr lang="en-US" dirty="0"/>
              <a:t>in One Dimension</a:t>
            </a:r>
          </a:p>
        </p:txBody>
      </p:sp>
      <p:sp>
        <p:nvSpPr>
          <p:cNvPr id="6" name="Rectangle 3"/>
          <p:cNvSpPr>
            <a:spLocks noGrp="1" noChangeArrowheads="1"/>
          </p:cNvSpPr>
          <p:nvPr>
            <p:ph type="subTitle" idx="1"/>
          </p:nvPr>
        </p:nvSpPr>
        <p:spPr>
          <a:xfrm>
            <a:off x="365125" y="5051425"/>
            <a:ext cx="2822575" cy="1077218"/>
          </a:xfrm>
        </p:spPr>
        <p:txBody>
          <a:bodyPr wrap="square">
            <a:spAutoFit/>
          </a:bodyPr>
          <a:lstStyle>
            <a:lvl1pPr marL="0" indent="0">
              <a:buFontTx/>
              <a:buNone/>
              <a:defRPr sz="2000"/>
            </a:lvl1pPr>
          </a:lstStyle>
          <a:p>
            <a:pPr lvl="0"/>
            <a:r>
              <a:rPr lang="en-US" noProof="0" dirty="0" smtClean="0"/>
              <a:t>Prepared by</a:t>
            </a:r>
          </a:p>
          <a:p>
            <a:pPr lvl="0"/>
            <a:r>
              <a:rPr lang="en-US" dirty="0" err="1"/>
              <a:t>Dedra</a:t>
            </a:r>
            <a:r>
              <a:rPr lang="en-US" dirty="0"/>
              <a:t> Demaree, </a:t>
            </a:r>
            <a:br>
              <a:rPr lang="en-US" dirty="0"/>
            </a:br>
            <a:r>
              <a:rPr lang="en-US" dirty="0"/>
              <a:t>Georgetown University</a:t>
            </a:r>
            <a:endParaRPr lang="en-US" noProof="0" dirty="0" smtClean="0"/>
          </a:p>
        </p:txBody>
      </p:sp>
      <p:sp>
        <p:nvSpPr>
          <p:cNvPr id="2" name="Footer Placeholder 1"/>
          <p:cNvSpPr>
            <a:spLocks noGrp="1"/>
          </p:cNvSpPr>
          <p:nvPr>
            <p:ph type="ftr" sz="quarter" idx="3"/>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change arrows</a:t>
            </a:r>
            <a:endParaRPr lang="en-US" dirty="0"/>
          </a:p>
        </p:txBody>
      </p:sp>
      <p:sp>
        <p:nvSpPr>
          <p:cNvPr id="3" name="Content Placeholder 2"/>
          <p:cNvSpPr>
            <a:spLocks noGrp="1"/>
          </p:cNvSpPr>
          <p:nvPr>
            <p:ph idx="1"/>
          </p:nvPr>
        </p:nvSpPr>
        <p:spPr/>
        <p:txBody>
          <a:bodyPr/>
          <a:lstStyle/>
          <a:p>
            <a:r>
              <a:rPr lang="en-US" dirty="0" smtClean="0"/>
              <a:t>Delta means "change in."</a:t>
            </a:r>
          </a:p>
          <a:p>
            <a:r>
              <a:rPr lang="en-US" dirty="0" smtClean="0"/>
              <a:t>Change always means final minus initial: what it is now compared to what it was before.</a:t>
            </a:r>
          </a:p>
          <a:p>
            <a:r>
              <a:rPr lang="en-US" dirty="0" smtClean="0"/>
              <a:t>The arrow above v reminds us that velocity is a vector; it has both magnitude and direction.</a:t>
            </a:r>
            <a:endParaRPr lang="en-US" dirty="0"/>
          </a:p>
        </p:txBody>
      </p:sp>
      <p:sp>
        <p:nvSpPr>
          <p:cNvPr id="122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94" name="Rectangle 8"/>
          <p:cNvSpPr>
            <a:spLocks noChangeArrowheads="1"/>
          </p:cNvSpPr>
          <p:nvPr/>
        </p:nvSpPr>
        <p:spPr bwMode="auto">
          <a:xfrm>
            <a:off x="0" y="173038"/>
            <a:ext cx="228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200">
                <a:cs typeface="Times New Roman" charset="0"/>
              </a:rPr>
              <a:t> </a:t>
            </a:r>
            <a:endParaRPr lang="en-US"/>
          </a:p>
        </p:txBody>
      </p:sp>
      <p:sp>
        <p:nvSpPr>
          <p:cNvPr id="12296" name="Text Box 10"/>
          <p:cNvSpPr txBox="1">
            <a:spLocks noChangeArrowheads="1"/>
          </p:cNvSpPr>
          <p:nvPr/>
        </p:nvSpPr>
        <p:spPr bwMode="auto">
          <a:xfrm>
            <a:off x="838200" y="144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endParaRPr lang="en-US"/>
          </a:p>
        </p:txBody>
      </p:sp>
      <p:sp>
        <p:nvSpPr>
          <p:cNvPr id="1229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2299" name="Rectangle 13"/>
          <p:cNvSpPr>
            <a:spLocks noChangeArrowheads="1"/>
          </p:cNvSpPr>
          <p:nvPr/>
        </p:nvSpPr>
        <p:spPr bwMode="auto">
          <a:xfrm>
            <a:off x="0" y="173038"/>
            <a:ext cx="228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200">
                <a:cs typeface="Times New Roman" charset="0"/>
              </a:rPr>
              <a:t> </a:t>
            </a:r>
            <a:endParaRPr lang="en-US"/>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velocity change arrows</a:t>
            </a:r>
            <a:endParaRPr lang="en-US" dirty="0"/>
          </a:p>
        </p:txBody>
      </p:sp>
      <p:sp>
        <p:nvSpPr>
          <p:cNvPr id="3" name="Content Placeholder 2"/>
          <p:cNvSpPr>
            <a:spLocks noGrp="1"/>
          </p:cNvSpPr>
          <p:nvPr>
            <p:ph idx="1"/>
          </p:nvPr>
        </p:nvSpPr>
        <p:spPr>
          <a:xfrm>
            <a:off x="365125" y="1141413"/>
            <a:ext cx="8554890" cy="5106987"/>
          </a:xfrm>
        </p:spPr>
        <p:txBody>
          <a:bodyPr/>
          <a:lstStyle/>
          <a:p>
            <a:r>
              <a:rPr lang="en-US" sz="2400" dirty="0" smtClean="0"/>
              <a:t>Consider two adjacent velocity vectors, in this example at points 2 and 3.</a:t>
            </a:r>
          </a:p>
          <a:p>
            <a:pPr>
              <a:lnSpc>
                <a:spcPct val="90000"/>
              </a:lnSpc>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buNone/>
            </a:pPr>
            <a:endParaRPr lang="en-US" sz="2400" dirty="0" smtClean="0"/>
          </a:p>
          <a:p>
            <a:r>
              <a:rPr lang="en-US" sz="2400" dirty="0" smtClean="0"/>
              <a:t>Find which vector would need to be added to the velocity corresponding to point 2 to get the velocity corresponding to point 3.</a:t>
            </a:r>
          </a:p>
        </p:txBody>
      </p:sp>
      <p:sp>
        <p:nvSpPr>
          <p:cNvPr id="13317" name="Text Box 6"/>
          <p:cNvSpPr txBox="1">
            <a:spLocks noChangeArrowheads="1"/>
          </p:cNvSpPr>
          <p:nvPr/>
        </p:nvSpPr>
        <p:spPr bwMode="auto">
          <a:xfrm>
            <a:off x="7451725" y="268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endParaRPr lang="en-US"/>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3_FigureA_Anno.jpg"/>
          <p:cNvPicPr>
            <a:picLocks noChangeAspect="1"/>
          </p:cNvPicPr>
          <p:nvPr/>
        </p:nvPicPr>
        <p:blipFill rotWithShape="1">
          <a:blip r:embed="rId2">
            <a:extLst>
              <a:ext uri="{28A0092B-C50C-407E-A947-70E740481C1C}">
                <a14:useLocalDpi xmlns:a14="http://schemas.microsoft.com/office/drawing/2010/main" val="0"/>
              </a:ext>
            </a:extLst>
          </a:blip>
          <a:srcRect b="3376"/>
          <a:stretch/>
        </p:blipFill>
        <p:spPr>
          <a:xfrm>
            <a:off x="2905461" y="1614516"/>
            <a:ext cx="3413000" cy="1949231"/>
          </a:xfrm>
          <a:prstGeom prst="rect">
            <a:avLst/>
          </a:prstGeom>
        </p:spPr>
      </p:pic>
      <p:pic>
        <p:nvPicPr>
          <p:cNvPr id="10" name="Picture 9" descr="01_03_FigureB_Anno.jpg"/>
          <p:cNvPicPr>
            <a:picLocks noChangeAspect="1"/>
          </p:cNvPicPr>
          <p:nvPr/>
        </p:nvPicPr>
        <p:blipFill rotWithShape="1">
          <a:blip r:embed="rId3">
            <a:extLst>
              <a:ext uri="{28A0092B-C50C-407E-A947-70E740481C1C}">
                <a14:useLocalDpi xmlns:a14="http://schemas.microsoft.com/office/drawing/2010/main" val="0"/>
              </a:ext>
            </a:extLst>
          </a:blip>
          <a:srcRect b="2629"/>
          <a:stretch/>
        </p:blipFill>
        <p:spPr>
          <a:xfrm>
            <a:off x="3207431" y="4449763"/>
            <a:ext cx="3014919" cy="2321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motion diagram</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8" name="Picture 7" descr="01_Pg07_UnFigure.jpg"/>
          <p:cNvPicPr>
            <a:picLocks noChangeAspect="1"/>
          </p:cNvPicPr>
          <p:nvPr/>
        </p:nvPicPr>
        <p:blipFill rotWithShape="1">
          <a:blip r:embed="rId2">
            <a:extLst>
              <a:ext uri="{28A0092B-C50C-407E-A947-70E740481C1C}">
                <a14:useLocalDpi xmlns:a14="http://schemas.microsoft.com/office/drawing/2010/main" val="0"/>
              </a:ext>
            </a:extLst>
          </a:blip>
          <a:srcRect b="5675"/>
          <a:stretch/>
        </p:blipFill>
        <p:spPr>
          <a:xfrm>
            <a:off x="271272" y="1931107"/>
            <a:ext cx="8601456" cy="29957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Quantities for describing motion</a:t>
            </a:r>
            <a:endParaRPr lang="en-US" dirty="0"/>
          </a:p>
        </p:txBody>
      </p:sp>
      <p:sp>
        <p:nvSpPr>
          <p:cNvPr id="3" name="Content Placeholder 2"/>
          <p:cNvSpPr>
            <a:spLocks noGrp="1"/>
          </p:cNvSpPr>
          <p:nvPr>
            <p:ph idx="1"/>
          </p:nvPr>
        </p:nvSpPr>
        <p:spPr/>
        <p:txBody>
          <a:bodyPr/>
          <a:lstStyle/>
          <a:p>
            <a:r>
              <a:rPr lang="en-US" dirty="0" smtClean="0"/>
              <a:t>Motion diagrams represent motion qualitatively. </a:t>
            </a:r>
          </a:p>
          <a:p>
            <a:r>
              <a:rPr lang="en-US" dirty="0" smtClean="0"/>
              <a:t>To analyze situations, we need to describe motion quantitatively. </a:t>
            </a:r>
          </a:p>
          <a:p>
            <a:r>
              <a:rPr lang="en-US" dirty="0" smtClean="0"/>
              <a:t>These quantities are needed to describe linear motion: </a:t>
            </a:r>
          </a:p>
          <a:p>
            <a:pPr lvl="1"/>
            <a:r>
              <a:rPr lang="en-US" dirty="0" smtClean="0"/>
              <a:t>Time and time interval</a:t>
            </a:r>
          </a:p>
          <a:p>
            <a:pPr lvl="1"/>
            <a:r>
              <a:rPr lang="en-US" dirty="0" smtClean="0"/>
              <a:t>Position, displacement, distance, and path length</a:t>
            </a:r>
          </a:p>
          <a:p>
            <a:pPr lvl="1"/>
            <a:r>
              <a:rPr lang="en-US" dirty="0" smtClean="0"/>
              <a:t>Scalar component of displacement for motion along one axis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time interval</a:t>
            </a:r>
            <a:endParaRPr lang="en-US" dirty="0"/>
          </a:p>
        </p:txBody>
      </p:sp>
      <p:sp>
        <p:nvSpPr>
          <p:cNvPr id="3" name="Content Placeholder 2"/>
          <p:cNvSpPr>
            <a:spLocks noGrp="1"/>
          </p:cNvSpPr>
          <p:nvPr>
            <p:ph idx="1"/>
          </p:nvPr>
        </p:nvSpPr>
        <p:spPr/>
        <p:txBody>
          <a:bodyPr/>
          <a:lstStyle/>
          <a:p>
            <a:r>
              <a:rPr lang="en-US" dirty="0" smtClean="0"/>
              <a:t>The time t is a clock reading.</a:t>
            </a:r>
          </a:p>
          <a:p>
            <a:r>
              <a:rPr lang="en-US" dirty="0" smtClean="0"/>
              <a:t>The time interval (</a:t>
            </a:r>
            <a:r>
              <a:rPr lang="en-US" i="1" dirty="0" smtClean="0"/>
              <a:t>t</a:t>
            </a:r>
            <a:r>
              <a:rPr lang="en-US" baseline="-25000" dirty="0" smtClean="0"/>
              <a:t>2</a:t>
            </a:r>
            <a:r>
              <a:rPr lang="en-US" dirty="0" smtClean="0"/>
              <a:t> - </a:t>
            </a:r>
            <a:r>
              <a:rPr lang="en-US" i="1" dirty="0" smtClean="0"/>
              <a:t>t</a:t>
            </a:r>
            <a:r>
              <a:rPr lang="en-US" baseline="-25000" dirty="0" smtClean="0"/>
              <a:t>1</a:t>
            </a:r>
            <a:r>
              <a:rPr lang="en-US" dirty="0" smtClean="0"/>
              <a:t>) or </a:t>
            </a:r>
            <a:r>
              <a:rPr lang="en-US" dirty="0" err="1" smtClean="0"/>
              <a:t>Δ</a:t>
            </a:r>
            <a:r>
              <a:rPr lang="en-US" i="1" dirty="0" err="1" smtClean="0"/>
              <a:t>t</a:t>
            </a:r>
            <a:r>
              <a:rPr lang="en-US" dirty="0" smtClean="0"/>
              <a:t> is a difference in clock readings. (The symbol delta represents </a:t>
            </a:r>
            <a:r>
              <a:rPr lang="en-US" altLang="ja-JP" dirty="0" smtClean="0"/>
              <a:t>"</a:t>
            </a:r>
            <a:r>
              <a:rPr lang="en-US" dirty="0" smtClean="0"/>
              <a:t>change in</a:t>
            </a:r>
            <a:r>
              <a:rPr lang="en-US" altLang="ja-JP" dirty="0" smtClean="0"/>
              <a:t>"</a:t>
            </a:r>
            <a:r>
              <a:rPr lang="en-US" dirty="0" smtClean="0"/>
              <a:t> and is the final value minus the initial value.)</a:t>
            </a:r>
          </a:p>
          <a:p>
            <a:r>
              <a:rPr lang="en-US" dirty="0" smtClean="0"/>
              <a:t>These are both scalar quantities.</a:t>
            </a:r>
          </a:p>
          <a:p>
            <a:r>
              <a:rPr lang="en-US" dirty="0" smtClean="0"/>
              <a:t>The SI units for both quantities are seconds (s).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Position, displacement, distance, and path length</a:t>
            </a:r>
            <a:endParaRPr lang="en-US" dirty="0"/>
          </a:p>
        </p:txBody>
      </p:sp>
      <p:sp>
        <p:nvSpPr>
          <p:cNvPr id="3" name="Content Placeholder 2"/>
          <p:cNvSpPr>
            <a:spLocks noGrp="1"/>
          </p:cNvSpPr>
          <p:nvPr>
            <p:ph idx="1"/>
          </p:nvPr>
        </p:nvSpPr>
        <p:spPr>
          <a:xfrm>
            <a:off x="365125" y="1141413"/>
            <a:ext cx="8229600" cy="5348077"/>
          </a:xfrm>
        </p:spPr>
        <p:txBody>
          <a:bodyPr/>
          <a:lstStyle/>
          <a:p>
            <a:r>
              <a:rPr lang="en-US" sz="2400" dirty="0" smtClean="0"/>
              <a:t>These quantities describe the location and motion of an object.</a:t>
            </a:r>
          </a:p>
          <a:p>
            <a:pPr lvl="1"/>
            <a:r>
              <a:rPr lang="en-US" sz="2400" dirty="0" smtClean="0"/>
              <a:t>Position is an object</a:t>
            </a:r>
            <a:r>
              <a:rPr lang="fr-FR" sz="2400" dirty="0" smtClean="0"/>
              <a:t>'</a:t>
            </a:r>
            <a:r>
              <a:rPr lang="en-US" sz="2400" dirty="0" smtClean="0"/>
              <a:t>s location with respect to a particular coordinate system.</a:t>
            </a:r>
          </a:p>
          <a:p>
            <a:pPr lvl="1"/>
            <a:r>
              <a:rPr lang="en-US" sz="2400" dirty="0" smtClean="0"/>
              <a:t>Displacement is a vector that starts from an object</a:t>
            </a:r>
            <a:r>
              <a:rPr lang="fr-FR" sz="2400" dirty="0" smtClean="0"/>
              <a:t>'</a:t>
            </a:r>
            <a:r>
              <a:rPr lang="en-US" sz="2400" dirty="0" smtClean="0"/>
              <a:t>s initial position and ends at its final position.</a:t>
            </a:r>
          </a:p>
          <a:p>
            <a:pPr lvl="1"/>
            <a:r>
              <a:rPr lang="en-US" sz="2400" dirty="0" smtClean="0"/>
              <a:t>Distance is the magnitude (length) of the displacement vector.</a:t>
            </a:r>
          </a:p>
          <a:p>
            <a:pPr lvl="1"/>
            <a:r>
              <a:rPr lang="en-US" sz="2400" dirty="0" smtClean="0"/>
              <a:t>Path length is how far the object moved as it traveled from its initial position to its final position.</a:t>
            </a:r>
          </a:p>
          <a:p>
            <a:pPr marL="114300" indent="0">
              <a:buNone/>
            </a:pPr>
            <a:r>
              <a:rPr lang="en-US" sz="2400" dirty="0">
                <a:solidFill>
                  <a:srgbClr val="FF0000"/>
                </a:solidFill>
              </a:rPr>
              <a:t>Imagine laying a string along the path the object took. The length of the string is the path </a:t>
            </a:r>
            <a:r>
              <a:rPr lang="en-US" sz="2400" dirty="0" smtClean="0">
                <a:solidFill>
                  <a:srgbClr val="FF0000"/>
                </a:solidFill>
              </a:rPr>
              <a:t>length.</a:t>
            </a:r>
            <a:endParaRPr lang="en-US" sz="2400" dirty="0">
              <a:solidFill>
                <a:srgbClr val="FF0000"/>
              </a:solidFill>
            </a:endParaRP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15882"/>
          </a:xfrm>
        </p:spPr>
        <p:txBody>
          <a:bodyPr/>
          <a:lstStyle/>
          <a:p>
            <a:r>
              <a:rPr lang="en-US" sz="2800" dirty="0" smtClean="0"/>
              <a:t>Example: A car backs up (moving in the negative direction) toward the origin of the coordinate system at </a:t>
            </a:r>
            <a:r>
              <a:rPr lang="en-US" sz="2800" i="1" dirty="0" smtClean="0"/>
              <a:t>x</a:t>
            </a:r>
            <a:r>
              <a:rPr lang="en-US" sz="2800" dirty="0" smtClean="0"/>
              <a:t> = 0. The car stops and then moves in the positive </a:t>
            </a:r>
            <a:r>
              <a:rPr lang="en-US" sz="2800" i="1" dirty="0" smtClean="0"/>
              <a:t>x</a:t>
            </a:r>
            <a:r>
              <a:rPr lang="en-US" sz="2800" dirty="0" smtClean="0"/>
              <a:t>-direction to its final position </a:t>
            </a:r>
            <a:r>
              <a:rPr lang="en-US" sz="2800" i="1" dirty="0" err="1" smtClean="0"/>
              <a:t>x</a:t>
            </a:r>
            <a:r>
              <a:rPr lang="en-US" sz="2800" baseline="-25000" dirty="0" err="1" smtClean="0"/>
              <a:t>f</a:t>
            </a:r>
            <a:r>
              <a:rPr lang="en-US" sz="2800" dirty="0" smtClean="0"/>
              <a:t>.</a:t>
            </a:r>
            <a:endParaRPr lang="en-US" sz="2800" dirty="0"/>
          </a:p>
        </p:txBody>
      </p:sp>
      <p:sp>
        <p:nvSpPr>
          <p:cNvPr id="3" name="Content Placeholder 2"/>
          <p:cNvSpPr>
            <a:spLocks noGrp="1"/>
          </p:cNvSpPr>
          <p:nvPr>
            <p:ph idx="1"/>
          </p:nvPr>
        </p:nvSpPr>
        <p:spPr>
          <a:xfrm>
            <a:off x="365125" y="1879758"/>
            <a:ext cx="8229600" cy="2959547"/>
          </a:xfrm>
        </p:spPr>
        <p:txBody>
          <a:bodyPr/>
          <a:lstStyle/>
          <a:p>
            <a:r>
              <a:rPr lang="en-US" sz="2000" dirty="0" smtClean="0"/>
              <a:t>The initial position and the origin of a coordinate system are not necessarily the same points.</a:t>
            </a:r>
          </a:p>
          <a:p>
            <a:r>
              <a:rPr lang="en-US" sz="2000" dirty="0" smtClean="0"/>
              <a:t>The displacement for the whole trip is a vector that points from the starting position at </a:t>
            </a:r>
            <a:r>
              <a:rPr lang="en-US" sz="2000" i="1" dirty="0" smtClean="0"/>
              <a:t>x</a:t>
            </a:r>
            <a:r>
              <a:rPr lang="en-US" sz="2000" baseline="-25000" dirty="0" smtClean="0"/>
              <a:t>i</a:t>
            </a:r>
            <a:r>
              <a:rPr lang="en-US" sz="2000" dirty="0" smtClean="0"/>
              <a:t> to the final position at </a:t>
            </a:r>
            <a:r>
              <a:rPr lang="en-US" sz="2000" i="1" dirty="0" err="1" smtClean="0"/>
              <a:t>x</a:t>
            </a:r>
            <a:r>
              <a:rPr lang="en-US" sz="2000" baseline="-25000" dirty="0" err="1" smtClean="0"/>
              <a:t>f</a:t>
            </a:r>
            <a:r>
              <a:rPr lang="en-US" sz="2000" dirty="0" smtClean="0"/>
              <a:t>.</a:t>
            </a:r>
          </a:p>
          <a:p>
            <a:r>
              <a:rPr lang="en-US" sz="2000" dirty="0" smtClean="0"/>
              <a:t>The distance for the trip is the magnitude of the displacement (always positive).</a:t>
            </a:r>
          </a:p>
          <a:p>
            <a:r>
              <a:rPr lang="en-US" sz="2000" dirty="0" smtClean="0"/>
              <a:t>The path length is the distance from </a:t>
            </a:r>
            <a:r>
              <a:rPr lang="en-US" sz="2000" i="1" dirty="0" smtClean="0"/>
              <a:t>x</a:t>
            </a:r>
            <a:r>
              <a:rPr lang="en-US" sz="2000" baseline="-25000" dirty="0" smtClean="0"/>
              <a:t>i</a:t>
            </a:r>
            <a:r>
              <a:rPr lang="en-US" sz="2000" dirty="0" smtClean="0"/>
              <a:t> to 0 plus the distance from 0 to </a:t>
            </a:r>
            <a:r>
              <a:rPr lang="en-US" sz="2000" i="1" dirty="0" err="1" smtClean="0"/>
              <a:t>x</a:t>
            </a:r>
            <a:r>
              <a:rPr lang="en-US" sz="2000" baseline="-25000" dirty="0" err="1" smtClean="0"/>
              <a:t>f</a:t>
            </a:r>
            <a:r>
              <a:rPr lang="en-US" sz="2000" dirty="0" smtClean="0"/>
              <a:t>. Note that the path length does not equal the distance.</a:t>
            </a:r>
            <a:endParaRPr lang="en-US" sz="20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5_FigureC_Anno.jpg"/>
          <p:cNvPicPr>
            <a:picLocks noChangeAspect="1"/>
          </p:cNvPicPr>
          <p:nvPr/>
        </p:nvPicPr>
        <p:blipFill rotWithShape="1">
          <a:blip r:embed="rId2">
            <a:extLst>
              <a:ext uri="{28A0092B-C50C-407E-A947-70E740481C1C}">
                <a14:useLocalDpi xmlns:a14="http://schemas.microsoft.com/office/drawing/2010/main" val="0"/>
              </a:ext>
            </a:extLst>
          </a:blip>
          <a:srcRect b="3761"/>
          <a:stretch/>
        </p:blipFill>
        <p:spPr>
          <a:xfrm>
            <a:off x="2618191" y="4637409"/>
            <a:ext cx="3907618" cy="20975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along one axis</a:t>
            </a:r>
            <a:endParaRPr lang="en-US" dirty="0"/>
          </a:p>
        </p:txBody>
      </p:sp>
      <p:sp>
        <p:nvSpPr>
          <p:cNvPr id="3" name="Content Placeholder 2"/>
          <p:cNvSpPr>
            <a:spLocks noGrp="1"/>
          </p:cNvSpPr>
          <p:nvPr>
            <p:ph idx="1"/>
          </p:nvPr>
        </p:nvSpPr>
        <p:spPr>
          <a:xfrm>
            <a:off x="365124" y="1141413"/>
            <a:ext cx="8319721" cy="5181204"/>
          </a:xfrm>
        </p:spPr>
        <p:txBody>
          <a:bodyPr/>
          <a:lstStyle/>
          <a:p>
            <a:r>
              <a:rPr lang="en-US" dirty="0" smtClean="0"/>
              <a:t>Specify a reference frame.</a:t>
            </a:r>
          </a:p>
          <a:p>
            <a:r>
              <a:rPr lang="en-US" dirty="0" smtClean="0"/>
              <a:t>Point one coordinate axis parallel or antiparallel (opposite in direction) to the object</a:t>
            </a:r>
            <a:r>
              <a:rPr lang="fr-FR" dirty="0" smtClean="0"/>
              <a:t>'</a:t>
            </a:r>
            <a:r>
              <a:rPr lang="en-US" dirty="0" smtClean="0"/>
              <a:t>s direction of motion.</a:t>
            </a:r>
          </a:p>
          <a:p>
            <a:r>
              <a:rPr lang="en-US" dirty="0" smtClean="0"/>
              <a:t>The displacement vector points from the initial position </a:t>
            </a:r>
            <a:r>
              <a:rPr lang="en-US" i="1" dirty="0" smtClean="0"/>
              <a:t>x</a:t>
            </a:r>
            <a:r>
              <a:rPr lang="en-US" baseline="-25000" dirty="0" smtClean="0"/>
              <a:t>i</a:t>
            </a:r>
            <a:r>
              <a:rPr lang="en-US" dirty="0" smtClean="0"/>
              <a:t> to the final position </a:t>
            </a:r>
            <a:r>
              <a:rPr lang="en-US" i="1" dirty="0" err="1" smtClean="0"/>
              <a:t>x</a:t>
            </a:r>
            <a:r>
              <a:rPr lang="en-US" baseline="-25000" dirty="0" err="1" smtClean="0"/>
              <a:t>f</a:t>
            </a:r>
            <a:r>
              <a:rPr lang="en-US" dirty="0" smtClean="0"/>
              <a:t>.</a:t>
            </a:r>
          </a:p>
          <a:p>
            <a:r>
              <a:rPr lang="en-US" dirty="0" smtClean="0"/>
              <a:t>The </a:t>
            </a:r>
            <a:r>
              <a:rPr lang="en-US" i="1" dirty="0" smtClean="0"/>
              <a:t>x</a:t>
            </a:r>
            <a:r>
              <a:rPr lang="en-US" dirty="0" smtClean="0"/>
              <a:t> scalar component of the displacement vector is determined through the operation </a:t>
            </a:r>
            <a:r>
              <a:rPr lang="en-US" i="1" dirty="0" err="1" smtClean="0"/>
              <a:t>x</a:t>
            </a:r>
            <a:r>
              <a:rPr lang="en-US" baseline="-25000" dirty="0" err="1" smtClean="0"/>
              <a:t>f</a:t>
            </a:r>
            <a:r>
              <a:rPr lang="en-US" dirty="0" smtClean="0"/>
              <a:t> – </a:t>
            </a:r>
            <a:r>
              <a:rPr lang="en-US" i="1" dirty="0" smtClean="0"/>
              <a:t>x</a:t>
            </a:r>
            <a:r>
              <a:rPr lang="en-US" baseline="-25000" dirty="0" smtClean="0"/>
              <a:t>i</a:t>
            </a:r>
            <a:r>
              <a:rPr lang="en-US" dirty="0" smtClean="0"/>
              <a:t>. It is abbreviated as </a:t>
            </a:r>
            <a:r>
              <a:rPr lang="en-US" i="1" dirty="0" smtClean="0"/>
              <a:t>d</a:t>
            </a:r>
            <a:r>
              <a:rPr lang="en-US" i="1" baseline="-25000" dirty="0" smtClean="0"/>
              <a:t>x</a:t>
            </a:r>
            <a:r>
              <a:rPr lang="en-US" dirty="0" smtClean="0"/>
              <a:t>.</a:t>
            </a:r>
          </a:p>
          <a:p>
            <a:r>
              <a:rPr lang="en-US" dirty="0" smtClean="0"/>
              <a:t>Distance is always positive; it equals the absolute value of the displacement.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Motion along one axis</a:t>
            </a:r>
            <a:endParaRPr lang="en-US" dirty="0"/>
          </a:p>
        </p:txBody>
      </p:sp>
      <p:sp>
        <p:nvSpPr>
          <p:cNvPr id="3" name="Content Placeholder 2"/>
          <p:cNvSpPr>
            <a:spLocks noGrp="1"/>
          </p:cNvSpPr>
          <p:nvPr>
            <p:ph idx="1"/>
          </p:nvPr>
        </p:nvSpPr>
        <p:spPr/>
        <p:txBody>
          <a:bodyPr/>
          <a:lstStyle/>
          <a:p>
            <a:r>
              <a:rPr lang="en-US" sz="2400" dirty="0" smtClean="0"/>
              <a:t>The ground is the reference frame.</a:t>
            </a:r>
          </a:p>
          <a:p>
            <a:r>
              <a:rPr lang="en-US" sz="2400" dirty="0" smtClean="0"/>
              <a:t>The coordinate axis points to the right (antiparallel to the direction of motion).</a:t>
            </a:r>
          </a:p>
          <a:p>
            <a:r>
              <a:rPr lang="en-US" sz="2400" dirty="0" smtClean="0"/>
              <a:t>The displacement vector is shown in blue.</a:t>
            </a:r>
          </a:p>
          <a:p>
            <a:r>
              <a:rPr lang="en-US" sz="2400" i="1" dirty="0" smtClean="0"/>
              <a:t>d</a:t>
            </a:r>
            <a:r>
              <a:rPr lang="en-US" sz="2400" i="1" baseline="-25000" dirty="0" smtClean="0"/>
              <a:t>x</a:t>
            </a:r>
            <a:r>
              <a:rPr lang="en-US" sz="2400" dirty="0" smtClean="0"/>
              <a:t> = </a:t>
            </a:r>
            <a:r>
              <a:rPr lang="en-US" sz="2400" i="1" dirty="0" err="1" smtClean="0"/>
              <a:t>x</a:t>
            </a:r>
            <a:r>
              <a:rPr lang="en-US" sz="2400" baseline="-25000" dirty="0" err="1" smtClean="0"/>
              <a:t>f</a:t>
            </a:r>
            <a:r>
              <a:rPr lang="en-US" sz="2400" dirty="0" smtClean="0"/>
              <a:t> - </a:t>
            </a:r>
            <a:r>
              <a:rPr lang="en-US" sz="2400" i="1" dirty="0" smtClean="0"/>
              <a:t>x</a:t>
            </a:r>
            <a:r>
              <a:rPr lang="en-US" sz="2400" baseline="-25000" dirty="0" smtClean="0"/>
              <a:t>i</a:t>
            </a:r>
            <a:r>
              <a:rPr lang="en-US" sz="2400" dirty="0" smtClean="0"/>
              <a:t> = 3.0 m – 5.0 m = –2.0 m</a:t>
            </a:r>
          </a:p>
          <a:p>
            <a:r>
              <a:rPr lang="en-US" sz="2400" dirty="0" smtClean="0"/>
              <a:t>The distance traveled is 2 m.</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7_FigureB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2667786" y="3750796"/>
            <a:ext cx="3808428" cy="29471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a:t>
            </a:r>
            <a:endParaRPr lang="en-US" dirty="0"/>
          </a:p>
        </p:txBody>
      </p:sp>
      <p:sp>
        <p:nvSpPr>
          <p:cNvPr id="3" name="Content Placeholder 2"/>
          <p:cNvSpPr>
            <a:spLocks noGrp="1"/>
          </p:cNvSpPr>
          <p:nvPr>
            <p:ph idx="1"/>
          </p:nvPr>
        </p:nvSpPr>
        <p:spPr>
          <a:xfrm>
            <a:off x="365124" y="1141413"/>
            <a:ext cx="8485799" cy="5106987"/>
          </a:xfrm>
        </p:spPr>
        <p:txBody>
          <a:bodyPr/>
          <a:lstStyle/>
          <a:p>
            <a:r>
              <a:rPr lang="en-US" dirty="0" smtClean="0"/>
              <a:t>We should be able to measure the person</a:t>
            </a:r>
            <a:r>
              <a:rPr lang="fr-FR" dirty="0" smtClean="0"/>
              <a:t>'</a:t>
            </a:r>
            <a:r>
              <a:rPr lang="en-US" dirty="0" smtClean="0"/>
              <a:t>s location at one instant of time to within about 0.1m but not to 0.01 m.</a:t>
            </a:r>
          </a:p>
          <a:p>
            <a:r>
              <a:rPr lang="en-US" dirty="0" smtClean="0"/>
              <a:t>The locations can reasonably be given as +3.0 m, which implies an accuracy of ±0.1 m.</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6"/>
          </a:xfrm>
        </p:spPr>
        <p:txBody>
          <a:bodyPr/>
          <a:lstStyle/>
          <a:p>
            <a:r>
              <a:rPr lang="en-US" dirty="0" smtClean="0"/>
              <a:t>Kinematics</a:t>
            </a:r>
            <a:r>
              <a:rPr lang="en-US" dirty="0"/>
              <a:t>: </a:t>
            </a:r>
            <a:r>
              <a:rPr lang="en-US" dirty="0" smtClean="0"/>
              <a:t>Motion in One Dimension</a:t>
            </a:r>
            <a:endParaRPr lang="en-US" dirty="0"/>
          </a:p>
        </p:txBody>
      </p:sp>
      <p:sp>
        <p:nvSpPr>
          <p:cNvPr id="9" name="Content Placeholder 8"/>
          <p:cNvSpPr>
            <a:spLocks noGrp="1"/>
          </p:cNvSpPr>
          <p:nvPr>
            <p:ph idx="1"/>
          </p:nvPr>
        </p:nvSpPr>
        <p:spPr>
          <a:xfrm>
            <a:off x="365126" y="1141413"/>
            <a:ext cx="4291792" cy="5106987"/>
          </a:xfrm>
        </p:spPr>
        <p:txBody>
          <a:bodyPr/>
          <a:lstStyle/>
          <a:p>
            <a:pPr>
              <a:buFont typeface="Arial" pitchFamily="34" charset="0"/>
              <a:buChar char="•"/>
              <a:defRPr/>
            </a:pPr>
            <a:r>
              <a:rPr lang="en-US" dirty="0"/>
              <a:t>What is a safe following distance between you and the car in front of you</a:t>
            </a:r>
            <a:r>
              <a:rPr lang="en-US" dirty="0" smtClean="0"/>
              <a:t>?</a:t>
            </a:r>
            <a:endParaRPr lang="en-US" dirty="0"/>
          </a:p>
          <a:p>
            <a:pPr>
              <a:buFont typeface="Arial" pitchFamily="34" charset="0"/>
              <a:buChar char="•"/>
              <a:defRPr/>
            </a:pPr>
            <a:r>
              <a:rPr lang="en-US" dirty="0"/>
              <a:t>Can you be moving and not moving at the same time</a:t>
            </a:r>
            <a:r>
              <a:rPr lang="en-US" dirty="0" smtClean="0"/>
              <a:t>?</a:t>
            </a:r>
            <a:endParaRPr lang="en-US" dirty="0"/>
          </a:p>
          <a:p>
            <a:pPr>
              <a:buFont typeface="Arial" pitchFamily="34" charset="0"/>
              <a:buChar char="•"/>
              <a:defRPr/>
            </a:pPr>
            <a:r>
              <a:rPr lang="en-US" dirty="0"/>
              <a:t>Why do physicists say that an upward-thrown object is falling</a:t>
            </a:r>
            <a:r>
              <a:rPr lang="en-US" dirty="0" smtClean="0"/>
              <a:t>?</a:t>
            </a:r>
            <a:endParaRPr lang="en-US" dirty="0"/>
          </a:p>
        </p:txBody>
      </p:sp>
      <p:sp>
        <p:nvSpPr>
          <p:cNvPr id="10" name="Footer Placeholder 9"/>
          <p:cNvSpPr>
            <a:spLocks noGrp="1"/>
          </p:cNvSpPr>
          <p:nvPr>
            <p:ph type="ftr" sz="quarter" idx="10"/>
          </p:nvPr>
        </p:nvSpPr>
        <p:spPr/>
        <p:txBody>
          <a:bodyPr/>
          <a:lstStyle/>
          <a:p>
            <a:r>
              <a:rPr lang="en-US" smtClean="0"/>
              <a:t>© 2014 Pearson Education, Inc.</a:t>
            </a:r>
            <a:endParaRPr lang="en-GB"/>
          </a:p>
        </p:txBody>
      </p:sp>
      <p:pic>
        <p:nvPicPr>
          <p:cNvPr id="11" name="Picture 10" descr="01_00_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82" y="1189529"/>
            <a:ext cx="4329800" cy="51093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Representing motion with data tables and graphs</a:t>
            </a:r>
            <a:endParaRPr lang="en-US" dirty="0"/>
          </a:p>
        </p:txBody>
      </p:sp>
      <p:sp>
        <p:nvSpPr>
          <p:cNvPr id="3" name="Content Placeholder 2"/>
          <p:cNvSpPr>
            <a:spLocks noGrp="1"/>
          </p:cNvSpPr>
          <p:nvPr>
            <p:ph idx="1"/>
          </p:nvPr>
        </p:nvSpPr>
        <p:spPr>
          <a:xfrm>
            <a:off x="365125" y="1141413"/>
            <a:ext cx="8075490" cy="5106987"/>
          </a:xfrm>
        </p:spPr>
        <p:txBody>
          <a:bodyPr/>
          <a:lstStyle/>
          <a:p>
            <a:r>
              <a:rPr lang="en-US" dirty="0" smtClean="0"/>
              <a:t>A data table can record position and time data collected when observing motion.</a:t>
            </a:r>
          </a:p>
          <a:p>
            <a:r>
              <a:rPr lang="en-US" dirty="0" smtClean="0"/>
              <a:t>A graph of the data in the table can help identify patterns in the data.</a:t>
            </a:r>
          </a:p>
          <a:p>
            <a:r>
              <a:rPr lang="en-US" dirty="0" smtClean="0"/>
              <a:t>This type of graph is called a kinematics position-versus-time graph.</a:t>
            </a:r>
          </a:p>
          <a:p>
            <a:r>
              <a:rPr lang="en-US" dirty="0" smtClean="0"/>
              <a:t>Kinematics means </a:t>
            </a:r>
            <a:r>
              <a:rPr lang="en-US" altLang="ja-JP" dirty="0" smtClean="0"/>
              <a:t>"</a:t>
            </a:r>
            <a:r>
              <a:rPr lang="en-US" dirty="0" smtClean="0"/>
              <a:t>description of motion.</a:t>
            </a:r>
            <a:r>
              <a:rPr lang="en-US" altLang="ja-JP" dirty="0" smtClean="0"/>
              <a: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 graphs</a:t>
            </a:r>
            <a:endParaRPr lang="en-US" dirty="0"/>
          </a:p>
        </p:txBody>
      </p:sp>
      <p:sp>
        <p:nvSpPr>
          <p:cNvPr id="3" name="Content Placeholder 2"/>
          <p:cNvSpPr>
            <a:spLocks noGrp="1"/>
          </p:cNvSpPr>
          <p:nvPr>
            <p:ph idx="1"/>
          </p:nvPr>
        </p:nvSpPr>
        <p:spPr>
          <a:xfrm>
            <a:off x="365125" y="1141413"/>
            <a:ext cx="7919183" cy="5106987"/>
          </a:xfrm>
        </p:spPr>
        <p:txBody>
          <a:bodyPr/>
          <a:lstStyle/>
          <a:p>
            <a:r>
              <a:rPr lang="en-US" sz="2400" dirty="0" smtClean="0"/>
              <a:t>Time </a:t>
            </a:r>
            <a:r>
              <a:rPr lang="en-US" sz="2400" i="1" dirty="0" smtClean="0"/>
              <a:t>t</a:t>
            </a:r>
            <a:r>
              <a:rPr lang="en-US" sz="2400" dirty="0" smtClean="0"/>
              <a:t> is usually the independent variable: the horizontal axis.</a:t>
            </a:r>
          </a:p>
          <a:p>
            <a:r>
              <a:rPr lang="en-US" sz="2400" dirty="0" smtClean="0"/>
              <a:t>Position </a:t>
            </a:r>
            <a:r>
              <a:rPr lang="en-US" sz="2400" i="1" dirty="0" smtClean="0"/>
              <a:t>x</a:t>
            </a:r>
            <a:r>
              <a:rPr lang="en-US" sz="2400" dirty="0" smtClean="0"/>
              <a:t> is the dependent variable (position changes with time): the vertical axis (even if the motion is horizontal!).</a:t>
            </a:r>
          </a:p>
          <a:p>
            <a:r>
              <a:rPr lang="en-US" sz="2400" dirty="0" smtClean="0"/>
              <a:t>A </a:t>
            </a:r>
            <a:r>
              <a:rPr lang="en-US" sz="2400" dirty="0" err="1" smtClean="0"/>
              <a:t>trendline</a:t>
            </a:r>
            <a:r>
              <a:rPr lang="en-US" sz="2400" dirty="0" smtClean="0"/>
              <a:t> is a best-fit curve that passes as close as possible to the data points.</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8_FigureC.jpg"/>
          <p:cNvPicPr>
            <a:picLocks noChangeAspect="1"/>
          </p:cNvPicPr>
          <p:nvPr/>
        </p:nvPicPr>
        <p:blipFill rotWithShape="1">
          <a:blip r:embed="rId2">
            <a:extLst>
              <a:ext uri="{28A0092B-C50C-407E-A947-70E740481C1C}">
                <a14:useLocalDpi xmlns:a14="http://schemas.microsoft.com/office/drawing/2010/main" val="0"/>
              </a:ext>
            </a:extLst>
          </a:blip>
          <a:srcRect b="2926"/>
          <a:stretch/>
        </p:blipFill>
        <p:spPr>
          <a:xfrm>
            <a:off x="3304739" y="4011534"/>
            <a:ext cx="2534523" cy="25938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Correspondence between a motion diagram and position-versus-time graph</a:t>
            </a:r>
            <a:endParaRPr lang="en-US" dirty="0"/>
          </a:p>
        </p:txBody>
      </p:sp>
      <p:sp>
        <p:nvSpPr>
          <p:cNvPr id="3" name="Content Placeholder 2"/>
          <p:cNvSpPr>
            <a:spLocks noGrp="1"/>
          </p:cNvSpPr>
          <p:nvPr>
            <p:ph idx="1"/>
          </p:nvPr>
        </p:nvSpPr>
        <p:spPr>
          <a:xfrm>
            <a:off x="365125" y="1141413"/>
            <a:ext cx="4415006" cy="5106987"/>
          </a:xfrm>
        </p:spPr>
        <p:txBody>
          <a:bodyPr/>
          <a:lstStyle/>
          <a:p>
            <a:r>
              <a:rPr lang="en-US" sz="2400" dirty="0" smtClean="0"/>
              <a:t>Kinematics graphs can contain more precise information than motion diagrams.</a:t>
            </a:r>
          </a:p>
          <a:p>
            <a:r>
              <a:rPr lang="en-US" sz="2400" dirty="0" smtClean="0"/>
              <a:t>The position of each dot on the motion diagram corresponds to a point on the position axis. </a:t>
            </a:r>
          </a:p>
          <a:p>
            <a:r>
              <a:rPr lang="en-US" sz="2400" dirty="0" smtClean="0"/>
              <a:t>The graph line combines information about the position of an object and the clock reading when this position occurred.</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9_Figure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4702177" y="1460668"/>
            <a:ext cx="4323091" cy="40351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of linear motion</a:t>
            </a:r>
            <a:endParaRPr lang="en-US" dirty="0"/>
          </a:p>
        </p:txBody>
      </p:sp>
      <p:sp>
        <p:nvSpPr>
          <p:cNvPr id="3" name="Content Placeholder 2"/>
          <p:cNvSpPr>
            <a:spLocks noGrp="1"/>
          </p:cNvSpPr>
          <p:nvPr>
            <p:ph idx="1"/>
          </p:nvPr>
        </p:nvSpPr>
        <p:spPr/>
        <p:txBody>
          <a:bodyPr/>
          <a:lstStyle/>
          <a:p>
            <a:r>
              <a:rPr lang="en-US" dirty="0" smtClean="0"/>
              <a:t>A dependent variable, usually </a:t>
            </a:r>
            <a:r>
              <a:rPr lang="en-US" i="1" dirty="0" smtClean="0"/>
              <a:t>y</a:t>
            </a:r>
            <a:r>
              <a:rPr lang="en-US" dirty="0" smtClean="0"/>
              <a:t>, depends on the value of an independent variable, usually </a:t>
            </a:r>
            <a:r>
              <a:rPr lang="en-US" i="1" dirty="0" smtClean="0"/>
              <a:t>x</a:t>
            </a:r>
            <a:r>
              <a:rPr lang="en-US" dirty="0" smtClean="0"/>
              <a:t>. </a:t>
            </a:r>
          </a:p>
          <a:p>
            <a:r>
              <a:rPr lang="en-US" i="1" dirty="0" smtClean="0"/>
              <a:t>y</a:t>
            </a:r>
            <a:r>
              <a:rPr lang="en-US" dirty="0" smtClean="0"/>
              <a:t>(</a:t>
            </a:r>
            <a:r>
              <a:rPr lang="en-US" i="1" dirty="0" smtClean="0"/>
              <a:t>x</a:t>
            </a:r>
            <a:r>
              <a:rPr lang="en-US" dirty="0" smtClean="0"/>
              <a:t>) = </a:t>
            </a:r>
            <a:r>
              <a:rPr lang="en-US" i="1" dirty="0" smtClean="0"/>
              <a:t>f</a:t>
            </a:r>
            <a:r>
              <a:rPr lang="en-US" dirty="0" smtClean="0"/>
              <a:t>(</a:t>
            </a:r>
            <a:r>
              <a:rPr lang="en-US" i="1" dirty="0" smtClean="0"/>
              <a:t>x</a:t>
            </a:r>
            <a:r>
              <a:rPr lang="en-US" dirty="0" smtClean="0"/>
              <a:t>) is an operation that one needs to do if </a:t>
            </a:r>
            <a:r>
              <a:rPr lang="en-US" i="1" dirty="0" smtClean="0"/>
              <a:t>x</a:t>
            </a:r>
            <a:r>
              <a:rPr lang="en-US" dirty="0" smtClean="0"/>
              <a:t> is an input and </a:t>
            </a:r>
            <a:r>
              <a:rPr lang="en-US" i="1" dirty="0" smtClean="0"/>
              <a:t>y</a:t>
            </a:r>
            <a:r>
              <a:rPr lang="en-US" dirty="0" smtClean="0"/>
              <a:t> is the output. </a:t>
            </a:r>
          </a:p>
          <a:p>
            <a:r>
              <a:rPr lang="en-US" dirty="0" smtClean="0"/>
              <a:t>For a straight line, </a:t>
            </a:r>
            <a:r>
              <a:rPr lang="en-US" i="1" dirty="0" smtClean="0"/>
              <a:t>y</a:t>
            </a:r>
            <a:r>
              <a:rPr lang="en-US" dirty="0" smtClean="0"/>
              <a:t>(</a:t>
            </a:r>
            <a:r>
              <a:rPr lang="en-US" i="1" dirty="0" smtClean="0"/>
              <a:t>x</a:t>
            </a:r>
            <a:r>
              <a:rPr lang="en-US" dirty="0" smtClean="0"/>
              <a:t>) = </a:t>
            </a:r>
            <a:r>
              <a:rPr lang="en-US" i="1" dirty="0" err="1" smtClean="0"/>
              <a:t>kx</a:t>
            </a:r>
            <a:r>
              <a:rPr lang="en-US" dirty="0" smtClean="0"/>
              <a:t> + </a:t>
            </a:r>
            <a:r>
              <a:rPr lang="en-US" i="1" dirty="0" smtClean="0"/>
              <a:t>b</a:t>
            </a:r>
            <a:r>
              <a:rPr lang="en-US" dirty="0" smtClean="0"/>
              <a:t>, where </a:t>
            </a:r>
            <a:r>
              <a:rPr lang="en-US" i="1" dirty="0" smtClean="0"/>
              <a:t>k</a:t>
            </a:r>
            <a:r>
              <a:rPr lang="en-US" dirty="0" smtClean="0"/>
              <a:t> is the slope and </a:t>
            </a:r>
            <a:r>
              <a:rPr lang="en-US" i="1" dirty="0" smtClean="0"/>
              <a:t>b</a:t>
            </a:r>
            <a:r>
              <a:rPr lang="en-US" dirty="0" smtClean="0"/>
              <a:t> is the </a:t>
            </a:r>
            <a:r>
              <a:rPr lang="en-US" i="1" dirty="0" smtClean="0"/>
              <a:t>y</a:t>
            </a:r>
            <a:r>
              <a:rPr lang="en-US" dirty="0" smtClean="0"/>
              <a:t> intercept; the value of </a:t>
            </a:r>
            <a:r>
              <a:rPr lang="en-US" i="1" dirty="0" smtClean="0"/>
              <a:t>y</a:t>
            </a:r>
            <a:r>
              <a:rPr lang="en-US" dirty="0" smtClean="0"/>
              <a:t> when </a:t>
            </a:r>
            <a:r>
              <a:rPr lang="en-US" i="1" dirty="0" smtClean="0"/>
              <a:t>x</a:t>
            </a:r>
            <a:r>
              <a:rPr lang="en-US" dirty="0" smtClean="0"/>
              <a:t> = 0.</a:t>
            </a:r>
          </a:p>
          <a:p>
            <a:r>
              <a:rPr lang="en-US" dirty="0" smtClean="0"/>
              <a:t>For motion along the </a:t>
            </a:r>
            <a:r>
              <a:rPr lang="en-US" i="1" dirty="0" smtClean="0"/>
              <a:t>x</a:t>
            </a:r>
            <a:r>
              <a:rPr lang="en-US" dirty="0" smtClean="0"/>
              <a:t>-axis, we write </a:t>
            </a:r>
            <a:r>
              <a:rPr lang="en-US" i="1" dirty="0" smtClean="0"/>
              <a:t>x</a:t>
            </a:r>
            <a:r>
              <a:rPr lang="en-US" dirty="0" smtClean="0"/>
              <a:t>(</a:t>
            </a:r>
            <a:r>
              <a:rPr lang="en-US" i="1" dirty="0" smtClean="0"/>
              <a:t>t</a:t>
            </a:r>
            <a:r>
              <a:rPr lang="en-US" dirty="0" smtClean="0"/>
              <a:t>) to depict that the motion is dependent on time; </a:t>
            </a:r>
            <a:br>
              <a:rPr lang="en-US" dirty="0" smtClean="0"/>
            </a:br>
            <a:r>
              <a:rPr lang="en-US" i="1" dirty="0" smtClean="0"/>
              <a:t>x</a:t>
            </a:r>
            <a:r>
              <a:rPr lang="en-US" dirty="0" smtClean="0"/>
              <a:t>(</a:t>
            </a:r>
            <a:r>
              <a:rPr lang="en-US" i="1" dirty="0" smtClean="0"/>
              <a:t>t</a:t>
            </a:r>
            <a:r>
              <a:rPr lang="en-US" dirty="0" smtClean="0"/>
              <a:t>) = </a:t>
            </a:r>
            <a:r>
              <a:rPr lang="en-US" i="1" dirty="0" err="1" smtClean="0"/>
              <a:t>kt</a:t>
            </a:r>
            <a:r>
              <a:rPr lang="en-US" dirty="0" smtClean="0"/>
              <a:t> + </a:t>
            </a:r>
            <a:r>
              <a:rPr lang="en-US" i="1" dirty="0" smtClean="0"/>
              <a:t>b</a:t>
            </a:r>
            <a:r>
              <a:rPr lang="en-US" dirty="0" smtClean="0"/>
              <a: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5663"/>
          </a:xfrm>
        </p:spPr>
        <p:txBody>
          <a:bodyPr/>
          <a:lstStyle/>
          <a:p>
            <a:r>
              <a:rPr lang="en-US" sz="3000" dirty="0" smtClean="0"/>
              <a:t>Connecting graphical representations of linear motion to a mathematical representation</a:t>
            </a:r>
            <a:endParaRPr lang="en-US" sz="3000" dirty="0"/>
          </a:p>
        </p:txBody>
      </p:sp>
      <p:sp>
        <p:nvSpPr>
          <p:cNvPr id="3" name="Content Placeholder 2"/>
          <p:cNvSpPr>
            <a:spLocks noGrp="1"/>
          </p:cNvSpPr>
          <p:nvPr>
            <p:ph idx="1"/>
          </p:nvPr>
        </p:nvSpPr>
        <p:spPr>
          <a:xfrm>
            <a:off x="365125" y="1141413"/>
            <a:ext cx="8229600" cy="5283182"/>
          </a:xfrm>
        </p:spPr>
        <p:txBody>
          <a:bodyPr/>
          <a:lstStyle/>
          <a:p>
            <a:r>
              <a:rPr lang="en-US" dirty="0" smtClean="0"/>
              <a:t>A linear function is written: </a:t>
            </a:r>
            <a:r>
              <a:rPr lang="en-US" i="1" dirty="0" smtClean="0"/>
              <a:t>x</a:t>
            </a:r>
            <a:r>
              <a:rPr lang="en-US" dirty="0" smtClean="0"/>
              <a:t>(</a:t>
            </a:r>
            <a:r>
              <a:rPr lang="en-US" i="1" dirty="0" smtClean="0"/>
              <a:t>t</a:t>
            </a:r>
            <a:r>
              <a:rPr lang="en-US" dirty="0" smtClean="0"/>
              <a:t>) = </a:t>
            </a:r>
            <a:r>
              <a:rPr lang="en-US" i="1" dirty="0" err="1" smtClean="0"/>
              <a:t>kt</a:t>
            </a:r>
            <a:r>
              <a:rPr lang="en-US" dirty="0" smtClean="0"/>
              <a:t> + </a:t>
            </a:r>
            <a:r>
              <a:rPr lang="en-US" i="1" dirty="0" smtClean="0"/>
              <a:t>b</a:t>
            </a:r>
          </a:p>
          <a:p>
            <a:pPr lvl="1"/>
            <a:r>
              <a:rPr lang="en-US" i="1" dirty="0" smtClean="0"/>
              <a:t>k</a:t>
            </a:r>
            <a:r>
              <a:rPr lang="en-US" dirty="0" smtClean="0"/>
              <a:t> is the slope of the line; it is the change in the dependent variable divided by the change in the independent variable.</a:t>
            </a:r>
          </a:p>
          <a:p>
            <a:pPr lvl="1"/>
            <a:r>
              <a:rPr lang="en-US" dirty="0" smtClean="0"/>
              <a:t>The slope </a:t>
            </a:r>
            <a:r>
              <a:rPr lang="en-US" i="1" dirty="0" smtClean="0"/>
              <a:t>k</a:t>
            </a:r>
            <a:r>
              <a:rPr lang="en-US" dirty="0" smtClean="0"/>
              <a:t> can be found from </a:t>
            </a:r>
          </a:p>
          <a:p>
            <a:pPr lvl="1"/>
            <a:r>
              <a:rPr lang="en-US" i="1" dirty="0" smtClean="0"/>
              <a:t>k</a:t>
            </a:r>
            <a:r>
              <a:rPr lang="en-US" dirty="0" smtClean="0"/>
              <a:t> has units of m/s and indicates how the position changes with time.</a:t>
            </a:r>
          </a:p>
          <a:p>
            <a:pPr lvl="1"/>
            <a:r>
              <a:rPr lang="en-US" i="1" dirty="0" smtClean="0"/>
              <a:t>k</a:t>
            </a:r>
            <a:r>
              <a:rPr lang="en-US" dirty="0" smtClean="0"/>
              <a:t> can be positive or negative; it represents not only how fast, but also in which direction an object is moving.</a:t>
            </a:r>
          </a:p>
          <a:p>
            <a:pPr lvl="1"/>
            <a:r>
              <a:rPr lang="en-US" i="1" dirty="0" smtClean="0"/>
              <a:t>b</a:t>
            </a:r>
            <a:r>
              <a:rPr lang="en-US" dirty="0" smtClean="0"/>
              <a:t> is the location of the object at </a:t>
            </a:r>
            <a:r>
              <a:rPr lang="en-US" i="1" dirty="0" smtClean="0"/>
              <a:t>t</a:t>
            </a:r>
            <a:r>
              <a:rPr lang="en-US" dirty="0" smtClean="0"/>
              <a:t> = 0; it is </a:t>
            </a:r>
            <a:r>
              <a:rPr lang="en-US" i="1" dirty="0" smtClean="0"/>
              <a:t>x</a:t>
            </a:r>
            <a:r>
              <a:rPr lang="en-US" baseline="-25000" dirty="0" smtClean="0"/>
              <a:t>0</a:t>
            </a:r>
            <a:r>
              <a:rPr lang="en-US" dirty="0" smtClean="0"/>
              <a:t>.</a:t>
            </a:r>
          </a:p>
          <a:p>
            <a:pPr lvl="1"/>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306" y="2954547"/>
            <a:ext cx="2110156" cy="5972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Velocity: Slope of the position-versus-time graph</a:t>
            </a:r>
            <a:endParaRPr lang="en-US" dirty="0"/>
          </a:p>
        </p:txBody>
      </p:sp>
      <p:sp>
        <p:nvSpPr>
          <p:cNvPr id="3" name="Content Placeholder 2"/>
          <p:cNvSpPr>
            <a:spLocks noGrp="1"/>
          </p:cNvSpPr>
          <p:nvPr>
            <p:ph idx="1"/>
          </p:nvPr>
        </p:nvSpPr>
        <p:spPr/>
        <p:txBody>
          <a:bodyPr/>
          <a:lstStyle/>
          <a:p>
            <a:endParaRPr lang="en-US" dirty="0" smtClean="0"/>
          </a:p>
          <a:p>
            <a:r>
              <a:rPr lang="en-US" dirty="0" smtClean="0"/>
              <a:t>If the slope is positive, the object is moving along the +</a:t>
            </a:r>
            <a:r>
              <a:rPr lang="en-US" i="1" dirty="0" smtClean="0"/>
              <a:t>x</a:t>
            </a:r>
            <a:r>
              <a:rPr lang="en-US" dirty="0" smtClean="0"/>
              <a:t> axis.</a:t>
            </a:r>
          </a:p>
          <a:p>
            <a:r>
              <a:rPr lang="en-US" dirty="0" smtClean="0"/>
              <a:t>If the slope is negative, the object is moving along the –</a:t>
            </a:r>
            <a:r>
              <a:rPr lang="en-US" i="1" dirty="0" smtClean="0"/>
              <a:t>x</a:t>
            </a:r>
            <a:r>
              <a:rPr lang="en-US" dirty="0" smtClean="0"/>
              <a:t> axis.</a:t>
            </a:r>
          </a:p>
          <a:p>
            <a:r>
              <a:rPr lang="en-US" dirty="0" smtClean="0"/>
              <a:t>The magnitude of the slope (which is always positive) is the speed of the object.</a:t>
            </a:r>
          </a:p>
          <a:p>
            <a:r>
              <a:rPr lang="en-US" dirty="0" smtClean="0"/>
              <a:t>The speed and the direction together are called the </a:t>
            </a:r>
            <a:r>
              <a:rPr lang="en-US" b="1" dirty="0" smtClean="0"/>
              <a:t>velocity</a:t>
            </a:r>
            <a:r>
              <a:rPr lang="en-US" dirty="0" smtClean="0"/>
              <a:t> of the object.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Slide-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692" y="957955"/>
            <a:ext cx="2344616" cy="6047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Equation of motion for constant-velocity linear motion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Silde-26.eps"/>
          <p:cNvPicPr>
            <a:picLocks noChangeAspect="1"/>
          </p:cNvPicPr>
          <p:nvPr/>
        </p:nvPicPr>
        <p:blipFill rotWithShape="1">
          <a:blip r:embed="rId2">
            <a:extLst>
              <a:ext uri="{28A0092B-C50C-407E-A947-70E740481C1C}">
                <a14:useLocalDpi xmlns:a14="http://schemas.microsoft.com/office/drawing/2010/main" val="0"/>
              </a:ext>
            </a:extLst>
          </a:blip>
          <a:srcRect b="7558"/>
          <a:stretch/>
        </p:blipFill>
        <p:spPr>
          <a:xfrm>
            <a:off x="266700" y="2319564"/>
            <a:ext cx="8610600" cy="22188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Comparing the motion of two objects (constant-velocity linear motion)</a:t>
            </a:r>
            <a:endParaRPr lang="en-US" dirty="0"/>
          </a:p>
        </p:txBody>
      </p:sp>
      <p:sp>
        <p:nvSpPr>
          <p:cNvPr id="3" name="Content Placeholder 2"/>
          <p:cNvSpPr>
            <a:spLocks noGrp="1"/>
          </p:cNvSpPr>
          <p:nvPr>
            <p:ph idx="1"/>
          </p:nvPr>
        </p:nvSpPr>
        <p:spPr/>
        <p:txBody>
          <a:bodyPr/>
          <a:lstStyle/>
          <a:p>
            <a:r>
              <a:rPr lang="en-US" sz="2400" dirty="0" smtClean="0"/>
              <a:t>Draw a sketch for the objects of interest.</a:t>
            </a:r>
          </a:p>
          <a:p>
            <a:r>
              <a:rPr lang="en-US" sz="2400" dirty="0" smtClean="0"/>
              <a:t>Choose the reference frame, the coordinate system, and the origin to simplify any parameters in the problem.</a:t>
            </a:r>
          </a:p>
          <a:p>
            <a:r>
              <a:rPr lang="en-US" sz="2400" dirty="0" smtClean="0"/>
              <a:t>Mathematically describe the positions and velocities of the objects at the beginning of the process.</a:t>
            </a:r>
          </a:p>
          <a:p>
            <a:r>
              <a:rPr lang="en-US" sz="2400" dirty="0" smtClean="0"/>
              <a:t>The initial clock reading is zero at the origin (the time when we started analyzing the process).</a:t>
            </a:r>
          </a:p>
          <a:p>
            <a:r>
              <a:rPr lang="en-US" sz="2400" dirty="0" smtClean="0"/>
              <a:t>Write the equations for each object using the same variable for time </a:t>
            </a:r>
            <a:r>
              <a:rPr lang="en-US" sz="2400" i="1" dirty="0" smtClean="0"/>
              <a:t>t</a:t>
            </a:r>
            <a:r>
              <a:rPr lang="en-US" sz="2400" dirty="0" smtClean="0"/>
              <a:t>, being careful to choose a specific subscript for each position variable </a:t>
            </a:r>
            <a:r>
              <a:rPr lang="en-US" sz="2400" i="1" dirty="0" smtClean="0"/>
              <a:t>x</a:t>
            </a:r>
            <a:r>
              <a:rPr lang="en-US" sz="2400" dirty="0" smtClean="0"/>
              <a:t> to denote the two objects separately (such as </a:t>
            </a:r>
            <a:r>
              <a:rPr lang="en-US" sz="2400" i="1" dirty="0" smtClean="0"/>
              <a:t>x</a:t>
            </a:r>
            <a:r>
              <a:rPr lang="en-US" sz="2400" baseline="-25000" dirty="0" smtClean="0"/>
              <a:t>1</a:t>
            </a:r>
            <a:r>
              <a:rPr lang="en-US" sz="2400" dirty="0" smtClean="0"/>
              <a:t> and </a:t>
            </a:r>
            <a:r>
              <a:rPr lang="en-US" sz="2400" i="1" dirty="0" smtClean="0"/>
              <a:t>x</a:t>
            </a:r>
            <a:r>
              <a:rPr lang="en-US" sz="2400" baseline="-25000" dirty="0" smtClean="0"/>
              <a:t>2</a:t>
            </a:r>
            <a:r>
              <a:rPr lang="en-US" sz="2400" dirty="0" smtClean="0"/>
              <a: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velocity</a:t>
            </a:r>
            <a:endParaRPr lang="en-US" dirty="0"/>
          </a:p>
        </p:txBody>
      </p:sp>
      <p:sp>
        <p:nvSpPr>
          <p:cNvPr id="3" name="Content Placeholder 2"/>
          <p:cNvSpPr>
            <a:spLocks noGrp="1"/>
          </p:cNvSpPr>
          <p:nvPr>
            <p:ph idx="1"/>
          </p:nvPr>
        </p:nvSpPr>
        <p:spPr>
          <a:xfrm>
            <a:off x="365125" y="1141412"/>
            <a:ext cx="8229600" cy="5487137"/>
          </a:xfrm>
        </p:spPr>
        <p:txBody>
          <a:bodyPr/>
          <a:lstStyle/>
          <a:p>
            <a:pPr>
              <a:lnSpc>
                <a:spcPct val="95000"/>
              </a:lnSpc>
            </a:pPr>
            <a:endParaRPr lang="en-US" dirty="0" smtClean="0"/>
          </a:p>
          <a:p>
            <a:pPr>
              <a:lnSpc>
                <a:spcPct val="95000"/>
              </a:lnSpc>
            </a:pPr>
            <a:endParaRPr lang="en-US" dirty="0"/>
          </a:p>
          <a:p>
            <a:pPr>
              <a:lnSpc>
                <a:spcPct val="95000"/>
              </a:lnSpc>
            </a:pPr>
            <a:endParaRPr lang="en-US" dirty="0" smtClean="0"/>
          </a:p>
          <a:p>
            <a:pPr>
              <a:lnSpc>
                <a:spcPct val="95000"/>
              </a:lnSpc>
            </a:pPr>
            <a:endParaRPr lang="en-US" dirty="0" smtClean="0"/>
          </a:p>
          <a:p>
            <a:pPr>
              <a:lnSpc>
                <a:spcPct val="95000"/>
              </a:lnSpc>
            </a:pPr>
            <a:r>
              <a:rPr lang="en-US" dirty="0" smtClean="0"/>
              <a:t>Place clock readings on the horizontal axis and the </a:t>
            </a:r>
            <a:r>
              <a:rPr lang="en-US" i="1" dirty="0" smtClean="0"/>
              <a:t>x</a:t>
            </a:r>
            <a:r>
              <a:rPr lang="en-US" dirty="0" smtClean="0"/>
              <a:t>-component of velocity on the vertical axis.</a:t>
            </a:r>
          </a:p>
          <a:p>
            <a:pPr>
              <a:lnSpc>
                <a:spcPct val="95000"/>
              </a:lnSpc>
            </a:pPr>
            <a:r>
              <a:rPr lang="en-US" dirty="0" smtClean="0"/>
              <a:t>A horizontal line on the velocity-versus-time graph means that the object is moving at constant velocity (it does not change with time).</a:t>
            </a:r>
          </a:p>
          <a:p>
            <a:pPr>
              <a:lnSpc>
                <a:spcPct val="95000"/>
              </a:lnSpc>
            </a:pPr>
            <a:r>
              <a:rPr lang="en-US" dirty="0" smtClean="0"/>
              <a:t>A horizontal line on a position-versus-time graph means that the object is at rest (the position is constant with time).</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5_Figure_Anno.jpg"/>
          <p:cNvPicPr>
            <a:picLocks noChangeAspect="1"/>
          </p:cNvPicPr>
          <p:nvPr/>
        </p:nvPicPr>
        <p:blipFill rotWithShape="1">
          <a:blip r:embed="rId2">
            <a:extLst>
              <a:ext uri="{28A0092B-C50C-407E-A947-70E740481C1C}">
                <a14:useLocalDpi xmlns:a14="http://schemas.microsoft.com/office/drawing/2010/main" val="0"/>
              </a:ext>
            </a:extLst>
          </a:blip>
          <a:srcRect b="2707"/>
          <a:stretch/>
        </p:blipFill>
        <p:spPr>
          <a:xfrm>
            <a:off x="4106107" y="272143"/>
            <a:ext cx="3504821" cy="27712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displacement from a velocity graph</a:t>
            </a:r>
            <a:endParaRPr lang="en-US" dirty="0"/>
          </a:p>
        </p:txBody>
      </p:sp>
      <p:sp>
        <p:nvSpPr>
          <p:cNvPr id="3" name="Content Placeholder 2"/>
          <p:cNvSpPr>
            <a:spLocks noGrp="1"/>
          </p:cNvSpPr>
          <p:nvPr>
            <p:ph idx="1"/>
          </p:nvPr>
        </p:nvSpPr>
        <p:spPr>
          <a:xfrm>
            <a:off x="365124" y="1141413"/>
            <a:ext cx="4306661" cy="5106987"/>
          </a:xfrm>
        </p:spPr>
        <p:txBody>
          <a:bodyPr/>
          <a:lstStyle/>
          <a:p>
            <a:r>
              <a:rPr lang="en-US" dirty="0" smtClean="0"/>
              <a:t>Displacement </a:t>
            </a:r>
            <a:r>
              <a:rPr lang="en-US" i="1" dirty="0" smtClean="0"/>
              <a:t>x</a:t>
            </a:r>
            <a:r>
              <a:rPr lang="en-US" dirty="0" smtClean="0"/>
              <a:t> – </a:t>
            </a:r>
            <a:r>
              <a:rPr lang="en-US" i="1" dirty="0" smtClean="0"/>
              <a:t>x</a:t>
            </a:r>
            <a:r>
              <a:rPr lang="en-US" baseline="-25000" dirty="0" smtClean="0"/>
              <a:t>0</a:t>
            </a:r>
            <a:r>
              <a:rPr lang="en-US" dirty="0" smtClean="0"/>
              <a:t> between </a:t>
            </a:r>
            <a:r>
              <a:rPr lang="en-US" i="1" dirty="0" smtClean="0"/>
              <a:t>t</a:t>
            </a:r>
            <a:r>
              <a:rPr lang="en-US" i="1" baseline="-25000" dirty="0" smtClean="0"/>
              <a:t>0</a:t>
            </a:r>
            <a:r>
              <a:rPr lang="en-US" dirty="0" smtClean="0"/>
              <a:t> = 0 and time </a:t>
            </a:r>
            <a:r>
              <a:rPr lang="en-US" i="1" dirty="0" smtClean="0"/>
              <a:t>t</a:t>
            </a:r>
            <a:r>
              <a:rPr lang="en-US" dirty="0" smtClean="0"/>
              <a:t> is the </a:t>
            </a:r>
            <a:r>
              <a:rPr lang="en-US" b="1" dirty="0" smtClean="0"/>
              <a:t>area</a:t>
            </a:r>
            <a:r>
              <a:rPr lang="en-US" dirty="0" smtClean="0"/>
              <a:t> between the </a:t>
            </a:r>
            <a:r>
              <a:rPr lang="en-US" i="1" dirty="0" err="1" smtClean="0"/>
              <a:t>v</a:t>
            </a:r>
            <a:r>
              <a:rPr lang="en-US" i="1" baseline="-25000" dirty="0" err="1" smtClean="0"/>
              <a:t>x</a:t>
            </a:r>
            <a:r>
              <a:rPr lang="en-US" dirty="0" smtClean="0"/>
              <a:t>-versus-</a:t>
            </a:r>
            <a:r>
              <a:rPr lang="en-US" i="1" dirty="0" smtClean="0"/>
              <a:t>t</a:t>
            </a:r>
            <a:r>
              <a:rPr lang="en-US" dirty="0" smtClean="0"/>
              <a:t> curve and the </a:t>
            </a:r>
            <a:r>
              <a:rPr lang="en-US" i="1" dirty="0" smtClean="0"/>
              <a:t>t</a:t>
            </a:r>
            <a:r>
              <a:rPr lang="en-US" dirty="0" smtClean="0"/>
              <a:t> axis.</a:t>
            </a:r>
          </a:p>
          <a:p>
            <a:r>
              <a:rPr lang="en-US" dirty="0" smtClean="0"/>
              <a:t>Area is width times height = </a:t>
            </a:r>
            <a:r>
              <a:rPr lang="en-US" i="1" dirty="0" err="1" smtClean="0"/>
              <a:t>v</a:t>
            </a:r>
            <a:r>
              <a:rPr lang="en-US" i="1" baseline="-25000" dirty="0" err="1" smtClean="0"/>
              <a:t>x</a:t>
            </a:r>
            <a:r>
              <a:rPr lang="en-US" dirty="0" smtClean="0"/>
              <a:t>(</a:t>
            </a:r>
            <a:r>
              <a:rPr lang="en-US" i="1" dirty="0" smtClean="0"/>
              <a:t>t–t</a:t>
            </a:r>
            <a:r>
              <a:rPr lang="en-US" baseline="-25000" dirty="0" smtClean="0"/>
              <a:t>0</a:t>
            </a:r>
            <a:r>
              <a:rPr lang="en-US" dirty="0" smtClean="0"/>
              <a:t>)</a:t>
            </a:r>
          </a:p>
          <a:p>
            <a:r>
              <a:rPr lang="en-US" dirty="0" smtClean="0"/>
              <a:t>Since </a:t>
            </a:r>
            <a:r>
              <a:rPr lang="en-US" i="1" dirty="0" err="1" smtClean="0"/>
              <a:t>v</a:t>
            </a:r>
            <a:r>
              <a:rPr lang="en-US" i="1" baseline="-25000" dirty="0" err="1" smtClean="0"/>
              <a:t>x</a:t>
            </a:r>
            <a:r>
              <a:rPr lang="en-US" dirty="0" smtClean="0"/>
              <a:t>= (</a:t>
            </a:r>
            <a:r>
              <a:rPr lang="en-US" i="1" dirty="0" smtClean="0"/>
              <a:t>x</a:t>
            </a:r>
            <a:r>
              <a:rPr lang="en-US" dirty="0" smtClean="0"/>
              <a:t> – </a:t>
            </a:r>
            <a:r>
              <a:rPr lang="en-US" i="1" dirty="0" smtClean="0"/>
              <a:t>x</a:t>
            </a:r>
            <a:r>
              <a:rPr lang="en-US" baseline="-25000" dirty="0" smtClean="0"/>
              <a:t>0</a:t>
            </a:r>
            <a:r>
              <a:rPr lang="en-US" dirty="0" smtClean="0"/>
              <a:t>)/(</a:t>
            </a:r>
            <a:r>
              <a:rPr lang="en-US" i="1" dirty="0" smtClean="0"/>
              <a:t>t–t</a:t>
            </a:r>
            <a:r>
              <a:rPr lang="en-US" baseline="-25000" dirty="0" smtClean="0"/>
              <a:t>0</a:t>
            </a:r>
            <a:r>
              <a:rPr lang="en-US" dirty="0" smtClean="0"/>
              <a:t>), (</a:t>
            </a:r>
            <a:r>
              <a:rPr lang="en-US" i="1" dirty="0" smtClean="0"/>
              <a:t>x</a:t>
            </a:r>
            <a:r>
              <a:rPr lang="en-US" dirty="0" smtClean="0"/>
              <a:t> – </a:t>
            </a:r>
            <a:r>
              <a:rPr lang="en-US" i="1" dirty="0" smtClean="0"/>
              <a:t>x</a:t>
            </a:r>
            <a:r>
              <a:rPr lang="en-US" baseline="-25000" dirty="0" smtClean="0"/>
              <a:t>0</a:t>
            </a:r>
            <a:r>
              <a:rPr lang="en-US" dirty="0" smtClean="0"/>
              <a:t>) = </a:t>
            </a:r>
            <a:r>
              <a:rPr lang="en-US" i="1" dirty="0" err="1" smtClean="0"/>
              <a:t>v</a:t>
            </a:r>
            <a:r>
              <a:rPr lang="en-US" i="1" baseline="-25000" dirty="0" err="1" smtClean="0"/>
              <a:t>x</a:t>
            </a:r>
            <a:r>
              <a:rPr lang="en-US" dirty="0" smtClean="0"/>
              <a:t>(</a:t>
            </a:r>
            <a:r>
              <a:rPr lang="en-US" i="1" dirty="0" smtClean="0"/>
              <a:t>t–t</a:t>
            </a:r>
            <a:r>
              <a:rPr lang="en-US" baseline="-25000" dirty="0" smtClean="0"/>
              <a:t>0</a:t>
            </a:r>
            <a:r>
              <a:rPr lang="en-US" dirty="0" smtClean="0"/>
              <a:t>)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1_14_Figure_Anno.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4670617" y="1223838"/>
            <a:ext cx="4284500" cy="4104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observing matters!</a:t>
            </a:r>
            <a:endParaRPr lang="en-US" dirty="0"/>
          </a:p>
        </p:txBody>
      </p:sp>
      <p:sp>
        <p:nvSpPr>
          <p:cNvPr id="3" name="Content Placeholder 2"/>
          <p:cNvSpPr>
            <a:spLocks noGrp="1"/>
          </p:cNvSpPr>
          <p:nvPr>
            <p:ph idx="1"/>
          </p:nvPr>
        </p:nvSpPr>
        <p:spPr>
          <a:xfrm>
            <a:off x="365125" y="1141413"/>
            <a:ext cx="5935989" cy="5496408"/>
          </a:xfrm>
        </p:spPr>
        <p:txBody>
          <a:bodyPr/>
          <a:lstStyle/>
          <a:p>
            <a:r>
              <a:rPr lang="en-US" sz="2400" dirty="0" smtClean="0"/>
              <a:t>Identify the </a:t>
            </a:r>
            <a:r>
              <a:rPr lang="en-US" sz="2400" dirty="0" smtClean="0">
                <a:solidFill>
                  <a:srgbClr val="6A733D"/>
                </a:solidFill>
              </a:rPr>
              <a:t>object of interest </a:t>
            </a:r>
            <a:r>
              <a:rPr lang="en-US" sz="2400" dirty="0" smtClean="0"/>
              <a:t>AND the Observer</a:t>
            </a:r>
          </a:p>
          <a:p>
            <a:endParaRPr lang="en-US" sz="2400" dirty="0"/>
          </a:p>
          <a:p>
            <a:endParaRPr lang="en-US" sz="2400" dirty="0" smtClean="0"/>
          </a:p>
          <a:p>
            <a:endParaRPr lang="en-US" sz="2400" dirty="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r>
              <a:rPr lang="en-US" sz="2400" dirty="0" smtClean="0"/>
              <a:t>An observer in a spaceship describes the motion of the Sun differently than an observer standing on Earth.</a:t>
            </a:r>
          </a:p>
          <a:p>
            <a:r>
              <a:rPr lang="en-US" sz="2400" dirty="0" smtClean="0"/>
              <a:t>The observer must be specified!</a:t>
            </a:r>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1_FigureA_Anno.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1027394" y="1909856"/>
            <a:ext cx="3977524" cy="3130583"/>
          </a:xfrm>
          <a:prstGeom prst="rect">
            <a:avLst/>
          </a:prstGeom>
        </p:spPr>
      </p:pic>
      <p:pic>
        <p:nvPicPr>
          <p:cNvPr id="10" name="Picture 9" descr="01_01_FigureB_Anno.jpg"/>
          <p:cNvPicPr>
            <a:picLocks noChangeAspect="1"/>
          </p:cNvPicPr>
          <p:nvPr/>
        </p:nvPicPr>
        <p:blipFill rotWithShape="1">
          <a:blip r:embed="rId3">
            <a:extLst>
              <a:ext uri="{28A0092B-C50C-407E-A947-70E740481C1C}">
                <a14:useLocalDpi xmlns:a14="http://schemas.microsoft.com/office/drawing/2010/main" val="0"/>
              </a:ext>
            </a:extLst>
          </a:blip>
          <a:srcRect b="2778"/>
          <a:stretch/>
        </p:blipFill>
        <p:spPr>
          <a:xfrm>
            <a:off x="6196629" y="1703117"/>
            <a:ext cx="2427418" cy="37212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displacement from a velocity graph</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Slide-30.eps"/>
          <p:cNvPicPr>
            <a:picLocks noChangeAspect="1"/>
          </p:cNvPicPr>
          <p:nvPr/>
        </p:nvPicPr>
        <p:blipFill rotWithShape="1">
          <a:blip r:embed="rId2">
            <a:extLst>
              <a:ext uri="{28A0092B-C50C-407E-A947-70E740481C1C}">
                <a14:useLocalDpi xmlns:a14="http://schemas.microsoft.com/office/drawing/2010/main" val="0"/>
              </a:ext>
            </a:extLst>
          </a:blip>
          <a:srcRect b="9822"/>
          <a:stretch/>
        </p:blipFill>
        <p:spPr>
          <a:xfrm>
            <a:off x="266700" y="2604407"/>
            <a:ext cx="8610600" cy="16491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velocity is not constant</a:t>
            </a:r>
            <a:endParaRPr lang="en-US" dirty="0"/>
          </a:p>
        </p:txBody>
      </p:sp>
      <p:sp>
        <p:nvSpPr>
          <p:cNvPr id="3" name="Content Placeholder 2"/>
          <p:cNvSpPr>
            <a:spLocks noGrp="1"/>
          </p:cNvSpPr>
          <p:nvPr>
            <p:ph idx="1"/>
          </p:nvPr>
        </p:nvSpPr>
        <p:spPr/>
        <p:txBody>
          <a:bodyPr/>
          <a:lstStyle/>
          <a:p>
            <a:r>
              <a:rPr lang="en-US" dirty="0" smtClean="0"/>
              <a:t>On a velocity-versus-time graph, velocity will be a straight line only if it is constant.</a:t>
            </a:r>
          </a:p>
          <a:p>
            <a:r>
              <a:rPr lang="en-US" b="1" dirty="0" smtClean="0"/>
              <a:t>Instantaneous velocity</a:t>
            </a:r>
            <a:r>
              <a:rPr lang="en-US" dirty="0" smtClean="0"/>
              <a:t> is the velocity of an object at a particular time.</a:t>
            </a:r>
          </a:p>
          <a:p>
            <a:r>
              <a:rPr lang="en-US" b="1" dirty="0" smtClean="0"/>
              <a:t>Average velocity </a:t>
            </a:r>
            <a:r>
              <a:rPr lang="en-US" dirty="0" smtClean="0"/>
              <a:t>is the ratio of the change in position and the time interval during which this change occurred.</a:t>
            </a:r>
          </a:p>
          <a:p>
            <a:r>
              <a:rPr lang="en-US" dirty="0" smtClean="0"/>
              <a:t>For motion at constant velocity, the instantaneous and average velocities are equal; for motion with changing velocity, they are not.</a:t>
            </a:r>
          </a:p>
          <a:p>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Acceleration characterizes the rate at which the velocity of an object is changing</a:t>
            </a:r>
            <a:endParaRPr lang="en-US" dirty="0"/>
          </a:p>
        </p:txBody>
      </p:sp>
      <p:sp>
        <p:nvSpPr>
          <p:cNvPr id="3" name="Content Placeholder 2"/>
          <p:cNvSpPr>
            <a:spLocks noGrp="1"/>
          </p:cNvSpPr>
          <p:nvPr>
            <p:ph idx="1"/>
          </p:nvPr>
        </p:nvSpPr>
        <p:spPr/>
        <p:txBody>
          <a:bodyPr/>
          <a:lstStyle/>
          <a:p>
            <a:r>
              <a:rPr lang="en-US" sz="2400" dirty="0" smtClean="0"/>
              <a:t>The simplest type of linear motion with changing velocity occurs when the velocity of the object increases or decreases by the same amount during the same time interval (a constant rate of change).</a:t>
            </a:r>
          </a:p>
          <a:p>
            <a:r>
              <a:rPr lang="en-US" sz="2400" dirty="0" smtClean="0"/>
              <a:t>In this simple case, the velocity-versus-time graph will be linear.</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6_FigureA_Anno.jpg"/>
          <p:cNvPicPr>
            <a:picLocks noChangeAspect="1"/>
          </p:cNvPicPr>
          <p:nvPr/>
        </p:nvPicPr>
        <p:blipFill rotWithShape="1">
          <a:blip r:embed="rId2">
            <a:extLst>
              <a:ext uri="{28A0092B-C50C-407E-A947-70E740481C1C}">
                <a14:useLocalDpi xmlns:a14="http://schemas.microsoft.com/office/drawing/2010/main" val="0"/>
              </a:ext>
            </a:extLst>
          </a:blip>
          <a:srcRect b="3520"/>
          <a:stretch/>
        </p:blipFill>
        <p:spPr>
          <a:xfrm>
            <a:off x="1974388" y="3137790"/>
            <a:ext cx="5902796" cy="35841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Finding acceleration from a velocity-versus-time graph</a:t>
            </a:r>
          </a:p>
        </p:txBody>
      </p:sp>
      <p:sp>
        <p:nvSpPr>
          <p:cNvPr id="3" name="Content Placeholder 2"/>
          <p:cNvSpPr>
            <a:spLocks noGrp="1"/>
          </p:cNvSpPr>
          <p:nvPr>
            <p:ph idx="1"/>
          </p:nvPr>
        </p:nvSpPr>
        <p:spPr>
          <a:xfrm>
            <a:off x="346982" y="1431698"/>
            <a:ext cx="8229600" cy="5106987"/>
          </a:xfrm>
        </p:spPr>
        <p:txBody>
          <a:bodyPr/>
          <a:lstStyle/>
          <a:p>
            <a:r>
              <a:rPr lang="en-US" dirty="0" smtClean="0"/>
              <a:t>Acceleration is the slope of the velocity-versus-time graph:</a:t>
            </a:r>
          </a:p>
          <a:p>
            <a:endParaRPr lang="en-US" dirty="0" smtClean="0"/>
          </a:p>
          <a:p>
            <a:r>
              <a:rPr lang="en-US" dirty="0" smtClean="0"/>
              <a:t>A larger slope indicates the velocity is increasing at a faster rate.</a:t>
            </a:r>
          </a:p>
          <a:p>
            <a:r>
              <a:rPr lang="en-US" dirty="0" smtClean="0"/>
              <a:t>Velocity is a vector quantity; therefore acceleration is also a vector quantity.</a:t>
            </a:r>
          </a:p>
          <a:p>
            <a:r>
              <a:rPr lang="en-US" dirty="0" smtClean="0"/>
              <a:t>The </a:t>
            </a:r>
            <a:r>
              <a:rPr lang="en-US" b="1" dirty="0" smtClean="0"/>
              <a:t>average acceleration </a:t>
            </a:r>
            <a:r>
              <a:rPr lang="en-US" dirty="0" smtClean="0"/>
              <a:t>of an object during a time interval 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33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696" y="2039556"/>
            <a:ext cx="3340608" cy="841248"/>
          </a:xfrm>
          <a:prstGeom prst="rect">
            <a:avLst/>
          </a:prstGeom>
        </p:spPr>
      </p:pic>
      <p:pic>
        <p:nvPicPr>
          <p:cNvPr id="6" name="Picture 5" descr="Slide-33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344" y="5654580"/>
            <a:ext cx="2877312" cy="871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2" name="Picture 1" descr="Slide-34.eps"/>
          <p:cNvPicPr>
            <a:picLocks noChangeAspect="1"/>
          </p:cNvPicPr>
          <p:nvPr/>
        </p:nvPicPr>
        <p:blipFill rotWithShape="1">
          <a:blip r:embed="rId2">
            <a:extLst>
              <a:ext uri="{28A0092B-C50C-407E-A947-70E740481C1C}">
                <a14:useLocalDpi xmlns:a14="http://schemas.microsoft.com/office/drawing/2010/main" val="0"/>
              </a:ext>
            </a:extLst>
          </a:blip>
          <a:srcRect b="4489"/>
          <a:stretch/>
        </p:blipFill>
        <p:spPr>
          <a:xfrm>
            <a:off x="266700" y="1306286"/>
            <a:ext cx="8610600" cy="42454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is acceleration negative?</a:t>
            </a:r>
            <a:endParaRPr lang="en-US" dirty="0"/>
          </a:p>
        </p:txBody>
      </p:sp>
      <p:sp>
        <p:nvSpPr>
          <p:cNvPr id="3" name="Content Placeholder 2"/>
          <p:cNvSpPr>
            <a:spLocks noGrp="1"/>
          </p:cNvSpPr>
          <p:nvPr>
            <p:ph idx="1"/>
          </p:nvPr>
        </p:nvSpPr>
        <p:spPr/>
        <p:txBody>
          <a:bodyPr/>
          <a:lstStyle/>
          <a:p>
            <a:r>
              <a:rPr lang="en-US" dirty="0" smtClean="0"/>
              <a:t>Acceleration can be positive or negative.</a:t>
            </a:r>
          </a:p>
          <a:p>
            <a:r>
              <a:rPr lang="en-US" dirty="0" smtClean="0"/>
              <a:t>If an object moving in the positive direction is slowing down, its velocity-versus-time graph has a negative slope, corresponding to a decreasing speed and negative acceleration.</a:t>
            </a:r>
          </a:p>
          <a:p>
            <a:r>
              <a:rPr lang="en-US" b="1" dirty="0" smtClean="0"/>
              <a:t>An object can have a negative acceleration and speed up! </a:t>
            </a:r>
          </a:p>
          <a:p>
            <a:pPr lvl="1"/>
            <a:r>
              <a:rPr lang="en-US" dirty="0" smtClean="0"/>
              <a:t>Consider an object moving in the negative direction with a negative component of velocity, but whose speed is increasing in magnitude.</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Determining the velocity change from the acceleration </a:t>
            </a:r>
            <a:endParaRPr lang="en-US" dirty="0"/>
          </a:p>
        </p:txBody>
      </p:sp>
      <p:sp>
        <p:nvSpPr>
          <p:cNvPr id="3" name="Content Placeholder 2"/>
          <p:cNvSpPr>
            <a:spLocks noGrp="1"/>
          </p:cNvSpPr>
          <p:nvPr>
            <p:ph idx="1"/>
          </p:nvPr>
        </p:nvSpPr>
        <p:spPr>
          <a:xfrm>
            <a:off x="365125" y="1141413"/>
            <a:ext cx="8229600" cy="5349157"/>
          </a:xfrm>
        </p:spPr>
        <p:txBody>
          <a:bodyPr>
            <a:spAutoFit/>
          </a:bodyPr>
          <a:lstStyle/>
          <a:p>
            <a:endParaRPr lang="en-US" dirty="0" smtClean="0"/>
          </a:p>
          <a:p>
            <a:endParaRPr lang="en-US" dirty="0"/>
          </a:p>
          <a:p>
            <a:endParaRPr lang="en-US" dirty="0" smtClean="0"/>
          </a:p>
          <a:p>
            <a:endParaRPr lang="en-US" dirty="0"/>
          </a:p>
          <a:p>
            <a:endParaRPr lang="en-US" dirty="0" smtClean="0"/>
          </a:p>
          <a:p>
            <a:r>
              <a:rPr lang="en-US" dirty="0" smtClean="0"/>
              <a:t>From the slope of the velocity-versus-time graphs, we see</a:t>
            </a:r>
            <a:br>
              <a:rPr lang="en-US" dirty="0" smtClean="0"/>
            </a:br>
            <a:r>
              <a:rPr lang="en-US" i="1" dirty="0" smtClean="0">
                <a:latin typeface="Arial" charset="0"/>
                <a:ea typeface="ＭＳ Ｐゴシック" charset="0"/>
              </a:rPr>
              <a:t>a</a:t>
            </a:r>
            <a:r>
              <a:rPr lang="en-US" i="1" baseline="-25000" dirty="0" smtClean="0">
                <a:latin typeface="Arial" charset="0"/>
                <a:ea typeface="ＭＳ Ｐゴシック" charset="0"/>
              </a:rPr>
              <a:t>x </a:t>
            </a:r>
            <a:r>
              <a:rPr lang="en-US" dirty="0" smtClean="0">
                <a:latin typeface="Arial" charset="0"/>
                <a:ea typeface="ＭＳ Ｐゴシック" charset="0"/>
              </a:rPr>
              <a:t>= (</a:t>
            </a:r>
            <a:r>
              <a:rPr lang="en-US" i="1" dirty="0" err="1" smtClean="0">
                <a:latin typeface="Arial" charset="0"/>
                <a:ea typeface="ＭＳ Ｐゴシック" charset="0"/>
              </a:rPr>
              <a:t>v</a:t>
            </a:r>
            <a:r>
              <a:rPr lang="en-US" i="1" baseline="-25000" dirty="0" err="1" smtClean="0">
                <a:latin typeface="Arial" charset="0"/>
                <a:ea typeface="ＭＳ Ｐゴシック" charset="0"/>
              </a:rPr>
              <a:t>x</a:t>
            </a:r>
            <a:r>
              <a:rPr lang="en-US" dirty="0" smtClean="0">
                <a:latin typeface="Arial" charset="0"/>
                <a:ea typeface="ＭＳ Ｐゴシック" charset="0"/>
              </a:rPr>
              <a:t> </a:t>
            </a:r>
            <a:r>
              <a:rPr lang="en-US" dirty="0"/>
              <a:t>−</a:t>
            </a:r>
            <a:r>
              <a:rPr lang="en-US" dirty="0" smtClean="0">
                <a:latin typeface="Arial" charset="0"/>
                <a:ea typeface="ＭＳ Ｐゴシック" charset="0"/>
              </a:rPr>
              <a:t> </a:t>
            </a:r>
            <a:r>
              <a:rPr lang="en-US" i="1" dirty="0" smtClean="0">
                <a:latin typeface="Arial" charset="0"/>
                <a:ea typeface="ＭＳ Ｐゴシック" charset="0"/>
              </a:rPr>
              <a:t>v</a:t>
            </a:r>
            <a:r>
              <a:rPr lang="en-US" baseline="-25000" dirty="0" smtClean="0">
                <a:latin typeface="Arial" charset="0"/>
                <a:ea typeface="ＭＳ Ｐゴシック" charset="0"/>
              </a:rPr>
              <a:t>0</a:t>
            </a:r>
            <a:r>
              <a:rPr lang="en-US" i="1" baseline="-25000" dirty="0" smtClean="0">
                <a:latin typeface="Arial" charset="0"/>
                <a:ea typeface="ＭＳ Ｐゴシック" charset="0"/>
              </a:rPr>
              <a:t>x</a:t>
            </a:r>
            <a:r>
              <a:rPr lang="en-US" dirty="0" smtClean="0">
                <a:latin typeface="Arial" charset="0"/>
                <a:ea typeface="ＭＳ Ｐゴシック" charset="0"/>
              </a:rPr>
              <a:t>)/(</a:t>
            </a:r>
            <a:r>
              <a:rPr lang="en-US" i="1" dirty="0" smtClean="0">
                <a:latin typeface="Arial" charset="0"/>
                <a:ea typeface="ＭＳ Ｐゴシック" charset="0"/>
              </a:rPr>
              <a:t>t</a:t>
            </a:r>
            <a:r>
              <a:rPr lang="en-US" dirty="0"/>
              <a:t>−</a:t>
            </a:r>
            <a:r>
              <a:rPr lang="en-US" i="1" dirty="0" smtClean="0">
                <a:latin typeface="Arial" charset="0"/>
                <a:ea typeface="ＭＳ Ｐゴシック" charset="0"/>
              </a:rPr>
              <a:t>t</a:t>
            </a:r>
            <a:r>
              <a:rPr lang="en-US" baseline="-25000" dirty="0" smtClean="0">
                <a:latin typeface="Arial" charset="0"/>
                <a:ea typeface="ＭＳ Ｐゴシック" charset="0"/>
              </a:rPr>
              <a:t>0</a:t>
            </a:r>
            <a:r>
              <a:rPr lang="en-US" dirty="0" smtClean="0">
                <a:latin typeface="Arial" charset="0"/>
                <a:ea typeface="ＭＳ Ｐゴシック" charset="0"/>
              </a:rPr>
              <a:t>), </a:t>
            </a:r>
            <a:r>
              <a:rPr lang="en-US" dirty="0" smtClean="0"/>
              <a:t>or </a:t>
            </a:r>
            <a:r>
              <a:rPr lang="en-US" i="1" dirty="0" smtClean="0"/>
              <a:t>a</a:t>
            </a:r>
            <a:r>
              <a:rPr lang="en-US" i="1" baseline="-25000" dirty="0" smtClean="0"/>
              <a:t>x</a:t>
            </a:r>
            <a:r>
              <a:rPr lang="en-US" dirty="0" smtClean="0"/>
              <a:t> (</a:t>
            </a:r>
            <a:r>
              <a:rPr lang="en-US" i="1" dirty="0" smtClean="0"/>
              <a:t>t</a:t>
            </a:r>
            <a:r>
              <a:rPr lang="en-US" dirty="0"/>
              <a:t>−</a:t>
            </a:r>
            <a:r>
              <a:rPr lang="en-US" i="1" dirty="0" smtClean="0"/>
              <a:t>t</a:t>
            </a:r>
            <a:r>
              <a:rPr lang="en-US" baseline="-25000" dirty="0" smtClean="0"/>
              <a:t>0</a:t>
            </a:r>
            <a:r>
              <a:rPr lang="en-US" dirty="0" smtClean="0"/>
              <a:t>) = (</a:t>
            </a:r>
            <a:r>
              <a:rPr lang="en-US" i="1" dirty="0" err="1" smtClean="0"/>
              <a:t>v</a:t>
            </a:r>
            <a:r>
              <a:rPr lang="en-US" i="1" baseline="-25000" dirty="0" err="1" smtClean="0"/>
              <a:t>x</a:t>
            </a:r>
            <a:r>
              <a:rPr lang="en-US" dirty="0" smtClean="0"/>
              <a:t> − </a:t>
            </a:r>
            <a:r>
              <a:rPr lang="en-US" i="1" dirty="0" smtClean="0"/>
              <a:t>v</a:t>
            </a:r>
            <a:r>
              <a:rPr lang="en-US" baseline="-25000" dirty="0" smtClean="0"/>
              <a:t>0</a:t>
            </a:r>
            <a:r>
              <a:rPr lang="en-US" i="1" baseline="-25000" dirty="0" smtClean="0"/>
              <a:t>x</a:t>
            </a:r>
            <a:r>
              <a:rPr lang="en-US" dirty="0" smtClean="0"/>
              <a:t>)</a:t>
            </a:r>
          </a:p>
          <a:p>
            <a:r>
              <a:rPr lang="en-US" dirty="0" smtClean="0"/>
              <a:t>Set </a:t>
            </a:r>
            <a:r>
              <a:rPr lang="en-US" i="1" dirty="0" smtClean="0"/>
              <a:t>t</a:t>
            </a:r>
            <a:r>
              <a:rPr lang="en-US" baseline="-25000" dirty="0" smtClean="0"/>
              <a:t>0</a:t>
            </a:r>
            <a:r>
              <a:rPr lang="en-US" dirty="0" smtClean="0"/>
              <a:t> = 0 to simplify (the clock starts at 0) and move </a:t>
            </a:r>
            <a:r>
              <a:rPr lang="en-US" i="1" dirty="0" smtClean="0"/>
              <a:t>v</a:t>
            </a:r>
            <a:r>
              <a:rPr lang="en-US" baseline="-25000" dirty="0" smtClean="0"/>
              <a:t>0</a:t>
            </a:r>
            <a:r>
              <a:rPr lang="en-US" i="1" baseline="-25000" dirty="0" smtClean="0"/>
              <a:t>x</a:t>
            </a:r>
            <a:r>
              <a:rPr lang="en-US" dirty="0" smtClean="0"/>
              <a:t> to the other side:</a:t>
            </a:r>
            <a:br>
              <a:rPr lang="en-US" dirty="0" smtClean="0"/>
            </a:br>
            <a:r>
              <a:rPr lang="en-US" i="1" dirty="0" err="1" smtClean="0">
                <a:latin typeface="Arial" charset="0"/>
                <a:ea typeface="ＭＳ Ｐゴシック" charset="0"/>
              </a:rPr>
              <a:t>v</a:t>
            </a:r>
            <a:r>
              <a:rPr lang="en-US" i="1" baseline="-25000" dirty="0" err="1" smtClean="0">
                <a:latin typeface="Arial" charset="0"/>
                <a:ea typeface="ＭＳ Ｐゴシック" charset="0"/>
              </a:rPr>
              <a:t>x</a:t>
            </a:r>
            <a:r>
              <a:rPr lang="en-US" dirty="0" smtClean="0">
                <a:latin typeface="Arial" charset="0"/>
                <a:ea typeface="ＭＳ Ｐゴシック" charset="0"/>
              </a:rPr>
              <a:t> = </a:t>
            </a:r>
            <a:r>
              <a:rPr lang="en-US" i="1" dirty="0" smtClean="0">
                <a:latin typeface="Arial" charset="0"/>
                <a:ea typeface="ＭＳ Ｐゴシック" charset="0"/>
              </a:rPr>
              <a:t>v</a:t>
            </a:r>
            <a:r>
              <a:rPr lang="en-US" baseline="-25000" dirty="0" smtClean="0">
                <a:latin typeface="Arial" charset="0"/>
                <a:ea typeface="ＭＳ Ｐゴシック" charset="0"/>
              </a:rPr>
              <a:t>0</a:t>
            </a:r>
            <a:r>
              <a:rPr lang="en-US" i="1" baseline="-25000" dirty="0" smtClean="0">
                <a:latin typeface="Arial" charset="0"/>
                <a:ea typeface="ＭＳ Ｐゴシック" charset="0"/>
              </a:rPr>
              <a:t>x</a:t>
            </a:r>
            <a:r>
              <a:rPr lang="en-US" dirty="0" smtClean="0">
                <a:latin typeface="Arial" charset="0"/>
                <a:ea typeface="ＭＳ Ｐゴシック" charset="0"/>
              </a:rPr>
              <a:t> + </a:t>
            </a:r>
            <a:r>
              <a:rPr lang="en-US" i="1" dirty="0" err="1" smtClean="0">
                <a:latin typeface="Arial" charset="0"/>
                <a:ea typeface="ＭＳ Ｐゴシック" charset="0"/>
              </a:rPr>
              <a:t>a</a:t>
            </a:r>
            <a:r>
              <a:rPr lang="en-US" i="1" baseline="-25000" dirty="0" err="1" smtClean="0">
                <a:latin typeface="Arial" charset="0"/>
                <a:ea typeface="ＭＳ Ｐゴシック" charset="0"/>
              </a:rPr>
              <a:t>x</a:t>
            </a:r>
            <a:r>
              <a:rPr lang="en-US" i="1" dirty="0" err="1" smtClean="0">
                <a:latin typeface="Arial" charset="0"/>
                <a:ea typeface="ＭＳ Ｐゴシック" charset="0"/>
              </a:rPr>
              <a:t>t</a:t>
            </a:r>
            <a:endParaRPr lang="en-US" i="1" dirty="0" smtClean="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6_FigureA_Anno.jpg"/>
          <p:cNvPicPr>
            <a:picLocks noChangeAspect="1"/>
          </p:cNvPicPr>
          <p:nvPr/>
        </p:nvPicPr>
        <p:blipFill rotWithShape="1">
          <a:blip r:embed="rId2">
            <a:extLst>
              <a:ext uri="{28A0092B-C50C-407E-A947-70E740481C1C}">
                <a14:useLocalDpi xmlns:a14="http://schemas.microsoft.com/office/drawing/2010/main" val="0"/>
              </a:ext>
            </a:extLst>
          </a:blip>
          <a:srcRect b="3475"/>
          <a:stretch/>
        </p:blipFill>
        <p:spPr>
          <a:xfrm>
            <a:off x="2937907" y="877268"/>
            <a:ext cx="4621653" cy="28075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Displacement of an object moving at constant 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3" name="Picture 2" descr="01_18_FigureC_Anno.jpg"/>
          <p:cNvPicPr>
            <a:picLocks noChangeAspect="1"/>
          </p:cNvPicPr>
          <p:nvPr/>
        </p:nvPicPr>
        <p:blipFill rotWithShape="1">
          <a:blip r:embed="rId2">
            <a:extLst>
              <a:ext uri="{28A0092B-C50C-407E-A947-70E740481C1C}">
                <a14:useLocalDpi xmlns:a14="http://schemas.microsoft.com/office/drawing/2010/main" val="0"/>
              </a:ext>
            </a:extLst>
          </a:blip>
          <a:srcRect b="2882"/>
          <a:stretch/>
        </p:blipFill>
        <p:spPr>
          <a:xfrm>
            <a:off x="2514351" y="2996274"/>
            <a:ext cx="4280952" cy="3567381"/>
          </a:xfrm>
          <a:prstGeom prst="rect">
            <a:avLst/>
          </a:prstGeom>
        </p:spPr>
      </p:pic>
      <p:pic>
        <p:nvPicPr>
          <p:cNvPr id="4" name="Picture 3" descr="Slide-37.eps"/>
          <p:cNvPicPr>
            <a:picLocks noChangeAspect="1"/>
          </p:cNvPicPr>
          <p:nvPr/>
        </p:nvPicPr>
        <p:blipFill rotWithShape="1">
          <a:blip r:embed="rId3">
            <a:extLst>
              <a:ext uri="{28A0092B-C50C-407E-A947-70E740481C1C}">
                <a14:useLocalDpi xmlns:a14="http://schemas.microsoft.com/office/drawing/2010/main" val="0"/>
              </a:ext>
            </a:extLst>
          </a:blip>
          <a:srcRect b="10012"/>
          <a:stretch/>
        </p:blipFill>
        <p:spPr>
          <a:xfrm>
            <a:off x="296650" y="1163318"/>
            <a:ext cx="8610600" cy="16457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Position as a function of time</a:t>
            </a:r>
            <a:endParaRPr lang="en-US" dirty="0"/>
          </a:p>
        </p:txBody>
      </p:sp>
      <p:sp>
        <p:nvSpPr>
          <p:cNvPr id="3" name="Content Placeholder 2"/>
          <p:cNvSpPr>
            <a:spLocks noGrp="1"/>
          </p:cNvSpPr>
          <p:nvPr>
            <p:ph idx="1"/>
          </p:nvPr>
        </p:nvSpPr>
        <p:spPr>
          <a:xfrm>
            <a:off x="365125" y="1141413"/>
            <a:ext cx="4043589" cy="5106987"/>
          </a:xfrm>
        </p:spPr>
        <p:txBody>
          <a:bodyPr/>
          <a:lstStyle/>
          <a:p>
            <a:r>
              <a:rPr lang="en-US" dirty="0" smtClean="0"/>
              <a:t>The equation for displacement can be found from the area between the velocity-versus-time graph line and the time axis.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19_FigureB_Anno.jpg"/>
          <p:cNvPicPr>
            <a:picLocks noChangeAspect="1"/>
          </p:cNvPicPr>
          <p:nvPr/>
        </p:nvPicPr>
        <p:blipFill rotWithShape="1">
          <a:blip r:embed="rId2">
            <a:extLst>
              <a:ext uri="{28A0092B-C50C-407E-A947-70E740481C1C}">
                <a14:useLocalDpi xmlns:a14="http://schemas.microsoft.com/office/drawing/2010/main" val="0"/>
              </a:ext>
            </a:extLst>
          </a:blip>
          <a:srcRect b="2873"/>
          <a:stretch/>
        </p:blipFill>
        <p:spPr>
          <a:xfrm>
            <a:off x="4505162" y="1150521"/>
            <a:ext cx="4245070" cy="44284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77218"/>
          </a:xfrm>
        </p:spPr>
        <p:txBody>
          <a:bodyPr/>
          <a:lstStyle/>
          <a:p>
            <a:r>
              <a:rPr lang="en-US" dirty="0" smtClean="0"/>
              <a:t>Position of an object during linear motion with constant acceleration</a:t>
            </a:r>
            <a:endParaRPr lang="en-US" dirty="0"/>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pic>
        <p:nvPicPr>
          <p:cNvPr id="2" name="Picture 1" descr="Slide-39.eps"/>
          <p:cNvPicPr>
            <a:picLocks noChangeAspect="1"/>
          </p:cNvPicPr>
          <p:nvPr/>
        </p:nvPicPr>
        <p:blipFill rotWithShape="1">
          <a:blip r:embed="rId2">
            <a:extLst>
              <a:ext uri="{28A0092B-C50C-407E-A947-70E740481C1C}">
                <a14:useLocalDpi xmlns:a14="http://schemas.microsoft.com/office/drawing/2010/main" val="0"/>
              </a:ext>
            </a:extLst>
          </a:blip>
          <a:srcRect b="7008"/>
          <a:stretch/>
        </p:blipFill>
        <p:spPr>
          <a:xfrm>
            <a:off x="266700" y="2183040"/>
            <a:ext cx="8610600" cy="24919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motion?</a:t>
            </a:r>
            <a:endParaRPr lang="en-US" dirty="0"/>
          </a:p>
        </p:txBody>
      </p:sp>
      <p:sp>
        <p:nvSpPr>
          <p:cNvPr id="3" name="Content Placeholder 2"/>
          <p:cNvSpPr>
            <a:spLocks noGrp="1"/>
          </p:cNvSpPr>
          <p:nvPr>
            <p:ph idx="1"/>
          </p:nvPr>
        </p:nvSpPr>
        <p:spPr/>
        <p:txBody>
          <a:bodyPr/>
          <a:lstStyle/>
          <a:p>
            <a:r>
              <a:rPr lang="en-US" dirty="0" smtClean="0"/>
              <a:t>Motion is a change in an object</a:t>
            </a:r>
            <a:r>
              <a:rPr lang="fr-FR" dirty="0" smtClean="0"/>
              <a:t>'</a:t>
            </a:r>
            <a:r>
              <a:rPr lang="en-US" dirty="0" smtClean="0"/>
              <a:t>s position relative to a given observer during a certain change in time. </a:t>
            </a:r>
          </a:p>
          <a:p>
            <a:r>
              <a:rPr lang="en-US" dirty="0" smtClean="0"/>
              <a:t>Without identifying the observer, it is impossible to say whether the object of interest moved. </a:t>
            </a:r>
          </a:p>
          <a:p>
            <a:r>
              <a:rPr lang="en-US" dirty="0" smtClean="0"/>
              <a:t>Physicists say motion is relative, meaning that the motion of any object of interest depends on the point of view of the observer.</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Graph of position versus time for constant acceleration motion</a:t>
            </a:r>
            <a:endParaRPr lang="en-US" dirty="0"/>
          </a:p>
        </p:txBody>
      </p:sp>
      <p:sp>
        <p:nvSpPr>
          <p:cNvPr id="3" name="Content Placeholder 2"/>
          <p:cNvSpPr>
            <a:spLocks noGrp="1"/>
          </p:cNvSpPr>
          <p:nvPr>
            <p:ph idx="1"/>
          </p:nvPr>
        </p:nvSpPr>
        <p:spPr>
          <a:xfrm>
            <a:off x="365124" y="1141413"/>
            <a:ext cx="4304567" cy="5106987"/>
          </a:xfrm>
        </p:spPr>
        <p:txBody>
          <a:bodyPr/>
          <a:lstStyle/>
          <a:p>
            <a:endParaRPr lang="en-US" dirty="0" smtClean="0"/>
          </a:p>
          <a:p>
            <a:endParaRPr lang="en-US" dirty="0"/>
          </a:p>
          <a:p>
            <a:r>
              <a:rPr lang="en-US" dirty="0" smtClean="0"/>
              <a:t>Position is quadratic in time (there is a </a:t>
            </a:r>
            <a:r>
              <a:rPr lang="en-US" i="1" dirty="0" smtClean="0"/>
              <a:t>t</a:t>
            </a:r>
            <a:r>
              <a:rPr lang="en-US" baseline="30000" dirty="0" smtClean="0"/>
              <a:t>2</a:t>
            </a:r>
            <a:r>
              <a:rPr lang="en-US" dirty="0" smtClean="0"/>
              <a:t> term), so the graph is parabolic.</a:t>
            </a:r>
          </a:p>
          <a:p>
            <a:r>
              <a:rPr lang="en-US" dirty="0" smtClean="0"/>
              <a:t>The slopes of the tangent lines (indicating the instantaneous velocity) are different for different times.</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20_FigureA_Anno.jpg"/>
          <p:cNvPicPr>
            <a:picLocks noChangeAspect="1"/>
          </p:cNvPicPr>
          <p:nvPr/>
        </p:nvPicPr>
        <p:blipFill rotWithShape="1">
          <a:blip r:embed="rId2">
            <a:extLst>
              <a:ext uri="{28A0092B-C50C-407E-A947-70E740481C1C}">
                <a14:useLocalDpi xmlns:a14="http://schemas.microsoft.com/office/drawing/2010/main" val="0"/>
              </a:ext>
            </a:extLst>
          </a:blip>
          <a:srcRect b="2618"/>
          <a:stretch/>
        </p:blipFill>
        <p:spPr>
          <a:xfrm>
            <a:off x="4744792" y="1242786"/>
            <a:ext cx="4163361" cy="4753427"/>
          </a:xfrm>
          <a:prstGeom prst="rect">
            <a:avLst/>
          </a:prstGeom>
        </p:spPr>
      </p:pic>
      <p:pic>
        <p:nvPicPr>
          <p:cNvPr id="5" name="Picture 4" descr="Slide-4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56" y="1335727"/>
            <a:ext cx="2987914" cy="6067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equations of motion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41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425" y="2006600"/>
            <a:ext cx="1835150" cy="260613"/>
          </a:xfrm>
          <a:prstGeom prst="rect">
            <a:avLst/>
          </a:prstGeom>
        </p:spPr>
      </p:pic>
      <p:pic>
        <p:nvPicPr>
          <p:cNvPr id="7" name="Picture 6" descr="Slide-41_3.eps"/>
          <p:cNvPicPr>
            <a:picLocks noChangeAspect="1"/>
          </p:cNvPicPr>
          <p:nvPr/>
        </p:nvPicPr>
        <p:blipFill rotWithShape="1">
          <a:blip r:embed="rId3">
            <a:extLst>
              <a:ext uri="{28A0092B-C50C-407E-A947-70E740481C1C}">
                <a14:useLocalDpi xmlns:a14="http://schemas.microsoft.com/office/drawing/2010/main" val="0"/>
              </a:ext>
            </a:extLst>
          </a:blip>
          <a:srcRect b="8198"/>
          <a:stretch/>
        </p:blipFill>
        <p:spPr>
          <a:xfrm>
            <a:off x="266700" y="2725011"/>
            <a:ext cx="8610600" cy="2051957"/>
          </a:xfrm>
          <a:prstGeom prst="rect">
            <a:avLst/>
          </a:prstGeom>
        </p:spPr>
      </p:pic>
      <p:pic>
        <p:nvPicPr>
          <p:cNvPr id="9" name="Picture 8" descr="Slide-41_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00" y="1143907"/>
            <a:ext cx="3276600" cy="723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Skills for analyzing situations involving motion</a:t>
            </a:r>
            <a:endParaRPr lang="en-US" dirty="0"/>
          </a:p>
        </p:txBody>
      </p:sp>
      <p:sp>
        <p:nvSpPr>
          <p:cNvPr id="3" name="Content Placeholder 2"/>
          <p:cNvSpPr>
            <a:spLocks noGrp="1"/>
          </p:cNvSpPr>
          <p:nvPr>
            <p:ph idx="1"/>
          </p:nvPr>
        </p:nvSpPr>
        <p:spPr/>
        <p:txBody>
          <a:bodyPr/>
          <a:lstStyle/>
          <a:p>
            <a:r>
              <a:rPr lang="en-US" dirty="0" smtClean="0"/>
              <a:t>Represent processes in multiple ways: </a:t>
            </a:r>
          </a:p>
          <a:p>
            <a:pPr lvl="1"/>
            <a:r>
              <a:rPr lang="en-US" dirty="0" smtClean="0"/>
              <a:t>The words in the problem statement </a:t>
            </a:r>
          </a:p>
          <a:p>
            <a:pPr lvl="1"/>
            <a:r>
              <a:rPr lang="en-US" dirty="0" smtClean="0"/>
              <a:t>A sketch</a:t>
            </a:r>
          </a:p>
          <a:p>
            <a:pPr lvl="1"/>
            <a:r>
              <a:rPr lang="en-US" dirty="0" smtClean="0"/>
              <a:t>One or more diagrams</a:t>
            </a:r>
          </a:p>
          <a:p>
            <a:pPr lvl="1"/>
            <a:r>
              <a:rPr lang="en-US" dirty="0" smtClean="0"/>
              <a:t>Possibly a graph</a:t>
            </a:r>
          </a:p>
          <a:p>
            <a:pPr lvl="1"/>
            <a:r>
              <a:rPr lang="en-US" dirty="0" smtClean="0"/>
              <a:t>A mathematical description</a:t>
            </a:r>
          </a:p>
          <a:p>
            <a:r>
              <a:rPr lang="en-US" dirty="0" smtClean="0"/>
              <a:t>Different representations have to agree with each other; they need to be consistent.</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1</a:t>
            </a:r>
            <a:endParaRPr lang="en-US" dirty="0"/>
          </a:p>
        </p:txBody>
      </p:sp>
      <p:sp>
        <p:nvSpPr>
          <p:cNvPr id="3" name="Content Placeholder 2"/>
          <p:cNvSpPr>
            <a:spLocks noGrp="1"/>
          </p:cNvSpPr>
          <p:nvPr>
            <p:ph idx="1"/>
          </p:nvPr>
        </p:nvSpPr>
        <p:spPr/>
        <p:txBody>
          <a:bodyPr/>
          <a:lstStyle/>
          <a:p>
            <a:r>
              <a:rPr lang="en-US" dirty="0" smtClean="0"/>
              <a:t>Sketch and Translate:</a:t>
            </a:r>
          </a:p>
          <a:p>
            <a:pPr lvl="1"/>
            <a:r>
              <a:rPr lang="en-US" dirty="0" smtClean="0"/>
              <a:t>Sketch the situation described in the problem. Choose the object of interest. </a:t>
            </a:r>
          </a:p>
          <a:p>
            <a:pPr lvl="1"/>
            <a:r>
              <a:rPr lang="en-US" dirty="0" smtClean="0"/>
              <a:t>Include an object of reference and a coordinate system. Indicate the origin and the positive direction.</a:t>
            </a:r>
          </a:p>
          <a:p>
            <a:pPr lvl="1"/>
            <a:r>
              <a:rPr lang="en-US" dirty="0" smtClean="0"/>
              <a:t>Label the sketch with relevant information.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2</a:t>
            </a:r>
            <a:endParaRPr lang="en-US" dirty="0"/>
          </a:p>
        </p:txBody>
      </p:sp>
      <p:sp>
        <p:nvSpPr>
          <p:cNvPr id="3" name="Content Placeholder 2"/>
          <p:cNvSpPr>
            <a:spLocks noGrp="1"/>
          </p:cNvSpPr>
          <p:nvPr>
            <p:ph idx="1"/>
          </p:nvPr>
        </p:nvSpPr>
        <p:spPr/>
        <p:txBody>
          <a:bodyPr/>
          <a:lstStyle/>
          <a:p>
            <a:r>
              <a:rPr lang="en-US" dirty="0" smtClean="0"/>
              <a:t>Simplify and Diagram:</a:t>
            </a:r>
          </a:p>
          <a:p>
            <a:pPr lvl="1"/>
            <a:r>
              <a:rPr lang="en-US" dirty="0" smtClean="0"/>
              <a:t>Decide how you will model the moving object (for example, as a point-like object). </a:t>
            </a:r>
          </a:p>
          <a:p>
            <a:pPr lvl="1"/>
            <a:r>
              <a:rPr lang="en-US" dirty="0" smtClean="0"/>
              <a:t>Can you model the motion as constant velocity or constant acceleration? </a:t>
            </a:r>
          </a:p>
          <a:p>
            <a:pPr lvl="1"/>
            <a:r>
              <a:rPr lang="en-US" dirty="0" smtClean="0"/>
              <a:t>Draw motion diagrams and kinematics graphs if needed.</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3</a:t>
            </a:r>
            <a:endParaRPr lang="en-US" dirty="0"/>
          </a:p>
        </p:txBody>
      </p:sp>
      <p:sp>
        <p:nvSpPr>
          <p:cNvPr id="3" name="Content Placeholder 2"/>
          <p:cNvSpPr>
            <a:spLocks noGrp="1"/>
          </p:cNvSpPr>
          <p:nvPr>
            <p:ph idx="1"/>
          </p:nvPr>
        </p:nvSpPr>
        <p:spPr/>
        <p:txBody>
          <a:bodyPr/>
          <a:lstStyle/>
          <a:p>
            <a:r>
              <a:rPr lang="en-US" dirty="0" smtClean="0"/>
              <a:t>Represent Mathematically:</a:t>
            </a:r>
          </a:p>
          <a:p>
            <a:pPr lvl="1"/>
            <a:r>
              <a:rPr lang="en-US" dirty="0" smtClean="0"/>
              <a:t>Use the sketch(</a:t>
            </a:r>
            <a:r>
              <a:rPr lang="en-US" dirty="0" err="1" smtClean="0"/>
              <a:t>es</a:t>
            </a:r>
            <a:r>
              <a:rPr lang="en-US" dirty="0" smtClean="0"/>
              <a:t>), motion diagram(s), and kinematics graph(s) to construct a mathematical representation (equations) of the process. Be sure to consider the sign of each quantity.</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Problem-solving strategy for kinematics: Step 4</a:t>
            </a:r>
            <a:endParaRPr lang="en-US" dirty="0"/>
          </a:p>
        </p:txBody>
      </p:sp>
      <p:sp>
        <p:nvSpPr>
          <p:cNvPr id="3" name="Content Placeholder 2"/>
          <p:cNvSpPr>
            <a:spLocks noGrp="1"/>
          </p:cNvSpPr>
          <p:nvPr>
            <p:ph idx="1"/>
          </p:nvPr>
        </p:nvSpPr>
        <p:spPr/>
        <p:txBody>
          <a:bodyPr/>
          <a:lstStyle/>
          <a:p>
            <a:r>
              <a:rPr lang="en-US" dirty="0" smtClean="0"/>
              <a:t>Solve and Evaluate:</a:t>
            </a:r>
          </a:p>
          <a:p>
            <a:pPr lvl="1"/>
            <a:r>
              <a:rPr lang="en-US" dirty="0" smtClean="0"/>
              <a:t>Solve the equations to find the answer to the question you are investigating. </a:t>
            </a:r>
          </a:p>
          <a:p>
            <a:pPr lvl="1"/>
            <a:r>
              <a:rPr lang="en-US" dirty="0" smtClean="0"/>
              <a:t>Evaluate the results to see if they are reasonable. Check the units and decide if the calculated quantities have reasonable values (sign, magnitude). Check limiting cases: examine whether the final equation leads to a reasonable result if one of the quantities is zero or infinity. </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fall</a:t>
            </a:r>
            <a:endParaRPr lang="en-US" dirty="0"/>
          </a:p>
        </p:txBody>
      </p:sp>
      <p:sp>
        <p:nvSpPr>
          <p:cNvPr id="3" name="Content Placeholder 2"/>
          <p:cNvSpPr>
            <a:spLocks noGrp="1"/>
          </p:cNvSpPr>
          <p:nvPr>
            <p:ph idx="1"/>
          </p:nvPr>
        </p:nvSpPr>
        <p:spPr>
          <a:xfrm>
            <a:off x="365124" y="1141413"/>
            <a:ext cx="5023306" cy="5368513"/>
          </a:xfrm>
        </p:spPr>
        <p:txBody>
          <a:bodyPr/>
          <a:lstStyle/>
          <a:p>
            <a:r>
              <a:rPr lang="en-US" sz="2400" dirty="0" smtClean="0"/>
              <a:t>The hypothetical motion of falling objects in the absence of air is a model of the real process and is called free fall. </a:t>
            </a:r>
          </a:p>
          <a:p>
            <a:r>
              <a:rPr lang="en-US" sz="2400" dirty="0" smtClean="0"/>
              <a:t>Galileo hypothesized, based on experiments, that free fall occurs exactly the same way for all objects regardless of their mass and shape.</a:t>
            </a:r>
          </a:p>
          <a:p>
            <a:r>
              <a:rPr lang="en-US" sz="2400" dirty="0" smtClean="0"/>
              <a:t>Galileo hypothesized that speed increases in the simplest </a:t>
            </a:r>
            <a:br>
              <a:rPr lang="en-US" sz="2400" dirty="0" smtClean="0"/>
            </a:br>
            <a:r>
              <a:rPr lang="en-US" sz="2400" dirty="0" smtClean="0"/>
              <a:t>way—linearly with time of flight; the acceleration of free-falling objects is constant.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4" name="Picture 3" descr="01_21_Figure.jpg"/>
          <p:cNvPicPr>
            <a:picLocks noChangeAspect="1"/>
          </p:cNvPicPr>
          <p:nvPr/>
        </p:nvPicPr>
        <p:blipFill rotWithShape="1">
          <a:blip r:embed="rId2">
            <a:extLst>
              <a:ext uri="{28A0092B-C50C-407E-A947-70E740481C1C}">
                <a14:useLocalDpi xmlns:a14="http://schemas.microsoft.com/office/drawing/2010/main" val="0"/>
              </a:ext>
            </a:extLst>
          </a:blip>
          <a:srcRect b="3027"/>
          <a:stretch/>
        </p:blipFill>
        <p:spPr>
          <a:xfrm>
            <a:off x="6184321" y="237454"/>
            <a:ext cx="2127504" cy="64316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of free fall</a:t>
            </a:r>
            <a:endParaRPr lang="en-US" dirty="0"/>
          </a:p>
        </p:txBody>
      </p:sp>
      <p:sp>
        <p:nvSpPr>
          <p:cNvPr id="3" name="Content Placeholder 2"/>
          <p:cNvSpPr>
            <a:spLocks noGrp="1"/>
          </p:cNvSpPr>
          <p:nvPr>
            <p:ph idx="1"/>
          </p:nvPr>
        </p:nvSpPr>
        <p:spPr/>
        <p:txBody>
          <a:bodyPr/>
          <a:lstStyle/>
          <a:p>
            <a:r>
              <a:rPr lang="en-US" dirty="0" smtClean="0"/>
              <a:t>The acceleration of objects in free fall is given a special symbol </a:t>
            </a:r>
            <a:r>
              <a:rPr lang="en-US" b="1" i="1" dirty="0" smtClean="0"/>
              <a:t>g</a:t>
            </a:r>
            <a:r>
              <a:rPr lang="en-US" dirty="0" smtClean="0"/>
              <a:t>:</a:t>
            </a:r>
          </a:p>
          <a:p>
            <a:endParaRPr lang="en-US" dirty="0" smtClean="0"/>
          </a:p>
          <a:p>
            <a:endParaRPr lang="en-US" dirty="0" smtClean="0"/>
          </a:p>
          <a:p>
            <a:endParaRPr lang="en-US" dirty="0" smtClean="0"/>
          </a:p>
          <a:p>
            <a:r>
              <a:rPr lang="en-US" dirty="0" smtClean="0"/>
              <a:t>We replace </a:t>
            </a:r>
            <a:r>
              <a:rPr lang="en-US" i="1" dirty="0" smtClean="0"/>
              <a:t>x</a:t>
            </a:r>
            <a:r>
              <a:rPr lang="en-US" dirty="0" smtClean="0"/>
              <a:t> by </a:t>
            </a:r>
            <a:r>
              <a:rPr lang="en-US" i="1" dirty="0" smtClean="0"/>
              <a:t>y</a:t>
            </a:r>
            <a:r>
              <a:rPr lang="en-US" dirty="0" smtClean="0"/>
              <a:t> in our equations of motion for constant acceleration because free fall is placed along the vertical axis.</a:t>
            </a:r>
          </a:p>
          <a:p>
            <a:r>
              <a:rPr lang="en-US" dirty="0" smtClean="0"/>
              <a:t>These equations use the choice that the positive </a:t>
            </a:r>
            <a:r>
              <a:rPr lang="en-US" i="1" dirty="0" smtClean="0"/>
              <a:t>y</a:t>
            </a:r>
            <a:r>
              <a:rPr lang="en-US" dirty="0" smtClean="0"/>
              <a:t>-axis is </a:t>
            </a:r>
            <a:r>
              <a:rPr lang="en-US" b="1" dirty="0" smtClean="0"/>
              <a:t>downward!</a:t>
            </a:r>
            <a:endParaRPr lang="en-US" b="1"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5" name="Picture 4" descr="Slide-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943" y="2180159"/>
            <a:ext cx="5866114" cy="14601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diagrams and graphs for free fall</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6" name="Picture 5" descr="01_23_FigureA_Anno.jpg"/>
          <p:cNvPicPr>
            <a:picLocks noChangeAspect="1"/>
          </p:cNvPicPr>
          <p:nvPr/>
        </p:nvPicPr>
        <p:blipFill rotWithShape="1">
          <a:blip r:embed="rId2">
            <a:extLst>
              <a:ext uri="{28A0092B-C50C-407E-A947-70E740481C1C}">
                <a14:useLocalDpi xmlns:a14="http://schemas.microsoft.com/office/drawing/2010/main" val="0"/>
              </a:ext>
            </a:extLst>
          </a:blip>
          <a:srcRect b="2618"/>
          <a:stretch/>
        </p:blipFill>
        <p:spPr>
          <a:xfrm>
            <a:off x="602632" y="698499"/>
            <a:ext cx="2826367" cy="3109661"/>
          </a:xfrm>
          <a:prstGeom prst="rect">
            <a:avLst/>
          </a:prstGeom>
        </p:spPr>
      </p:pic>
      <p:pic>
        <p:nvPicPr>
          <p:cNvPr id="7" name="Picture 6" descr="01_23_FigureB_Anno.jpg"/>
          <p:cNvPicPr>
            <a:picLocks noChangeAspect="1"/>
          </p:cNvPicPr>
          <p:nvPr/>
        </p:nvPicPr>
        <p:blipFill rotWithShape="1">
          <a:blip r:embed="rId3">
            <a:extLst>
              <a:ext uri="{28A0092B-C50C-407E-A947-70E740481C1C}">
                <a14:useLocalDpi xmlns:a14="http://schemas.microsoft.com/office/drawing/2010/main" val="0"/>
              </a:ext>
            </a:extLst>
          </a:blip>
          <a:srcRect b="3158"/>
          <a:stretch/>
        </p:blipFill>
        <p:spPr>
          <a:xfrm>
            <a:off x="4807857" y="997856"/>
            <a:ext cx="3574297" cy="2521857"/>
          </a:xfrm>
          <a:prstGeom prst="rect">
            <a:avLst/>
          </a:prstGeom>
        </p:spPr>
      </p:pic>
      <p:pic>
        <p:nvPicPr>
          <p:cNvPr id="9" name="Picture 8" descr="01_23_FigureC_Anno.jpg"/>
          <p:cNvPicPr>
            <a:picLocks noChangeAspect="1"/>
          </p:cNvPicPr>
          <p:nvPr/>
        </p:nvPicPr>
        <p:blipFill rotWithShape="1">
          <a:blip r:embed="rId4">
            <a:extLst>
              <a:ext uri="{28A0092B-C50C-407E-A947-70E740481C1C}">
                <a14:useLocalDpi xmlns:a14="http://schemas.microsoft.com/office/drawing/2010/main" val="0"/>
              </a:ext>
            </a:extLst>
          </a:blip>
          <a:srcRect b="2659"/>
          <a:stretch/>
        </p:blipFill>
        <p:spPr>
          <a:xfrm>
            <a:off x="562429" y="3946072"/>
            <a:ext cx="3331546" cy="2612572"/>
          </a:xfrm>
          <a:prstGeom prst="rect">
            <a:avLst/>
          </a:prstGeom>
        </p:spPr>
      </p:pic>
      <p:pic>
        <p:nvPicPr>
          <p:cNvPr id="10" name="Picture 9" descr="01_23_FigureD_Anno.jpg"/>
          <p:cNvPicPr>
            <a:picLocks noChangeAspect="1"/>
          </p:cNvPicPr>
          <p:nvPr/>
        </p:nvPicPr>
        <p:blipFill rotWithShape="1">
          <a:blip r:embed="rId5">
            <a:extLst>
              <a:ext uri="{28A0092B-C50C-407E-A947-70E740481C1C}">
                <a14:useLocalDpi xmlns:a14="http://schemas.microsoft.com/office/drawing/2010/main" val="0"/>
              </a:ext>
            </a:extLst>
          </a:blip>
          <a:srcRect b="3759"/>
          <a:stretch/>
        </p:blipFill>
        <p:spPr>
          <a:xfrm>
            <a:off x="4662715" y="4120677"/>
            <a:ext cx="4128549" cy="22021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_Pg04_UnFigure.jpg"/>
          <p:cNvPicPr>
            <a:picLocks noChangeAspect="1"/>
          </p:cNvPicPr>
          <p:nvPr/>
        </p:nvPicPr>
        <p:blipFill rotWithShape="1">
          <a:blip r:embed="rId2">
            <a:extLst>
              <a:ext uri="{28A0092B-C50C-407E-A947-70E740481C1C}">
                <a14:useLocalDpi xmlns:a14="http://schemas.microsoft.com/office/drawing/2010/main" val="0"/>
              </a:ext>
            </a:extLst>
          </a:blip>
          <a:srcRect b="2629"/>
          <a:stretch/>
        </p:blipFill>
        <p:spPr>
          <a:xfrm>
            <a:off x="2248655" y="832532"/>
            <a:ext cx="4646690" cy="4701694"/>
          </a:xfrm>
          <a:prstGeom prst="rect">
            <a:avLst/>
          </a:prstGeom>
        </p:spPr>
      </p:pic>
      <p:sp>
        <p:nvSpPr>
          <p:cNvPr id="2" name="Title 1"/>
          <p:cNvSpPr>
            <a:spLocks noGrp="1"/>
          </p:cNvSpPr>
          <p:nvPr>
            <p:ph type="title"/>
          </p:nvPr>
        </p:nvSpPr>
        <p:spPr/>
        <p:txBody>
          <a:bodyPr/>
          <a:lstStyle/>
          <a:p>
            <a:r>
              <a:rPr lang="en-US" dirty="0" smtClean="0"/>
              <a:t>Observational experiment</a:t>
            </a:r>
            <a:endParaRPr lang="en-US" dirty="0"/>
          </a:p>
        </p:txBody>
      </p:sp>
      <p:sp>
        <p:nvSpPr>
          <p:cNvPr id="5" name="Content Placeholder 4"/>
          <p:cNvSpPr>
            <a:spLocks noGrp="1"/>
          </p:cNvSpPr>
          <p:nvPr>
            <p:ph idx="1"/>
          </p:nvPr>
        </p:nvSpPr>
        <p:spPr>
          <a:xfrm>
            <a:off x="365124" y="5509834"/>
            <a:ext cx="8778876" cy="954107"/>
          </a:xfrm>
        </p:spPr>
        <p:txBody>
          <a:bodyPr>
            <a:spAutoFit/>
          </a:bodyPr>
          <a:lstStyle/>
          <a:p>
            <a:pPr marL="0" indent="0">
              <a:buNone/>
            </a:pPr>
            <a:r>
              <a:rPr lang="en-US" dirty="0" smtClean="0">
                <a:solidFill>
                  <a:srgbClr val="6A733D"/>
                </a:solidFill>
              </a:rPr>
              <a:t>Different observers can describe the same process differently, including whether motion is even occurring.</a:t>
            </a:r>
            <a:endParaRPr lang="en-US" dirty="0">
              <a:solidFill>
                <a:srgbClr val="6A733D"/>
              </a:solidFill>
            </a:endParaRPr>
          </a:p>
        </p:txBody>
      </p:sp>
      <p:sp>
        <p:nvSpPr>
          <p:cNvPr id="7" name="Footer Placeholder 6"/>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6" name="Picture 5" descr="01_Pg33_UnTable_01.jpg"/>
          <p:cNvPicPr>
            <a:picLocks noChangeAspect="1"/>
          </p:cNvPicPr>
          <p:nvPr/>
        </p:nvPicPr>
        <p:blipFill rotWithShape="1">
          <a:blip r:embed="rId2">
            <a:extLst>
              <a:ext uri="{28A0092B-C50C-407E-A947-70E740481C1C}">
                <a14:useLocalDpi xmlns:a14="http://schemas.microsoft.com/office/drawing/2010/main" val="0"/>
              </a:ext>
            </a:extLst>
          </a:blip>
          <a:srcRect b="6992"/>
          <a:stretch/>
        </p:blipFill>
        <p:spPr>
          <a:xfrm>
            <a:off x="255293" y="2259529"/>
            <a:ext cx="8633414" cy="23389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10" name="Picture 9" descr="01_Pg33_UnTable_02.jpg"/>
          <p:cNvPicPr>
            <a:picLocks noChangeAspect="1"/>
          </p:cNvPicPr>
          <p:nvPr/>
        </p:nvPicPr>
        <p:blipFill rotWithShape="1">
          <a:blip r:embed="rId2">
            <a:extLst>
              <a:ext uri="{28A0092B-C50C-407E-A947-70E740481C1C}">
                <a14:useLocalDpi xmlns:a14="http://schemas.microsoft.com/office/drawing/2010/main" val="0"/>
              </a:ext>
            </a:extLst>
          </a:blip>
          <a:srcRect b="6131"/>
          <a:stretch/>
        </p:blipFill>
        <p:spPr>
          <a:xfrm>
            <a:off x="216762" y="2032458"/>
            <a:ext cx="8710476" cy="2793084"/>
          </a:xfrm>
          <a:prstGeom prst="rect">
            <a:avLst/>
          </a:prstGeom>
        </p:spPr>
      </p:pic>
    </p:spTree>
    <p:extLst>
      <p:ext uri="{BB962C8B-B14F-4D97-AF65-F5344CB8AC3E}">
        <p14:creationId xmlns:p14="http://schemas.microsoft.com/office/powerpoint/2010/main" val="232683982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8" name="Picture 7" descr="01_Pg33_UnTable_03.jpg"/>
          <p:cNvPicPr>
            <a:picLocks noChangeAspect="1"/>
          </p:cNvPicPr>
          <p:nvPr/>
        </p:nvPicPr>
        <p:blipFill rotWithShape="1">
          <a:blip r:embed="rId2">
            <a:extLst>
              <a:ext uri="{28A0092B-C50C-407E-A947-70E740481C1C}">
                <a14:useLocalDpi xmlns:a14="http://schemas.microsoft.com/office/drawing/2010/main" val="0"/>
              </a:ext>
            </a:extLst>
          </a:blip>
          <a:srcRect b="3327"/>
          <a:stretch/>
        </p:blipFill>
        <p:spPr>
          <a:xfrm>
            <a:off x="281462" y="677548"/>
            <a:ext cx="8581076" cy="5502904"/>
          </a:xfrm>
          <a:prstGeom prst="rect">
            <a:avLst/>
          </a:prstGeom>
        </p:spPr>
      </p:pic>
    </p:spTree>
    <p:extLst>
      <p:ext uri="{BB962C8B-B14F-4D97-AF65-F5344CB8AC3E}">
        <p14:creationId xmlns:p14="http://schemas.microsoft.com/office/powerpoint/2010/main" val="308457034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grpSp>
        <p:nvGrpSpPr>
          <p:cNvPr id="4" name="Group 3"/>
          <p:cNvGrpSpPr/>
          <p:nvPr/>
        </p:nvGrpSpPr>
        <p:grpSpPr>
          <a:xfrm>
            <a:off x="275677" y="1725781"/>
            <a:ext cx="8592647" cy="3406438"/>
            <a:chOff x="275677" y="1725781"/>
            <a:chExt cx="8592647" cy="3406438"/>
          </a:xfrm>
        </p:grpSpPr>
        <p:pic>
          <p:nvPicPr>
            <p:cNvPr id="7" name="Picture 6" descr="01_Pg33_UnTable_04.jpg"/>
            <p:cNvPicPr>
              <a:picLocks noChangeAspect="1"/>
            </p:cNvPicPr>
            <p:nvPr/>
          </p:nvPicPr>
          <p:blipFill rotWithShape="1">
            <a:blip r:embed="rId2">
              <a:extLst>
                <a:ext uri="{28A0092B-C50C-407E-A947-70E740481C1C}">
                  <a14:useLocalDpi xmlns:a14="http://schemas.microsoft.com/office/drawing/2010/main" val="0"/>
                </a:ext>
              </a:extLst>
            </a:blip>
            <a:srcRect b="5030"/>
            <a:stretch/>
          </p:blipFill>
          <p:spPr>
            <a:xfrm>
              <a:off x="275677" y="1725781"/>
              <a:ext cx="8592647" cy="3406438"/>
            </a:xfrm>
            <a:prstGeom prst="rect">
              <a:avLst/>
            </a:prstGeom>
          </p:spPr>
        </p:pic>
        <p:sp>
          <p:nvSpPr>
            <p:cNvPr id="3" name="Rectangle 2"/>
            <p:cNvSpPr/>
            <p:nvPr/>
          </p:nvSpPr>
          <p:spPr bwMode="auto">
            <a:xfrm>
              <a:off x="7898302" y="4718786"/>
              <a:ext cx="778706" cy="287392"/>
            </a:xfrm>
            <a:prstGeom prst="rect">
              <a:avLst/>
            </a:prstGeom>
            <a:solidFill>
              <a:srgbClr val="FFEDB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rgbClr val="FFEDBB"/>
                </a:solidFill>
                <a:effectLst/>
                <a:latin typeface="Arial" charset="0"/>
                <a:ea typeface="ＭＳ Ｐゴシック" charset="0"/>
              </a:endParaRPr>
            </a:p>
          </p:txBody>
        </p:sp>
      </p:grpSp>
    </p:spTree>
    <p:extLst>
      <p:ext uri="{BB962C8B-B14F-4D97-AF65-F5344CB8AC3E}">
        <p14:creationId xmlns:p14="http://schemas.microsoft.com/office/powerpoint/2010/main" val="71518081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6" name="Picture 5" descr="01_Pg34_UnTable_01.jpg"/>
          <p:cNvPicPr>
            <a:picLocks noChangeAspect="1"/>
          </p:cNvPicPr>
          <p:nvPr/>
        </p:nvPicPr>
        <p:blipFill rotWithShape="1">
          <a:blip r:embed="rId2">
            <a:extLst>
              <a:ext uri="{28A0092B-C50C-407E-A947-70E740481C1C}">
                <a14:useLocalDpi xmlns:a14="http://schemas.microsoft.com/office/drawing/2010/main" val="0"/>
              </a:ext>
            </a:extLst>
          </a:blip>
          <a:srcRect b="5119"/>
          <a:stretch/>
        </p:blipFill>
        <p:spPr>
          <a:xfrm>
            <a:off x="253141" y="1744585"/>
            <a:ext cx="8637719" cy="3368830"/>
          </a:xfrm>
          <a:prstGeom prst="rect">
            <a:avLst/>
          </a:prstGeom>
        </p:spPr>
      </p:pic>
    </p:spTree>
    <p:extLst>
      <p:ext uri="{BB962C8B-B14F-4D97-AF65-F5344CB8AC3E}">
        <p14:creationId xmlns:p14="http://schemas.microsoft.com/office/powerpoint/2010/main" val="102788446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11" name="Footer Placeholder 10"/>
          <p:cNvSpPr>
            <a:spLocks noGrp="1"/>
          </p:cNvSpPr>
          <p:nvPr>
            <p:ph type="ftr" sz="quarter" idx="10"/>
          </p:nvPr>
        </p:nvSpPr>
        <p:spPr/>
        <p:txBody>
          <a:bodyPr/>
          <a:lstStyle/>
          <a:p>
            <a:r>
              <a:rPr lang="en-US" smtClean="0"/>
              <a:t>© 2014 Pearson Education, Inc.</a:t>
            </a:r>
            <a:endParaRPr lang="en-GB"/>
          </a:p>
        </p:txBody>
      </p:sp>
      <p:pic>
        <p:nvPicPr>
          <p:cNvPr id="5" name="Picture 4" descr="01_Pg34_UnTable_02.jpg"/>
          <p:cNvPicPr>
            <a:picLocks noChangeAspect="1"/>
          </p:cNvPicPr>
          <p:nvPr/>
        </p:nvPicPr>
        <p:blipFill rotWithShape="1">
          <a:blip r:embed="rId2">
            <a:extLst>
              <a:ext uri="{28A0092B-C50C-407E-A947-70E740481C1C}">
                <a14:useLocalDpi xmlns:a14="http://schemas.microsoft.com/office/drawing/2010/main" val="0"/>
              </a:ext>
            </a:extLst>
          </a:blip>
          <a:srcRect b="4678"/>
          <a:stretch/>
        </p:blipFill>
        <p:spPr>
          <a:xfrm>
            <a:off x="230563" y="1628200"/>
            <a:ext cx="8682874" cy="3601601"/>
          </a:xfrm>
          <a:prstGeom prst="rect">
            <a:avLst/>
          </a:prstGeom>
        </p:spPr>
      </p:pic>
    </p:spTree>
    <p:extLst>
      <p:ext uri="{BB962C8B-B14F-4D97-AF65-F5344CB8AC3E}">
        <p14:creationId xmlns:p14="http://schemas.microsoft.com/office/powerpoint/2010/main" val="10338317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frames require:</a:t>
            </a:r>
            <a:endParaRPr lang="en-US" dirty="0"/>
          </a:p>
        </p:txBody>
      </p:sp>
      <p:sp>
        <p:nvSpPr>
          <p:cNvPr id="3" name="Content Placeholder 2"/>
          <p:cNvSpPr>
            <a:spLocks noGrp="1"/>
          </p:cNvSpPr>
          <p:nvPr>
            <p:ph idx="1"/>
          </p:nvPr>
        </p:nvSpPr>
        <p:spPr/>
        <p:txBody>
          <a:bodyPr/>
          <a:lstStyle/>
          <a:p>
            <a:r>
              <a:rPr lang="en-US" dirty="0" smtClean="0"/>
              <a:t>An object of reference (or a point on an object if the object is large)</a:t>
            </a:r>
          </a:p>
          <a:p>
            <a:r>
              <a:rPr lang="en-US" dirty="0" smtClean="0"/>
              <a:t>A coordinate system with a scale for measuring distance</a:t>
            </a:r>
          </a:p>
          <a:p>
            <a:r>
              <a:rPr lang="en-US" dirty="0" smtClean="0"/>
              <a:t>A clock to measure time</a:t>
            </a:r>
          </a:p>
          <a:p>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motion</a:t>
            </a:r>
            <a:endParaRPr lang="en-US" dirty="0"/>
          </a:p>
        </p:txBody>
      </p:sp>
      <p:sp>
        <p:nvSpPr>
          <p:cNvPr id="3" name="Content Placeholder 2"/>
          <p:cNvSpPr>
            <a:spLocks noGrp="1"/>
          </p:cNvSpPr>
          <p:nvPr>
            <p:ph idx="1"/>
          </p:nvPr>
        </p:nvSpPr>
        <p:spPr/>
        <p:txBody>
          <a:bodyPr/>
          <a:lstStyle/>
          <a:p>
            <a:r>
              <a:rPr lang="en-US" dirty="0" smtClean="0"/>
              <a:t>Linear motion is a model of motion that assumes that an object, considered as a point-like object, moves along a straight line.</a:t>
            </a:r>
          </a:p>
          <a:p>
            <a:r>
              <a:rPr lang="en-US" dirty="0" smtClean="0"/>
              <a:t>A car moving along a straight highway can be modeled with linear motion; we simplify the car as a point, which is small compared to the length of the road.</a:t>
            </a:r>
          </a:p>
          <a:p>
            <a:r>
              <a:rPr lang="en-US" dirty="0" smtClean="0"/>
              <a:t>A tire of the car cannot be modeled with linear motion.</a:t>
            </a:r>
            <a:endParaRPr lang="en-US"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diagrams contain:</a:t>
            </a:r>
            <a:endParaRPr lang="en-US" dirty="0"/>
          </a:p>
        </p:txBody>
      </p:sp>
      <p:sp>
        <p:nvSpPr>
          <p:cNvPr id="3" name="Content Placeholder 2"/>
          <p:cNvSpPr>
            <a:spLocks noGrp="1"/>
          </p:cNvSpPr>
          <p:nvPr>
            <p:ph idx="1"/>
          </p:nvPr>
        </p:nvSpPr>
        <p:spPr/>
        <p:txBody>
          <a:bodyPr/>
          <a:lstStyle/>
          <a:p>
            <a:r>
              <a:rPr lang="en-US" sz="2400" dirty="0" smtClean="0"/>
              <a:t>Dots representing the location of the object for progressive, equal time intervals</a:t>
            </a:r>
          </a:p>
          <a:p>
            <a:r>
              <a:rPr lang="en-US" sz="2400" dirty="0" smtClean="0"/>
              <a:t>Velocity vectors on each dot representing the velocity of the object at each time interval (the length of the velocity vector represents how fast the object is moving)</a:t>
            </a:r>
          </a:p>
          <a:p>
            <a:r>
              <a:rPr lang="en-US" sz="2400" dirty="0" smtClean="0"/>
              <a:t>Velocity change arrows showing how the velocity vectors are changing</a:t>
            </a:r>
          </a:p>
          <a:p>
            <a:r>
              <a:rPr lang="en-US" sz="2400" dirty="0" smtClean="0"/>
              <a:t>The specified location of the observer</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4_FigureB_Anno.jpg"/>
          <p:cNvPicPr>
            <a:picLocks noChangeAspect="1"/>
          </p:cNvPicPr>
          <p:nvPr/>
        </p:nvPicPr>
        <p:blipFill rotWithShape="1">
          <a:blip r:embed="rId2">
            <a:extLst>
              <a:ext uri="{28A0092B-C50C-407E-A947-70E740481C1C}">
                <a14:useLocalDpi xmlns:a14="http://schemas.microsoft.com/office/drawing/2010/main" val="0"/>
              </a:ext>
            </a:extLst>
          </a:blip>
          <a:srcRect b="3873"/>
          <a:stretch/>
        </p:blipFill>
        <p:spPr>
          <a:xfrm>
            <a:off x="2286000" y="4359939"/>
            <a:ext cx="4572000" cy="23547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found from motion diagrams</a:t>
            </a:r>
            <a:endParaRPr lang="en-US" dirty="0"/>
          </a:p>
        </p:txBody>
      </p:sp>
      <p:sp>
        <p:nvSpPr>
          <p:cNvPr id="3" name="Content Placeholder 2"/>
          <p:cNvSpPr>
            <a:spLocks noGrp="1"/>
          </p:cNvSpPr>
          <p:nvPr>
            <p:ph idx="1"/>
          </p:nvPr>
        </p:nvSpPr>
        <p:spPr>
          <a:xfrm>
            <a:off x="365124" y="1141413"/>
            <a:ext cx="8623809" cy="5106987"/>
          </a:xfrm>
        </p:spPr>
        <p:txBody>
          <a:bodyPr/>
          <a:lstStyle/>
          <a:p>
            <a:r>
              <a:rPr lang="en-US" sz="2400" dirty="0" smtClean="0"/>
              <a:t>The spacing of the dots allows us to visualize motion. </a:t>
            </a:r>
          </a:p>
          <a:p>
            <a:r>
              <a:rPr lang="en-US" sz="2400" dirty="0" smtClean="0"/>
              <a:t>When the object travels without speeding up or slowing down, the dots are evenly spaced.</a:t>
            </a:r>
          </a:p>
          <a:p>
            <a:r>
              <a:rPr lang="en-US" sz="2400" dirty="0" smtClean="0"/>
              <a:t>When the object slows down, the dots get closer together. </a:t>
            </a:r>
          </a:p>
          <a:p>
            <a:r>
              <a:rPr lang="en-US" sz="2400" dirty="0" smtClean="0"/>
              <a:t>When the object moves faster and faster, the dots get farther apart.</a:t>
            </a:r>
            <a:endParaRPr lang="en-US" sz="2400" dirty="0"/>
          </a:p>
        </p:txBody>
      </p:sp>
      <p:sp>
        <p:nvSpPr>
          <p:cNvPr id="8" name="Footer Placeholder 7"/>
          <p:cNvSpPr>
            <a:spLocks noGrp="1"/>
          </p:cNvSpPr>
          <p:nvPr>
            <p:ph type="ftr" sz="quarter" idx="10"/>
          </p:nvPr>
        </p:nvSpPr>
        <p:spPr/>
        <p:txBody>
          <a:bodyPr/>
          <a:lstStyle/>
          <a:p>
            <a:r>
              <a:rPr lang="en-US" smtClean="0"/>
              <a:t>© 2014 Pearson Education, Inc.</a:t>
            </a:r>
            <a:endParaRPr lang="en-GB"/>
          </a:p>
        </p:txBody>
      </p:sp>
      <p:pic>
        <p:nvPicPr>
          <p:cNvPr id="9" name="Picture 8" descr="01_02_FigureC_Anno.jpg"/>
          <p:cNvPicPr>
            <a:picLocks noChangeAspect="1"/>
          </p:cNvPicPr>
          <p:nvPr/>
        </p:nvPicPr>
        <p:blipFill rotWithShape="1">
          <a:blip r:embed="rId2">
            <a:extLst>
              <a:ext uri="{28A0092B-C50C-407E-A947-70E740481C1C}">
                <a14:useLocalDpi xmlns:a14="http://schemas.microsoft.com/office/drawing/2010/main" val="0"/>
              </a:ext>
            </a:extLst>
          </a:blip>
          <a:srcRect b="5211"/>
          <a:stretch/>
        </p:blipFill>
        <p:spPr>
          <a:xfrm>
            <a:off x="3348506" y="3268411"/>
            <a:ext cx="5155076" cy="1752339"/>
          </a:xfrm>
          <a:prstGeom prst="rect">
            <a:avLst/>
          </a:prstGeom>
        </p:spPr>
      </p:pic>
      <p:pic>
        <p:nvPicPr>
          <p:cNvPr id="10" name="Picture 9" descr="01_02_FigureD_Anno.jpg"/>
          <p:cNvPicPr>
            <a:picLocks noChangeAspect="1"/>
          </p:cNvPicPr>
          <p:nvPr/>
        </p:nvPicPr>
        <p:blipFill rotWithShape="1">
          <a:blip r:embed="rId3">
            <a:extLst>
              <a:ext uri="{28A0092B-C50C-407E-A947-70E740481C1C}">
                <a14:useLocalDpi xmlns:a14="http://schemas.microsoft.com/office/drawing/2010/main" val="0"/>
              </a:ext>
            </a:extLst>
          </a:blip>
          <a:srcRect b="5609"/>
          <a:stretch/>
        </p:blipFill>
        <p:spPr>
          <a:xfrm>
            <a:off x="3262605" y="5135193"/>
            <a:ext cx="5119915" cy="172280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1141</TotalTime>
  <Words>3004</Words>
  <Application>Microsoft Macintosh PowerPoint</Application>
  <PresentationFormat>On-screen Show (4:3)</PresentationFormat>
  <Paragraphs>283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HA5Lect_template</vt:lpstr>
      <vt:lpstr>Kinematics: Motion in One Dimension</vt:lpstr>
      <vt:lpstr>Kinematics: Motion in One Dimension</vt:lpstr>
      <vt:lpstr>Who is observing matters!</vt:lpstr>
      <vt:lpstr>What is motion?</vt:lpstr>
      <vt:lpstr>Observational experiment</vt:lpstr>
      <vt:lpstr>Reference frames require:</vt:lpstr>
      <vt:lpstr>Linear motion</vt:lpstr>
      <vt:lpstr>Motion diagrams contain:</vt:lpstr>
      <vt:lpstr>Patterns found from motion diagrams</vt:lpstr>
      <vt:lpstr>Velocity change arrows</vt:lpstr>
      <vt:lpstr>Finding velocity change arrows</vt:lpstr>
      <vt:lpstr>Constructing a motion diagram</vt:lpstr>
      <vt:lpstr>Quantities for describing motion</vt:lpstr>
      <vt:lpstr>Time and time interval</vt:lpstr>
      <vt:lpstr>Position, displacement, distance, and path length</vt:lpstr>
      <vt:lpstr>Example: A car backs up (moving in the negative direction) toward the origin of the coordinate system at x = 0. The car stops and then moves in the positive x-direction to its final position xf.</vt:lpstr>
      <vt:lpstr>Motion along one axis</vt:lpstr>
      <vt:lpstr>Example: Motion along one axis</vt:lpstr>
      <vt:lpstr>Significant digits</vt:lpstr>
      <vt:lpstr>Representing motion with data tables and graphs</vt:lpstr>
      <vt:lpstr>Kinematics graphs</vt:lpstr>
      <vt:lpstr>Correspondence between a motion diagram and position-versus-time graph</vt:lpstr>
      <vt:lpstr>Mathematics of linear motion</vt:lpstr>
      <vt:lpstr>Connecting graphical representations of linear motion to a mathematical representation</vt:lpstr>
      <vt:lpstr>Velocity: Slope of the position-versus-time graph</vt:lpstr>
      <vt:lpstr>Equation of motion for constant-velocity linear motion</vt:lpstr>
      <vt:lpstr>Comparing the motion of two objects (constant-velocity linear motion)</vt:lpstr>
      <vt:lpstr>Graphing velocity</vt:lpstr>
      <vt:lpstr>Finding displacement from a velocity graph</vt:lpstr>
      <vt:lpstr>Finding displacement from a velocity graph</vt:lpstr>
      <vt:lpstr>When velocity is not constant</vt:lpstr>
      <vt:lpstr>Acceleration characterizes the rate at which the velocity of an object is changing</vt:lpstr>
      <vt:lpstr>Finding acceleration from a velocity-versus-time graph</vt:lpstr>
      <vt:lpstr>Acceleration</vt:lpstr>
      <vt:lpstr>When is acceleration negative?</vt:lpstr>
      <vt:lpstr>Determining the velocity change from the acceleration </vt:lpstr>
      <vt:lpstr>Displacement of an object moving at constant acceleration</vt:lpstr>
      <vt:lpstr>Position as a function of time</vt:lpstr>
      <vt:lpstr>Position of an object during linear motion with constant acceleration</vt:lpstr>
      <vt:lpstr>Graph of position versus time for constant acceleration motion</vt:lpstr>
      <vt:lpstr>Three equations of motion</vt:lpstr>
      <vt:lpstr>Skills for analyzing situations involving motion</vt:lpstr>
      <vt:lpstr>Problem-solving strategy for kinematics: Step 1</vt:lpstr>
      <vt:lpstr>Problem-solving strategy for kinematics: Step 2</vt:lpstr>
      <vt:lpstr>Problem-solving strategy for kinematics: Step 3</vt:lpstr>
      <vt:lpstr>Problem-solving strategy for kinematics: Step 4</vt:lpstr>
      <vt:lpstr>Free fall</vt:lpstr>
      <vt:lpstr>Mathematics of free fall</vt:lpstr>
      <vt:lpstr>Motion diagrams and graphs for free fall</vt:lpstr>
      <vt:lpstr>Summary</vt:lpstr>
      <vt:lpstr>Summary</vt:lpstr>
      <vt:lpstr>Summary</vt:lpstr>
      <vt:lpstr>Summary</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177</cp:revision>
  <dcterms:created xsi:type="dcterms:W3CDTF">2007-09-26T05:29:17Z</dcterms:created>
  <dcterms:modified xsi:type="dcterms:W3CDTF">2013-10-01T01:26:40Z</dcterms:modified>
</cp:coreProperties>
</file>