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3"/>
  </p:notesMasterIdLst>
  <p:handoutMasterIdLst>
    <p:handoutMasterId r:id="rId54"/>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initials="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733D"/>
    <a:srgbClr val="4E6273"/>
    <a:srgbClr val="E3E709"/>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704" autoAdjust="0"/>
  </p:normalViewPr>
  <p:slideViewPr>
    <p:cSldViewPr snapToGrid="0">
      <p:cViewPr varScale="1">
        <p:scale>
          <a:sx n="138" d="100"/>
          <a:sy n="138" d="100"/>
        </p:scale>
        <p:origin x="-2304"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2AE2C5-602D-E947-961E-630E981FF7B8}" type="slidenum">
              <a:rPr lang="en-US" sz="1200"/>
              <a:pPr/>
              <a:t>2</a:t>
            </a:fld>
            <a:endParaRPr lang="en-US" sz="120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6A733D"/>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7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US" smtClean="0"/>
              <a:t>© 2014 Pearson Education, Inc.</a:t>
            </a:r>
            <a:endParaRPr lang="en-GB"/>
          </a:p>
        </p:txBody>
      </p:sp>
      <p:pic>
        <p:nvPicPr>
          <p:cNvPr id="9" name="Picture 8" descr="87712Etkina1e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542" y="601950"/>
            <a:ext cx="4890458" cy="6258620"/>
          </a:xfrm>
          <a:prstGeom prst="rect">
            <a:avLst/>
          </a:prstGeom>
          <a:noFill/>
          <a:ln>
            <a:noFill/>
          </a:ln>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smtClean="0"/>
              <a:t>© 2014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 2014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US" smtClean="0"/>
              <a:t>© 2014 Pearson Education, Inc.</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6A733D"/>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6A733D"/>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6A733D"/>
        </a:buClr>
        <a:buChar char="–"/>
        <a:tabLst/>
        <a:defRPr sz="2800">
          <a:solidFill>
            <a:schemeClr val="tx1"/>
          </a:solidFill>
          <a:latin typeface="+mn-lt"/>
          <a:ea typeface="+mn-ea"/>
        </a:defRPr>
      </a:lvl2pPr>
      <a:lvl3pPr marL="1143000" indent="-228600" algn="l" rtl="0" fontAlgn="base">
        <a:spcBef>
          <a:spcPct val="20000"/>
        </a:spcBef>
        <a:spcAft>
          <a:spcPct val="0"/>
        </a:spcAft>
        <a:buClr>
          <a:srgbClr val="6A733D"/>
        </a:buClr>
        <a:buChar char="•"/>
        <a:defRPr sz="2400">
          <a:solidFill>
            <a:schemeClr val="tx1"/>
          </a:solidFill>
          <a:latin typeface="+mn-lt"/>
          <a:ea typeface="+mn-ea"/>
        </a:defRPr>
      </a:lvl3pPr>
      <a:lvl4pPr marL="1600200" indent="-228600" algn="l" rtl="0" fontAlgn="base">
        <a:spcBef>
          <a:spcPct val="20000"/>
        </a:spcBef>
        <a:spcAft>
          <a:spcPct val="0"/>
        </a:spcAft>
        <a:buClr>
          <a:srgbClr val="6A733D"/>
        </a:buClr>
        <a:buChar char="–"/>
        <a:defRPr sz="2000">
          <a:solidFill>
            <a:schemeClr val="tx1"/>
          </a:solidFill>
          <a:latin typeface="+mn-lt"/>
          <a:ea typeface="+mn-ea"/>
        </a:defRPr>
      </a:lvl4pPr>
      <a:lvl5pPr marL="2057400" indent="-228600" algn="l" rtl="0" fontAlgn="base">
        <a:spcBef>
          <a:spcPct val="20000"/>
        </a:spcBef>
        <a:spcAft>
          <a:spcPct val="0"/>
        </a:spcAft>
        <a:buClr>
          <a:srgbClr val="6A733D"/>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2091" name="Rectangle 43"/>
          <p:cNvSpPr>
            <a:spLocks noGrp="1" noChangeArrowheads="1"/>
          </p:cNvSpPr>
          <p:nvPr>
            <p:ph type="ctrTitle"/>
          </p:nvPr>
        </p:nvSpPr>
        <p:spPr>
          <a:xfrm>
            <a:off x="365125" y="3124200"/>
            <a:ext cx="3472089" cy="1077218"/>
          </a:xfrm>
        </p:spPr>
        <p:txBody>
          <a:bodyPr/>
          <a:lstStyle/>
          <a:p>
            <a:r>
              <a:rPr lang="en-US" dirty="0" smtClean="0"/>
              <a:t>Extended Bodies </a:t>
            </a:r>
            <a:r>
              <a:rPr lang="en-US" dirty="0"/>
              <a:t>at Rest</a:t>
            </a:r>
          </a:p>
        </p:txBody>
      </p:sp>
      <p:sp>
        <p:nvSpPr>
          <p:cNvPr id="6" name="Rectangle 3"/>
          <p:cNvSpPr>
            <a:spLocks noGrp="1" noChangeArrowheads="1"/>
          </p:cNvSpPr>
          <p:nvPr>
            <p:ph type="subTitle" idx="1"/>
          </p:nvPr>
        </p:nvSpPr>
        <p:spPr>
          <a:xfrm>
            <a:off x="365125" y="5051425"/>
            <a:ext cx="2822575" cy="1077218"/>
          </a:xfrm>
        </p:spPr>
        <p:txBody>
          <a:bodyPr wrap="square">
            <a:spAutoFit/>
          </a:bodyPr>
          <a:lstStyle>
            <a:lvl1pPr marL="0" indent="0">
              <a:buFontTx/>
              <a:buNone/>
              <a:defRPr sz="2000"/>
            </a:lvl1pPr>
          </a:lstStyle>
          <a:p>
            <a:pPr lvl="0"/>
            <a:r>
              <a:rPr lang="en-US" noProof="0" dirty="0" smtClean="0"/>
              <a:t>Prepared by</a:t>
            </a:r>
          </a:p>
          <a:p>
            <a:pPr lvl="0"/>
            <a:r>
              <a:rPr lang="en-US" dirty="0" err="1"/>
              <a:t>Dedra</a:t>
            </a:r>
            <a:r>
              <a:rPr lang="en-US" dirty="0"/>
              <a:t> Demaree, </a:t>
            </a:r>
            <a:br>
              <a:rPr lang="en-US" dirty="0"/>
            </a:br>
            <a:r>
              <a:rPr lang="en-US" dirty="0"/>
              <a:t>Georgetown University</a:t>
            </a:r>
            <a:endParaRPr lang="en-US" noProof="0" dirty="0" smtClean="0"/>
          </a:p>
        </p:txBody>
      </p:sp>
      <p:sp>
        <p:nvSpPr>
          <p:cNvPr id="2" name="Footer Placeholder 1"/>
          <p:cNvSpPr>
            <a:spLocks noGrp="1"/>
          </p:cNvSpPr>
          <p:nvPr>
            <p:ph type="ftr" sz="quarter" idx="3"/>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Axis of rotation</a:t>
            </a:r>
            <a:endParaRPr lang="en-US" dirty="0" smtClean="0"/>
          </a:p>
        </p:txBody>
      </p:sp>
      <p:sp>
        <p:nvSpPr>
          <p:cNvPr id="3" name="Content Placeholder 2"/>
          <p:cNvSpPr>
            <a:spLocks noGrp="1"/>
          </p:cNvSpPr>
          <p:nvPr>
            <p:ph sz="half" idx="1"/>
          </p:nvPr>
        </p:nvSpPr>
        <p:spPr/>
        <p:txBody>
          <a:bodyPr/>
          <a:lstStyle/>
          <a:p>
            <a:r>
              <a:rPr lang="en-US" dirty="0" smtClean="0"/>
              <a:t>When objects turn around an axis, physicists say that they undergo </a:t>
            </a:r>
            <a:r>
              <a:rPr lang="en-US" b="1" dirty="0" smtClean="0"/>
              <a:t>rotational</a:t>
            </a:r>
            <a:r>
              <a:rPr lang="en-US" dirty="0" smtClean="0"/>
              <a:t> motion.</a:t>
            </a:r>
          </a:p>
          <a:p>
            <a:r>
              <a:rPr lang="en-US" dirty="0" smtClean="0"/>
              <a:t>We call the imaginary line passing through the hinges the </a:t>
            </a:r>
            <a:r>
              <a:rPr lang="en-US" b="1" dirty="0" smtClean="0"/>
              <a:t>axis of rotation.</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7_04_Figure_Anno.jpg"/>
          <p:cNvPicPr>
            <a:picLocks noChangeAspect="1"/>
          </p:cNvPicPr>
          <p:nvPr/>
        </p:nvPicPr>
        <p:blipFill rotWithShape="1">
          <a:blip r:embed="rId2">
            <a:extLst>
              <a:ext uri="{28A0092B-C50C-407E-A947-70E740481C1C}">
                <a14:useLocalDpi xmlns:a14="http://schemas.microsoft.com/office/drawing/2010/main" val="0"/>
              </a:ext>
            </a:extLst>
          </a:blip>
          <a:srcRect b="2754"/>
          <a:stretch/>
        </p:blipFill>
        <p:spPr>
          <a:xfrm>
            <a:off x="4992623" y="896689"/>
            <a:ext cx="3490324" cy="47043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Causing rotation</a:t>
            </a:r>
            <a:endParaRPr lang="en-US" dirty="0" smtClean="0"/>
          </a:p>
        </p:txBody>
      </p:sp>
      <p:sp>
        <p:nvSpPr>
          <p:cNvPr id="3" name="Content Placeholder 2"/>
          <p:cNvSpPr>
            <a:spLocks noGrp="1"/>
          </p:cNvSpPr>
          <p:nvPr>
            <p:ph sz="half" idx="1"/>
          </p:nvPr>
        </p:nvSpPr>
        <p:spPr/>
        <p:txBody>
          <a:bodyPr/>
          <a:lstStyle/>
          <a:p>
            <a:r>
              <a:rPr lang="en-US" dirty="0" smtClean="0"/>
              <a:t>Three factors affect the turning ability of a force: </a:t>
            </a:r>
          </a:p>
          <a:p>
            <a:pPr lvl="1"/>
            <a:r>
              <a:rPr lang="en-US" sz="2800" dirty="0" smtClean="0"/>
              <a:t>The place where the force is exerted</a:t>
            </a:r>
          </a:p>
          <a:p>
            <a:pPr lvl="1"/>
            <a:r>
              <a:rPr lang="en-US" sz="2800" dirty="0" smtClean="0"/>
              <a:t>The magnitude of the force</a:t>
            </a:r>
          </a:p>
          <a:p>
            <a:pPr lvl="1"/>
            <a:r>
              <a:rPr lang="en-US" sz="2800" dirty="0" smtClean="0"/>
              <a:t>The direction in which the force is exerted</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7_04_Figure_Anno.jpg"/>
          <p:cNvPicPr>
            <a:picLocks noChangeAspect="1"/>
          </p:cNvPicPr>
          <p:nvPr/>
        </p:nvPicPr>
        <p:blipFill rotWithShape="1">
          <a:blip r:embed="rId2">
            <a:extLst>
              <a:ext uri="{28A0092B-C50C-407E-A947-70E740481C1C}">
                <a14:useLocalDpi xmlns:a14="http://schemas.microsoft.com/office/drawing/2010/main" val="0"/>
              </a:ext>
            </a:extLst>
          </a:blip>
          <a:srcRect b="2754"/>
          <a:stretch/>
        </p:blipFill>
        <p:spPr>
          <a:xfrm>
            <a:off x="5142772" y="1057397"/>
            <a:ext cx="3324850" cy="44812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Quantitative expression for the turning ability of a force</a:t>
            </a:r>
          </a:p>
        </p:txBody>
      </p:sp>
      <p:sp>
        <p:nvSpPr>
          <p:cNvPr id="3" name="Content Placeholder 2"/>
          <p:cNvSpPr>
            <a:spLocks noGrp="1"/>
          </p:cNvSpPr>
          <p:nvPr>
            <p:ph idx="1"/>
          </p:nvPr>
        </p:nvSpPr>
        <p:spPr>
          <a:xfrm>
            <a:off x="365125" y="1141413"/>
            <a:ext cx="8229600" cy="5551076"/>
          </a:xfrm>
        </p:spPr>
        <p:txBody>
          <a:bodyPr/>
          <a:lstStyle/>
          <a:p>
            <a:endParaRPr lang="en-US" dirty="0" smtClean="0"/>
          </a:p>
          <a:p>
            <a:pPr>
              <a:lnSpc>
                <a:spcPct val="80000"/>
              </a:lnSpc>
            </a:pPr>
            <a:endParaRPr lang="en-US" dirty="0"/>
          </a:p>
          <a:p>
            <a:pPr>
              <a:lnSpc>
                <a:spcPct val="80000"/>
              </a:lnSpc>
            </a:pPr>
            <a:endParaRPr lang="en-US" dirty="0" smtClean="0"/>
          </a:p>
          <a:p>
            <a:pPr>
              <a:lnSpc>
                <a:spcPct val="80000"/>
              </a:lnSpc>
            </a:pPr>
            <a:endParaRPr lang="en-US" dirty="0"/>
          </a:p>
          <a:p>
            <a:pPr>
              <a:lnSpc>
                <a:spcPct val="80000"/>
              </a:lnSpc>
            </a:pPr>
            <a:endParaRPr lang="en-US" dirty="0" smtClean="0"/>
          </a:p>
          <a:p>
            <a:endParaRPr lang="en-US" dirty="0"/>
          </a:p>
          <a:p>
            <a:r>
              <a:rPr lang="en-US" dirty="0" smtClean="0"/>
              <a:t>If scale 1 is twice as far from the axis of rotation and pulls half as hard as scale 3, the stick remains in equilibrium.</a:t>
            </a:r>
          </a:p>
          <a:p>
            <a:r>
              <a:rPr lang="en-US" dirty="0" smtClean="0"/>
              <a:t>If scale 1 is three times farther from the axis of rotation and exerts one-third of the force of scale 3, the stick remains in equilibrium </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7_05_Figure_Anno.jpg"/>
          <p:cNvPicPr>
            <a:picLocks noChangeAspect="1"/>
          </p:cNvPicPr>
          <p:nvPr/>
        </p:nvPicPr>
        <p:blipFill rotWithShape="1">
          <a:blip r:embed="rId2">
            <a:extLst>
              <a:ext uri="{28A0092B-C50C-407E-A947-70E740481C1C}">
                <a14:useLocalDpi xmlns:a14="http://schemas.microsoft.com/office/drawing/2010/main" val="0"/>
              </a:ext>
            </a:extLst>
          </a:blip>
          <a:srcRect b="3027"/>
          <a:stretch/>
        </p:blipFill>
        <p:spPr>
          <a:xfrm>
            <a:off x="3744687" y="580571"/>
            <a:ext cx="3394528" cy="33315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equilibrium</a:t>
            </a:r>
          </a:p>
        </p:txBody>
      </p:sp>
      <p:sp>
        <p:nvSpPr>
          <p:cNvPr id="3" name="Content Placeholder 2"/>
          <p:cNvSpPr>
            <a:spLocks noGrp="1"/>
          </p:cNvSpPr>
          <p:nvPr>
            <p:ph idx="1"/>
          </p:nvPr>
        </p:nvSpPr>
        <p:spPr/>
        <p:txBody>
          <a:bodyPr/>
          <a:lstStyle/>
          <a:p>
            <a:r>
              <a:rPr lang="en-US" dirty="0" smtClean="0"/>
              <a:t>An object is in static equilibrium when it remains at rest (does not undergo either translational or rotational motion) with respect to a particular observer in an inertial reference frame.</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7_06_FigureB_Anno.jpg"/>
          <p:cNvPicPr>
            <a:picLocks noChangeAspect="1"/>
          </p:cNvPicPr>
          <p:nvPr/>
        </p:nvPicPr>
        <p:blipFill rotWithShape="1">
          <a:blip r:embed="rId2">
            <a:extLst>
              <a:ext uri="{28A0092B-C50C-407E-A947-70E740481C1C}">
                <a14:useLocalDpi xmlns:a14="http://schemas.microsoft.com/office/drawing/2010/main" val="0"/>
              </a:ext>
            </a:extLst>
          </a:blip>
          <a:srcRect b="2735"/>
          <a:stretch/>
        </p:blipFill>
        <p:spPr>
          <a:xfrm>
            <a:off x="2584341" y="2892553"/>
            <a:ext cx="3847302" cy="39072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Static equilibrium</a:t>
            </a:r>
            <a:endParaRPr lang="en-US" dirty="0" smtClean="0"/>
          </a:p>
        </p:txBody>
      </p:sp>
      <p:sp>
        <p:nvSpPr>
          <p:cNvPr id="3" name="Content Placeholder 2"/>
          <p:cNvSpPr>
            <a:spLocks noGrp="1"/>
          </p:cNvSpPr>
          <p:nvPr>
            <p:ph idx="1"/>
          </p:nvPr>
        </p:nvSpPr>
        <p:spPr/>
        <p:txBody>
          <a:bodyPr/>
          <a:lstStyle/>
          <a:p>
            <a:r>
              <a:rPr lang="en-US" dirty="0" smtClean="0"/>
              <a:t>When the following condition is satisfied, an object will remain in static equilibrium:</a:t>
            </a:r>
          </a:p>
          <a:p>
            <a:pPr marL="0" indent="0">
              <a:buNone/>
            </a:pPr>
            <a:r>
              <a:rPr lang="en-US" dirty="0" smtClean="0"/>
              <a:t>             </a:t>
            </a:r>
            <a:r>
              <a:rPr lang="en-US" i="1" dirty="0" smtClean="0"/>
              <a:t>F</a:t>
            </a:r>
            <a:r>
              <a:rPr lang="en-US" baseline="-25000" dirty="0" smtClean="0"/>
              <a:t>left </a:t>
            </a:r>
            <a:r>
              <a:rPr lang="en-US" i="1" dirty="0" smtClean="0"/>
              <a:t>l</a:t>
            </a:r>
            <a:r>
              <a:rPr lang="en-US" baseline="-25000" dirty="0" smtClean="0"/>
              <a:t>left</a:t>
            </a:r>
            <a:r>
              <a:rPr lang="en-US" i="1" dirty="0" smtClean="0"/>
              <a:t> = F</a:t>
            </a:r>
            <a:r>
              <a:rPr lang="en-US" baseline="-25000" dirty="0" smtClean="0"/>
              <a:t>right </a:t>
            </a:r>
            <a:r>
              <a:rPr lang="en-US" i="1" dirty="0" smtClean="0"/>
              <a:t>l</a:t>
            </a:r>
            <a:r>
              <a:rPr lang="en-US" baseline="-25000" dirty="0" smtClean="0"/>
              <a:t>right</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7_06_FigureC_Anno.jpg"/>
          <p:cNvPicPr>
            <a:picLocks noChangeAspect="1"/>
          </p:cNvPicPr>
          <p:nvPr/>
        </p:nvPicPr>
        <p:blipFill rotWithShape="1">
          <a:blip r:embed="rId2">
            <a:extLst>
              <a:ext uri="{28A0092B-C50C-407E-A947-70E740481C1C}">
                <a14:useLocalDpi xmlns:a14="http://schemas.microsoft.com/office/drawing/2010/main" val="0"/>
              </a:ext>
            </a:extLst>
          </a:blip>
          <a:srcRect b="2735"/>
          <a:stretch/>
        </p:blipFill>
        <p:spPr>
          <a:xfrm>
            <a:off x="2609584" y="2694214"/>
            <a:ext cx="3924833" cy="4064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69660"/>
          </a:xfrm>
        </p:spPr>
        <p:txBody>
          <a:bodyPr/>
          <a:lstStyle/>
          <a:p>
            <a:r>
              <a:rPr lang="en-US" dirty="0" smtClean="0"/>
              <a:t>So far, this is what we know about the new quantity that characterizes the turning ability of a force:</a:t>
            </a:r>
          </a:p>
        </p:txBody>
      </p:sp>
      <p:sp>
        <p:nvSpPr>
          <p:cNvPr id="3" name="Content Placeholder 2"/>
          <p:cNvSpPr>
            <a:spLocks noGrp="1"/>
          </p:cNvSpPr>
          <p:nvPr>
            <p:ph idx="1"/>
          </p:nvPr>
        </p:nvSpPr>
        <p:spPr>
          <a:xfrm>
            <a:off x="365125" y="1467985"/>
            <a:ext cx="8229600" cy="5106987"/>
          </a:xfrm>
        </p:spPr>
        <p:txBody>
          <a:bodyPr/>
          <a:lstStyle/>
          <a:p>
            <a:r>
              <a:rPr lang="en-US" dirty="0" smtClean="0"/>
              <a:t>It is equal to the product of the magnitude of the force and the distance the force is exerted from the axis of rotation.</a:t>
            </a:r>
          </a:p>
          <a:p>
            <a:r>
              <a:rPr lang="en-US" dirty="0" smtClean="0"/>
              <a:t>It is positive when the force tends to turn the object counterclockwise and negative when it turns the object clockwise.</a:t>
            </a:r>
          </a:p>
          <a:p>
            <a:r>
              <a:rPr lang="pl-PL" dirty="0" err="1" smtClean="0"/>
              <a:t>When</a:t>
            </a:r>
            <a:r>
              <a:rPr lang="pl-PL" dirty="0" smtClean="0"/>
              <a:t> one </a:t>
            </a:r>
            <a:r>
              <a:rPr lang="pl-PL" dirty="0" err="1" smtClean="0"/>
              <a:t>force</a:t>
            </a:r>
            <a:r>
              <a:rPr lang="pl-PL" dirty="0" smtClean="0"/>
              <a:t> </a:t>
            </a:r>
            <a:r>
              <a:rPr lang="pl-PL" dirty="0" err="1" smtClean="0"/>
              <a:t>tends</a:t>
            </a:r>
            <a:r>
              <a:rPr lang="pl-PL" dirty="0" smtClean="0"/>
              <a:t> to </a:t>
            </a:r>
            <a:r>
              <a:rPr lang="pl-PL" dirty="0" err="1" smtClean="0"/>
              <a:t>rotate</a:t>
            </a:r>
            <a:r>
              <a:rPr lang="pl-PL" dirty="0" smtClean="0"/>
              <a:t> </a:t>
            </a:r>
            <a:r>
              <a:rPr lang="pl-PL" dirty="0" err="1" smtClean="0"/>
              <a:t>an</a:t>
            </a:r>
            <a:r>
              <a:rPr lang="pl-PL" dirty="0" smtClean="0"/>
              <a:t> </a:t>
            </a:r>
            <a:r>
              <a:rPr lang="pl-PL" dirty="0" err="1" smtClean="0"/>
              <a:t>object</a:t>
            </a:r>
            <a:r>
              <a:rPr lang="pl-PL" dirty="0" smtClean="0"/>
              <a:t> </a:t>
            </a:r>
            <a:r>
              <a:rPr lang="pl-PL" dirty="0" err="1" smtClean="0"/>
              <a:t>counterclockwise</a:t>
            </a:r>
            <a:r>
              <a:rPr lang="pl-PL" dirty="0" smtClean="0"/>
              <a:t> and </a:t>
            </a:r>
            <a:r>
              <a:rPr lang="en-US" dirty="0" smtClean="0"/>
              <a:t>another force rotates it clockwise, their effects can cancel.</a:t>
            </a:r>
            <a:endParaRPr lang="pl-PL"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Dependence of the turning ability of a force on angle</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7_09_Figure_Anno.jpg"/>
          <p:cNvPicPr>
            <a:picLocks noChangeAspect="1"/>
          </p:cNvPicPr>
          <p:nvPr/>
        </p:nvPicPr>
        <p:blipFill rotWithShape="1">
          <a:blip r:embed="rId2">
            <a:extLst>
              <a:ext uri="{28A0092B-C50C-407E-A947-70E740481C1C}">
                <a14:useLocalDpi xmlns:a14="http://schemas.microsoft.com/office/drawing/2010/main" val="0"/>
              </a:ext>
            </a:extLst>
          </a:blip>
          <a:srcRect b="2890"/>
          <a:stretch/>
        </p:blipFill>
        <p:spPr>
          <a:xfrm>
            <a:off x="2825786" y="649084"/>
            <a:ext cx="4068499" cy="3278843"/>
          </a:xfrm>
          <a:prstGeom prst="rect">
            <a:avLst/>
          </a:prstGeom>
        </p:spPr>
      </p:pic>
      <p:pic>
        <p:nvPicPr>
          <p:cNvPr id="10" name="Picture 9" descr="07_03_Table.jpg"/>
          <p:cNvPicPr>
            <a:picLocks noChangeAspect="1"/>
          </p:cNvPicPr>
          <p:nvPr/>
        </p:nvPicPr>
        <p:blipFill rotWithShape="1">
          <a:blip r:embed="rId3">
            <a:extLst>
              <a:ext uri="{28A0092B-C50C-407E-A947-70E740481C1C}">
                <a14:useLocalDpi xmlns:a14="http://schemas.microsoft.com/office/drawing/2010/main" val="0"/>
              </a:ext>
            </a:extLst>
          </a:blip>
          <a:srcRect b="5818"/>
          <a:stretch/>
        </p:blipFill>
        <p:spPr>
          <a:xfrm>
            <a:off x="1368914" y="4105050"/>
            <a:ext cx="6695585" cy="245359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Factors that affect the turning ability of a force</a:t>
            </a:r>
          </a:p>
        </p:txBody>
      </p:sp>
      <p:sp>
        <p:nvSpPr>
          <p:cNvPr id="3" name="Content Placeholder 2"/>
          <p:cNvSpPr>
            <a:spLocks noGrp="1"/>
          </p:cNvSpPr>
          <p:nvPr>
            <p:ph idx="1"/>
          </p:nvPr>
        </p:nvSpPr>
        <p:spPr/>
        <p:txBody>
          <a:bodyPr/>
          <a:lstStyle/>
          <a:p>
            <a:r>
              <a:rPr lang="en-US" dirty="0" smtClean="0"/>
              <a:t>The direction (counterclockwise or clockwise) that the force can potentially rotate the object</a:t>
            </a:r>
          </a:p>
          <a:p>
            <a:r>
              <a:rPr lang="en-US" dirty="0" smtClean="0"/>
              <a:t>The magnitude of the force </a:t>
            </a:r>
            <a:r>
              <a:rPr lang="en-US" i="1" dirty="0" smtClean="0"/>
              <a:t>F</a:t>
            </a:r>
          </a:p>
          <a:p>
            <a:r>
              <a:rPr lang="en-US" dirty="0" smtClean="0"/>
              <a:t>The distance </a:t>
            </a:r>
            <a:r>
              <a:rPr lang="en-US" i="1" dirty="0" smtClean="0"/>
              <a:t>l</a:t>
            </a:r>
            <a:r>
              <a:rPr lang="en-US" dirty="0" smtClean="0"/>
              <a:t> of the point of application of the force from the axis of rotation</a:t>
            </a:r>
          </a:p>
          <a:p>
            <a:r>
              <a:rPr lang="en-US" dirty="0" smtClean="0"/>
              <a:t>The angle that the force makes relative to a line from the axis of rotation to the point of application of the force</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 </a:t>
            </a:r>
            <a:r>
              <a:rPr lang="en-US" i="1" dirty="0" err="1" smtClean="0"/>
              <a:t>τ</a:t>
            </a:r>
            <a:r>
              <a:rPr lang="en-US" dirty="0" smtClean="0"/>
              <a:t> produced by a force</a:t>
            </a:r>
            <a:endParaRPr lang="en-US" dirty="0"/>
          </a:p>
        </p:txBody>
      </p:sp>
      <p:sp>
        <p:nvSpPr>
          <p:cNvPr id="3" name="Content Placeholder 2"/>
          <p:cNvSpPr>
            <a:spLocks noGrp="1"/>
          </p:cNvSpPr>
          <p:nvPr>
            <p:ph idx="1"/>
          </p:nvPr>
        </p:nvSpPr>
        <p:spPr>
          <a:xfrm>
            <a:off x="365125" y="1141413"/>
            <a:ext cx="8229600" cy="5515047"/>
          </a:xfrm>
        </p:spPr>
        <p:txBody>
          <a:bodyPr/>
          <a:lstStyle/>
          <a:p>
            <a:endParaRPr lang="en-US" dirty="0" smtClean="0"/>
          </a:p>
          <a:p>
            <a:endParaRPr lang="en-US" dirty="0"/>
          </a:p>
          <a:p>
            <a:endParaRPr lang="en-US" dirty="0" smtClean="0"/>
          </a:p>
          <a:p>
            <a:endParaRPr lang="en-US" dirty="0"/>
          </a:p>
          <a:p>
            <a:pPr>
              <a:lnSpc>
                <a:spcPct val="90000"/>
              </a:lnSpc>
            </a:pPr>
            <a:endParaRPr lang="en-US" dirty="0" smtClean="0"/>
          </a:p>
          <a:p>
            <a:pPr>
              <a:lnSpc>
                <a:spcPct val="90000"/>
              </a:lnSpc>
            </a:pPr>
            <a:endParaRPr lang="en-US" dirty="0"/>
          </a:p>
          <a:p>
            <a:pPr>
              <a:lnSpc>
                <a:spcPct val="90000"/>
              </a:lnSpc>
            </a:pPr>
            <a:endParaRPr lang="en-US" dirty="0" smtClean="0"/>
          </a:p>
          <a:p>
            <a:pPr>
              <a:lnSpc>
                <a:spcPct val="90000"/>
              </a:lnSpc>
            </a:pPr>
            <a:endParaRPr lang="en-US" dirty="0" smtClean="0"/>
          </a:p>
          <a:p>
            <a:pPr marL="0" indent="0">
              <a:buNone/>
            </a:pPr>
            <a:endParaRPr lang="en-US" dirty="0"/>
          </a:p>
          <a:p>
            <a:endParaRPr lang="en-US" dirty="0" smtClean="0"/>
          </a:p>
          <a:p>
            <a:r>
              <a:rPr lang="en-US" dirty="0" smtClean="0"/>
              <a:t>The SI unit of force is the Newton-meter (N-m).</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Slide-18.jpg"/>
          <p:cNvPicPr>
            <a:picLocks noChangeAspect="1"/>
          </p:cNvPicPr>
          <p:nvPr/>
        </p:nvPicPr>
        <p:blipFill rotWithShape="1">
          <a:blip r:embed="rId2">
            <a:extLst>
              <a:ext uri="{28A0092B-C50C-407E-A947-70E740481C1C}">
                <a14:useLocalDpi xmlns:a14="http://schemas.microsoft.com/office/drawing/2010/main" val="0"/>
              </a:ext>
            </a:extLst>
          </a:blip>
          <a:srcRect b="6207"/>
          <a:stretch/>
        </p:blipFill>
        <p:spPr>
          <a:xfrm>
            <a:off x="1695484" y="653874"/>
            <a:ext cx="5697729" cy="1905070"/>
          </a:xfrm>
          <a:prstGeom prst="rect">
            <a:avLst/>
          </a:prstGeom>
        </p:spPr>
      </p:pic>
      <p:pic>
        <p:nvPicPr>
          <p:cNvPr id="7" name="Picture 6" descr="07_10_FigureA_Anno.jpg"/>
          <p:cNvPicPr>
            <a:picLocks noChangeAspect="1"/>
          </p:cNvPicPr>
          <p:nvPr/>
        </p:nvPicPr>
        <p:blipFill rotWithShape="1">
          <a:blip r:embed="rId3">
            <a:extLst>
              <a:ext uri="{28A0092B-C50C-407E-A947-70E740481C1C}">
                <a14:useLocalDpi xmlns:a14="http://schemas.microsoft.com/office/drawing/2010/main" val="0"/>
              </a:ext>
            </a:extLst>
          </a:blip>
          <a:srcRect b="2618"/>
          <a:stretch/>
        </p:blipFill>
        <p:spPr>
          <a:xfrm>
            <a:off x="3149746" y="2565462"/>
            <a:ext cx="3073254" cy="35431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Slide-19.jpg"/>
          <p:cNvPicPr>
            <a:picLocks noChangeAspect="1"/>
          </p:cNvPicPr>
          <p:nvPr/>
        </p:nvPicPr>
        <p:blipFill rotWithShape="1">
          <a:blip r:embed="rId2">
            <a:extLst>
              <a:ext uri="{28A0092B-C50C-407E-A947-70E740481C1C}">
                <a14:useLocalDpi xmlns:a14="http://schemas.microsoft.com/office/drawing/2010/main" val="0"/>
              </a:ext>
            </a:extLst>
          </a:blip>
          <a:srcRect b="10240"/>
          <a:stretch/>
        </p:blipFill>
        <p:spPr>
          <a:xfrm>
            <a:off x="271272" y="2608238"/>
            <a:ext cx="8601456" cy="16415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Extended Bodies at Rest</a:t>
            </a:r>
            <a:endParaRPr lang="en-US" dirty="0" smtClean="0"/>
          </a:p>
        </p:txBody>
      </p:sp>
      <p:sp>
        <p:nvSpPr>
          <p:cNvPr id="1030" name="Rectangle 6"/>
          <p:cNvSpPr>
            <a:spLocks noGrp="1" noChangeArrowheads="1"/>
          </p:cNvSpPr>
          <p:nvPr>
            <p:ph type="body" idx="1"/>
          </p:nvPr>
        </p:nvSpPr>
        <p:spPr>
          <a:xfrm>
            <a:off x="365125" y="1141413"/>
            <a:ext cx="4424589" cy="5106987"/>
          </a:xfrm>
        </p:spPr>
        <p:txBody>
          <a:bodyPr/>
          <a:lstStyle/>
          <a:p>
            <a:r>
              <a:rPr lang="en-US" sz="2400" dirty="0" smtClean="0"/>
              <a:t>Why is it best to lift heavy objects with your knees bent and the object near your body?</a:t>
            </a:r>
          </a:p>
          <a:p>
            <a:r>
              <a:rPr lang="en-US" sz="2400" dirty="0" smtClean="0"/>
              <a:t>Why are doorknobs located on the side of the door opposite the hinges?</a:t>
            </a:r>
          </a:p>
          <a:p>
            <a:r>
              <a:rPr lang="en-US" sz="2400" dirty="0" smtClean="0"/>
              <a:t>Why must your biceps muscle exert about seven times more force on your forearm to lift a barbell than the force that Earth exerts on it?</a:t>
            </a:r>
          </a:p>
        </p:txBody>
      </p:sp>
      <p:sp>
        <p:nvSpPr>
          <p:cNvPr id="6" name="Footer Placeholder 5"/>
          <p:cNvSpPr>
            <a:spLocks noGrp="1"/>
          </p:cNvSpPr>
          <p:nvPr>
            <p:ph type="ftr" sz="quarter" idx="10"/>
          </p:nvPr>
        </p:nvSpPr>
        <p:spPr/>
        <p:txBody>
          <a:bodyPr/>
          <a:lstStyle/>
          <a:p>
            <a:r>
              <a:rPr lang="en-US" smtClean="0"/>
              <a:t>© 2014 Pearson Education, Inc.</a:t>
            </a:r>
            <a:endParaRPr lang="en-GB"/>
          </a:p>
        </p:txBody>
      </p:sp>
      <p:pic>
        <p:nvPicPr>
          <p:cNvPr id="7" name="Picture 6" descr="07_00_C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602" y="1369785"/>
            <a:ext cx="4089789" cy="452664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smtClean="0"/>
          </a:p>
        </p:txBody>
      </p:sp>
      <p:sp>
        <p:nvSpPr>
          <p:cNvPr id="3" name="Content Placeholder 2"/>
          <p:cNvSpPr>
            <a:spLocks noGrp="1"/>
          </p:cNvSpPr>
          <p:nvPr>
            <p:ph idx="1"/>
          </p:nvPr>
        </p:nvSpPr>
        <p:spPr/>
        <p:txBody>
          <a:bodyPr/>
          <a:lstStyle/>
          <a:p>
            <a:r>
              <a:rPr lang="en-US" sz="2400" dirty="0" smtClean="0"/>
              <a:t>To decide the sign of the torque, pretend that a pencil is the rigid body. Hold it with two fingers at a place that represents the axis of rotation, and exert a force on the pencil representing the force whose torque sign you wish to determine. Does the force cause the pencil to turn counterclockwise (a positive torque) or clockwise (a negative torque) about the axis of rotation?</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7_11_Figure_Anno.jpg"/>
          <p:cNvPicPr>
            <a:picLocks noChangeAspect="1"/>
          </p:cNvPicPr>
          <p:nvPr/>
        </p:nvPicPr>
        <p:blipFill rotWithShape="1">
          <a:blip r:embed="rId2">
            <a:extLst>
              <a:ext uri="{28A0092B-C50C-407E-A947-70E740481C1C}">
                <a14:useLocalDpi xmlns:a14="http://schemas.microsoft.com/office/drawing/2010/main" val="0"/>
              </a:ext>
            </a:extLst>
          </a:blip>
          <a:srcRect b="2924"/>
          <a:stretch/>
        </p:blipFill>
        <p:spPr>
          <a:xfrm>
            <a:off x="1278210" y="3820156"/>
            <a:ext cx="6587580" cy="27918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of equilibrium</a:t>
            </a:r>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pPr marL="0" indent="0">
              <a:buNone/>
            </a:pPr>
            <a:endParaRPr lang="en-US" dirty="0" smtClean="0"/>
          </a:p>
          <a:p>
            <a:endParaRPr lang="en-US" dirty="0"/>
          </a:p>
          <a:p>
            <a:r>
              <a:rPr lang="en-US" dirty="0" smtClean="0"/>
              <a:t>An object remains at rest with respect to a particular observer in an inertial reference frame.</a:t>
            </a:r>
          </a:p>
          <a:p>
            <a:r>
              <a:rPr lang="en-US" dirty="0" smtClean="0"/>
              <a:t>In this chapter, we consider only observers who are at rest with respect to Earth.</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Slide-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864" y="2050862"/>
            <a:ext cx="2176272" cy="2804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Observational Experiment 1</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7_04_Table_01.jpg"/>
          <p:cNvPicPr>
            <a:picLocks noChangeAspect="1"/>
          </p:cNvPicPr>
          <p:nvPr/>
        </p:nvPicPr>
        <p:blipFill rotWithShape="1">
          <a:blip r:embed="rId2">
            <a:extLst>
              <a:ext uri="{28A0092B-C50C-407E-A947-70E740481C1C}">
                <a14:useLocalDpi xmlns:a14="http://schemas.microsoft.com/office/drawing/2010/main" val="0"/>
              </a:ext>
            </a:extLst>
          </a:blip>
          <a:srcRect b="3700"/>
          <a:stretch/>
        </p:blipFill>
        <p:spPr>
          <a:xfrm>
            <a:off x="271272" y="981013"/>
            <a:ext cx="8601456" cy="48959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Observational Experiment 2</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6" name="Picture 5" descr="07_04_Table_02.jpg"/>
          <p:cNvPicPr>
            <a:picLocks noChangeAspect="1"/>
          </p:cNvPicPr>
          <p:nvPr/>
        </p:nvPicPr>
        <p:blipFill rotWithShape="1">
          <a:blip r:embed="rId2">
            <a:extLst>
              <a:ext uri="{28A0092B-C50C-407E-A947-70E740481C1C}">
                <a14:useLocalDpi xmlns:a14="http://schemas.microsoft.com/office/drawing/2010/main" val="0"/>
              </a:ext>
            </a:extLst>
          </a:blip>
          <a:srcRect b="3070"/>
          <a:stretch/>
        </p:blipFill>
        <p:spPr>
          <a:xfrm>
            <a:off x="271272" y="622298"/>
            <a:ext cx="8601456" cy="56134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Condition 1: Translational (force) condition of static equilibrium </a:t>
            </a:r>
          </a:p>
        </p:txBody>
      </p:sp>
      <p:sp>
        <p:nvSpPr>
          <p:cNvPr id="3" name="Content Placeholder 2"/>
          <p:cNvSpPr>
            <a:spLocks noGrp="1"/>
          </p:cNvSpPr>
          <p:nvPr>
            <p:ph idx="1"/>
          </p:nvPr>
        </p:nvSpPr>
        <p:spPr/>
        <p:txBody>
          <a:bodyPr/>
          <a:lstStyle/>
          <a:p>
            <a:r>
              <a:rPr lang="en-US" dirty="0" smtClean="0"/>
              <a:t>An object modeled as a rigid body is in translational static equilibrium with respect to a particular observer if it is at rest with respect to that observer and the components of the sum of the forces exerted on it in the perpendicular </a:t>
            </a:r>
            <a:br>
              <a:rPr lang="en-US" dirty="0" smtClean="0"/>
            </a:br>
            <a:r>
              <a:rPr lang="en-US" i="1" dirty="0" smtClean="0"/>
              <a:t>x</a:t>
            </a:r>
            <a:r>
              <a:rPr lang="en-US" dirty="0" smtClean="0"/>
              <a:t>- and </a:t>
            </a:r>
            <a:r>
              <a:rPr lang="en-US" i="1" dirty="0" smtClean="0"/>
              <a:t>y</a:t>
            </a:r>
            <a:r>
              <a:rPr lang="en-US" dirty="0" smtClean="0"/>
              <a:t>- directions are zero.</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Slide-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29" y="4423242"/>
            <a:ext cx="7467600" cy="104241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Condition 2: Rotational (torque) condition of equilibrium</a:t>
            </a:r>
          </a:p>
        </p:txBody>
      </p:sp>
      <p:sp>
        <p:nvSpPr>
          <p:cNvPr id="3" name="Content Placeholder 2"/>
          <p:cNvSpPr>
            <a:spLocks noGrp="1"/>
          </p:cNvSpPr>
          <p:nvPr>
            <p:ph idx="1"/>
          </p:nvPr>
        </p:nvSpPr>
        <p:spPr/>
        <p:txBody>
          <a:bodyPr/>
          <a:lstStyle/>
          <a:p>
            <a:r>
              <a:rPr lang="en-US" dirty="0" smtClean="0"/>
              <a:t>A rigid body is in turning or rotational static equilibrium if it is at rest with respect to the observer and the sum of the torques (positive counterclockwise torques and </a:t>
            </a:r>
            <a:r>
              <a:rPr lang="fr-FR" dirty="0" err="1" smtClean="0"/>
              <a:t>negative</a:t>
            </a:r>
            <a:r>
              <a:rPr lang="fr-FR" dirty="0" smtClean="0"/>
              <a:t> </a:t>
            </a:r>
            <a:r>
              <a:rPr lang="fr-FR" dirty="0" err="1" smtClean="0"/>
              <a:t>clockwise</a:t>
            </a:r>
            <a:r>
              <a:rPr lang="fr-FR" dirty="0" smtClean="0"/>
              <a:t> torques) about </a:t>
            </a:r>
            <a:r>
              <a:rPr lang="fr-FR" dirty="0" err="1" smtClean="0"/>
              <a:t>any</a:t>
            </a:r>
            <a:r>
              <a:rPr lang="fr-FR" dirty="0" smtClean="0"/>
              <a:t> axis of rotation </a:t>
            </a:r>
            <a:r>
              <a:rPr lang="fr-FR" dirty="0" err="1" smtClean="0"/>
              <a:t>produced</a:t>
            </a:r>
            <a:r>
              <a:rPr lang="fr-FR" dirty="0" smtClean="0"/>
              <a:t> by the forces </a:t>
            </a:r>
            <a:r>
              <a:rPr lang="fr-FR" dirty="0" err="1" smtClean="0"/>
              <a:t>exerted</a:t>
            </a:r>
            <a:r>
              <a:rPr lang="fr-FR" dirty="0" smtClean="0"/>
              <a:t> on the </a:t>
            </a:r>
            <a:r>
              <a:rPr lang="fr-FR" dirty="0" err="1" smtClean="0"/>
              <a:t>object</a:t>
            </a:r>
            <a:r>
              <a:rPr lang="fr-FR" dirty="0" smtClean="0"/>
              <a:t> </a:t>
            </a:r>
            <a:r>
              <a:rPr lang="fr-FR" dirty="0" err="1" smtClean="0"/>
              <a:t>is</a:t>
            </a:r>
            <a:r>
              <a:rPr lang="fr-FR" dirty="0" smtClean="0"/>
              <a:t> </a:t>
            </a:r>
            <a:r>
              <a:rPr lang="fr-FR" dirty="0" err="1" smtClean="0"/>
              <a:t>zero</a:t>
            </a:r>
            <a:r>
              <a:rPr lang="fr-FR" dirty="0" smtClean="0"/>
              <a:t>.</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Slide-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598" y="4799799"/>
            <a:ext cx="4590288" cy="3474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smtClean="0"/>
          </a:p>
        </p:txBody>
      </p:sp>
      <p:sp>
        <p:nvSpPr>
          <p:cNvPr id="3" name="Content Placeholder 2"/>
          <p:cNvSpPr>
            <a:spLocks noGrp="1"/>
          </p:cNvSpPr>
          <p:nvPr>
            <p:ph idx="1"/>
          </p:nvPr>
        </p:nvSpPr>
        <p:spPr/>
        <p:txBody>
          <a:bodyPr/>
          <a:lstStyle/>
          <a:p>
            <a:r>
              <a:rPr lang="en-US" smtClean="0"/>
              <a:t>All of the gravitational forces exerted by Earth on the different parts of a rigid body can be summarized as a single gravitational force being exerted on the center of mass of the rigid body.</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 </a:t>
            </a:r>
            <a:endParaRPr lang="en-US" dirty="0" smtClean="0"/>
          </a:p>
        </p:txBody>
      </p:sp>
      <p:sp>
        <p:nvSpPr>
          <p:cNvPr id="3" name="Content Placeholder 2"/>
          <p:cNvSpPr>
            <a:spLocks noGrp="1"/>
          </p:cNvSpPr>
          <p:nvPr>
            <p:ph idx="1"/>
          </p:nvPr>
        </p:nvSpPr>
        <p:spPr/>
        <p:txBody>
          <a:bodyPr/>
          <a:lstStyle/>
          <a:p>
            <a:r>
              <a:rPr lang="en-US" dirty="0" smtClean="0"/>
              <a:t>If a rigid body is in static equilibrium, the sum of the torques about any axis of rotation is zero. In problem solving, it is often helpful to place the imaginary axis at the point on the rigid body where the force you know least about is exerted. That force drops out of the second condition of the equilibrium, and you can then use that equation to solve for some other unknown quantity.</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Center of mass</a:t>
            </a:r>
            <a:endParaRPr lang="en-US" dirty="0" smtClean="0"/>
          </a:p>
        </p:txBody>
      </p:sp>
      <p:sp>
        <p:nvSpPr>
          <p:cNvPr id="3" name="Content Placeholder 2"/>
          <p:cNvSpPr>
            <a:spLocks noGrp="1"/>
          </p:cNvSpPr>
          <p:nvPr>
            <p:ph idx="1"/>
          </p:nvPr>
        </p:nvSpPr>
        <p:spPr>
          <a:xfrm>
            <a:off x="365125" y="1141413"/>
            <a:ext cx="8229600" cy="5578098"/>
          </a:xfrm>
        </p:spPr>
        <p:txBody>
          <a:bodyPr/>
          <a:lstStyle/>
          <a:p>
            <a:pPr>
              <a:lnSpc>
                <a:spcPct val="90000"/>
              </a:lnSpc>
            </a:pPr>
            <a:endParaRPr lang="en-US" dirty="0" smtClean="0"/>
          </a:p>
          <a:p>
            <a:pPr>
              <a:lnSpc>
                <a:spcPct val="90000"/>
              </a:lnSpc>
            </a:pPr>
            <a:endParaRPr lang="en-US" dirty="0"/>
          </a:p>
          <a:p>
            <a:pPr>
              <a:lnSpc>
                <a:spcPct val="90000"/>
              </a:lnSpc>
            </a:pPr>
            <a:endParaRPr lang="en-US" dirty="0" smtClean="0"/>
          </a:p>
          <a:p>
            <a:pPr>
              <a:lnSpc>
                <a:spcPct val="90000"/>
              </a:lnSpc>
            </a:pPr>
            <a:endParaRPr lang="en-US" dirty="0" smtClean="0"/>
          </a:p>
          <a:p>
            <a:endParaRPr lang="en-US" dirty="0"/>
          </a:p>
          <a:p>
            <a:r>
              <a:rPr lang="en-US" dirty="0" smtClean="0"/>
              <a:t>The high jumper does not have to jump as high because she is able to reorganize her body</a:t>
            </a:r>
            <a:r>
              <a:rPr lang="fr-FR" dirty="0" smtClean="0"/>
              <a:t>'</a:t>
            </a:r>
            <a:r>
              <a:rPr lang="en-US" dirty="0" smtClean="0"/>
              <a:t>s shape so that her center of mass passes under the bar.</a:t>
            </a:r>
          </a:p>
          <a:p>
            <a:r>
              <a:rPr lang="en-US" dirty="0" smtClean="0"/>
              <a:t>Without realizing it, we change the position of our center of mass with respect to other parts of the body quite often. </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7_13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673" y="504140"/>
            <a:ext cx="4914655" cy="304423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of mass: Quantitative definition</a:t>
            </a:r>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Using these equations for an object with a continuous mass distribution is difficult and involves calculus.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Slide-29.jpg"/>
          <p:cNvPicPr>
            <a:picLocks noChangeAspect="1"/>
          </p:cNvPicPr>
          <p:nvPr/>
        </p:nvPicPr>
        <p:blipFill rotWithShape="1">
          <a:blip r:embed="rId2">
            <a:extLst>
              <a:ext uri="{28A0092B-C50C-407E-A947-70E740481C1C}">
                <a14:useLocalDpi xmlns:a14="http://schemas.microsoft.com/office/drawing/2010/main" val="0"/>
              </a:ext>
            </a:extLst>
          </a:blip>
          <a:srcRect b="5541"/>
          <a:stretch/>
        </p:blipFill>
        <p:spPr>
          <a:xfrm>
            <a:off x="271272" y="893344"/>
            <a:ext cx="8601456" cy="31785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 sure you know how to:</a:t>
            </a:r>
            <a:endParaRPr lang="en-US" dirty="0" smtClean="0"/>
          </a:p>
        </p:txBody>
      </p:sp>
      <p:sp>
        <p:nvSpPr>
          <p:cNvPr id="3" name="Content Placeholder 2"/>
          <p:cNvSpPr>
            <a:spLocks noGrp="1"/>
          </p:cNvSpPr>
          <p:nvPr>
            <p:ph idx="1"/>
          </p:nvPr>
        </p:nvSpPr>
        <p:spPr/>
        <p:txBody>
          <a:bodyPr/>
          <a:lstStyle/>
          <a:p>
            <a:r>
              <a:rPr lang="en-US" dirty="0" smtClean="0"/>
              <a:t>Define the point-like model for an object (Section 1.2).</a:t>
            </a:r>
          </a:p>
          <a:p>
            <a:r>
              <a:rPr lang="en-US" dirty="0" smtClean="0"/>
              <a:t>Draw a force diagram for a system (Section 2.1).</a:t>
            </a:r>
          </a:p>
          <a:p>
            <a:r>
              <a:rPr lang="en-US" dirty="0" smtClean="0"/>
              <a:t>Use the component form of Newton</a:t>
            </a:r>
            <a:r>
              <a:rPr lang="fr-FR" dirty="0" smtClean="0"/>
              <a:t>'</a:t>
            </a:r>
            <a:r>
              <a:rPr lang="en-US" dirty="0" smtClean="0"/>
              <a:t>s second law of motion (Section 3.5).</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Mass distribution and center of mass</a:t>
            </a:r>
            <a:endParaRPr lang="en-US" dirty="0" smtClean="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To find the center of mass, we need a coordinate system with an origin. </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7_18_Figure_Anno.jpg"/>
          <p:cNvPicPr>
            <a:picLocks noChangeAspect="1"/>
          </p:cNvPicPr>
          <p:nvPr/>
        </p:nvPicPr>
        <p:blipFill rotWithShape="1">
          <a:blip r:embed="rId2">
            <a:extLst>
              <a:ext uri="{28A0092B-C50C-407E-A947-70E740481C1C}">
                <a14:useLocalDpi xmlns:a14="http://schemas.microsoft.com/office/drawing/2010/main" val="0"/>
              </a:ext>
            </a:extLst>
          </a:blip>
          <a:srcRect b="5299"/>
          <a:stretch/>
        </p:blipFill>
        <p:spPr>
          <a:xfrm>
            <a:off x="271272" y="1168971"/>
            <a:ext cx="8601456" cy="301926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Mass distribution and center of mass</a:t>
            </a:r>
            <a:endParaRPr lang="en-US" dirty="0" smtClean="0"/>
          </a:p>
        </p:txBody>
      </p:sp>
      <p:sp>
        <p:nvSpPr>
          <p:cNvPr id="3" name="Content Placeholder 2"/>
          <p:cNvSpPr>
            <a:spLocks noGrp="1"/>
          </p:cNvSpPr>
          <p:nvPr>
            <p:ph idx="1"/>
          </p:nvPr>
        </p:nvSpPr>
        <p:spPr/>
        <p:txBody>
          <a:bodyPr/>
          <a:lstStyle/>
          <a:p>
            <a:r>
              <a:rPr lang="en-US" dirty="0" smtClean="0"/>
              <a:t>When an object with distributed mass is in static equilibrium, the torques produced by the forces exerted by Earth on the objects on each side of the center of mass have equal magnitudes.</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7_Pg248_UnFigure1_Anno.jpg"/>
          <p:cNvPicPr>
            <a:picLocks noChangeAspect="1"/>
          </p:cNvPicPr>
          <p:nvPr/>
        </p:nvPicPr>
        <p:blipFill rotWithShape="1">
          <a:blip r:embed="rId2">
            <a:extLst>
              <a:ext uri="{28A0092B-C50C-407E-A947-70E740481C1C}">
                <a14:useLocalDpi xmlns:a14="http://schemas.microsoft.com/office/drawing/2010/main" val="0"/>
              </a:ext>
            </a:extLst>
          </a:blip>
          <a:srcRect b="2962"/>
          <a:stretch/>
        </p:blipFill>
        <p:spPr>
          <a:xfrm>
            <a:off x="1751004" y="3031872"/>
            <a:ext cx="5641993" cy="362018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Skills for analyzing situations using equilibrium conditions</a:t>
            </a:r>
          </a:p>
        </p:txBody>
      </p:sp>
      <p:sp>
        <p:nvSpPr>
          <p:cNvPr id="3" name="Content Placeholder 2"/>
          <p:cNvSpPr>
            <a:spLocks noGrp="1"/>
          </p:cNvSpPr>
          <p:nvPr>
            <p:ph idx="1"/>
          </p:nvPr>
        </p:nvSpPr>
        <p:spPr>
          <a:xfrm>
            <a:off x="365125" y="1141413"/>
            <a:ext cx="8229600" cy="5605121"/>
          </a:xfrm>
        </p:spPr>
        <p:txBody>
          <a:bodyPr/>
          <a:lstStyle/>
          <a:p>
            <a:endParaRPr lang="en-US" sz="2400" dirty="0" smtClean="0"/>
          </a:p>
          <a:p>
            <a:pPr>
              <a:lnSpc>
                <a:spcPct val="80000"/>
              </a:lnSpc>
            </a:pPr>
            <a:endParaRPr lang="en-US" sz="2400" dirty="0"/>
          </a:p>
          <a:p>
            <a:pPr>
              <a:lnSpc>
                <a:spcPct val="80000"/>
              </a:lnSpc>
            </a:pPr>
            <a:endParaRPr lang="en-US" sz="2400" dirty="0" smtClean="0"/>
          </a:p>
          <a:p>
            <a:pPr>
              <a:lnSpc>
                <a:spcPct val="80000"/>
              </a:lnSpc>
            </a:pPr>
            <a:endParaRPr lang="en-US" sz="2400" dirty="0" smtClean="0"/>
          </a:p>
          <a:p>
            <a:endParaRPr lang="en-US" sz="2400" dirty="0"/>
          </a:p>
          <a:p>
            <a:endParaRPr lang="en-US" sz="2400" dirty="0"/>
          </a:p>
          <a:p>
            <a:r>
              <a:rPr lang="en-US" sz="2400" dirty="0" smtClean="0"/>
              <a:t>When you hold a ball in your hand, your bicep muscle tenses and pulls up on your forearm in front of the elbow joint. </a:t>
            </a:r>
          </a:p>
          <a:p>
            <a:r>
              <a:rPr lang="en-US" sz="2400" dirty="0" smtClean="0"/>
              <a:t>When you push down with your hand on a desk, your triceps muscle tenses and pulls up on a protrusion of the forearm behind the elbow joint. </a:t>
            </a:r>
          </a:p>
          <a:p>
            <a:r>
              <a:rPr lang="en-US" sz="2400" dirty="0" smtClean="0"/>
              <a:t>The equations of equilibrium allow you to estimate these muscle tension forces</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7_19_Figure_Anno.jpg"/>
          <p:cNvPicPr>
            <a:picLocks noChangeAspect="1"/>
          </p:cNvPicPr>
          <p:nvPr/>
        </p:nvPicPr>
        <p:blipFill rotWithShape="1">
          <a:blip r:embed="rId2">
            <a:extLst>
              <a:ext uri="{28A0092B-C50C-407E-A947-70E740481C1C}">
                <a14:useLocalDpi xmlns:a14="http://schemas.microsoft.com/office/drawing/2010/main" val="0"/>
              </a:ext>
            </a:extLst>
          </a:blip>
          <a:srcRect b="3699"/>
          <a:stretch/>
        </p:blipFill>
        <p:spPr>
          <a:xfrm>
            <a:off x="2381124" y="1091688"/>
            <a:ext cx="4381752" cy="249112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Applying static equilibrium conditions</a:t>
            </a:r>
          </a:p>
        </p:txBody>
      </p:sp>
      <p:sp>
        <p:nvSpPr>
          <p:cNvPr id="3" name="Content Placeholder 2"/>
          <p:cNvSpPr>
            <a:spLocks noGrp="1"/>
          </p:cNvSpPr>
          <p:nvPr>
            <p:ph idx="1"/>
          </p:nvPr>
        </p:nvSpPr>
        <p:spPr/>
        <p:txBody>
          <a:bodyPr/>
          <a:lstStyle/>
          <a:p>
            <a:r>
              <a:rPr lang="en-US" dirty="0" smtClean="0"/>
              <a:t>Sketch and translate</a:t>
            </a:r>
          </a:p>
          <a:p>
            <a:pPr lvl="1"/>
            <a:r>
              <a:rPr lang="en-US" dirty="0" smtClean="0"/>
              <a:t>Construct a labeled sketch of the situation. Include coordinate axes and choose an axis of rotation.</a:t>
            </a:r>
          </a:p>
          <a:p>
            <a:pPr lvl="1"/>
            <a:r>
              <a:rPr lang="en-US" dirty="0" smtClean="0"/>
              <a:t>Choose a system for analysis.</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7_Pg249_UnFigure.jpg"/>
          <p:cNvPicPr>
            <a:picLocks noChangeAspect="1"/>
          </p:cNvPicPr>
          <p:nvPr/>
        </p:nvPicPr>
        <p:blipFill rotWithShape="1">
          <a:blip r:embed="rId2">
            <a:extLst>
              <a:ext uri="{28A0092B-C50C-407E-A947-70E740481C1C}">
                <a14:useLocalDpi xmlns:a14="http://schemas.microsoft.com/office/drawing/2010/main" val="0"/>
              </a:ext>
            </a:extLst>
          </a:blip>
          <a:srcRect b="3707"/>
          <a:stretch/>
        </p:blipFill>
        <p:spPr>
          <a:xfrm>
            <a:off x="1955041" y="3606540"/>
            <a:ext cx="5233919" cy="312178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Applying static equilibrium conditions</a:t>
            </a:r>
          </a:p>
        </p:txBody>
      </p:sp>
      <p:sp>
        <p:nvSpPr>
          <p:cNvPr id="3" name="Content Placeholder 2"/>
          <p:cNvSpPr>
            <a:spLocks noGrp="1"/>
          </p:cNvSpPr>
          <p:nvPr>
            <p:ph idx="1"/>
          </p:nvPr>
        </p:nvSpPr>
        <p:spPr/>
        <p:txBody>
          <a:bodyPr/>
          <a:lstStyle/>
          <a:p>
            <a:r>
              <a:rPr lang="en-US" sz="2400" dirty="0" smtClean="0"/>
              <a:t>Simplify and diagram</a:t>
            </a:r>
          </a:p>
          <a:p>
            <a:pPr lvl="1"/>
            <a:r>
              <a:rPr lang="en-US" sz="2400" dirty="0" smtClean="0"/>
              <a:t>Decide whether you will model the system as a rigid body or as a point-like object.</a:t>
            </a:r>
          </a:p>
          <a:p>
            <a:pPr lvl="1"/>
            <a:r>
              <a:rPr lang="en-US" sz="2400" dirty="0" smtClean="0"/>
              <a:t>Construct a force diagram for the system. Include the chosen coordinate system and the axis of rotation (the origin of the coordinate system).</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7_Pg250_UnFigure.jpg"/>
          <p:cNvPicPr>
            <a:picLocks noChangeAspect="1"/>
          </p:cNvPicPr>
          <p:nvPr/>
        </p:nvPicPr>
        <p:blipFill rotWithShape="1">
          <a:blip r:embed="rId2">
            <a:extLst>
              <a:ext uri="{28A0092B-C50C-407E-A947-70E740481C1C}">
                <a14:useLocalDpi xmlns:a14="http://schemas.microsoft.com/office/drawing/2010/main" val="0"/>
              </a:ext>
            </a:extLst>
          </a:blip>
          <a:srcRect b="2776"/>
          <a:stretch/>
        </p:blipFill>
        <p:spPr>
          <a:xfrm>
            <a:off x="2370292" y="3570374"/>
            <a:ext cx="4403416" cy="31676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Applying static equilibrium conditions</a:t>
            </a:r>
          </a:p>
        </p:txBody>
      </p:sp>
      <p:sp>
        <p:nvSpPr>
          <p:cNvPr id="3" name="Content Placeholder 2"/>
          <p:cNvSpPr>
            <a:spLocks noGrp="1"/>
          </p:cNvSpPr>
          <p:nvPr>
            <p:ph idx="1"/>
          </p:nvPr>
        </p:nvSpPr>
        <p:spPr>
          <a:xfrm>
            <a:off x="365125" y="1141413"/>
            <a:ext cx="8229600" cy="5236799"/>
          </a:xfrm>
        </p:spPr>
        <p:txBody>
          <a:bodyPr/>
          <a:lstStyle/>
          <a:p>
            <a:r>
              <a:rPr lang="en-US" dirty="0" smtClean="0"/>
              <a:t>Represent mathematically</a:t>
            </a:r>
          </a:p>
          <a:p>
            <a:pPr lvl="1"/>
            <a:r>
              <a:rPr lang="en-US" dirty="0" smtClean="0"/>
              <a:t>Use the force diagram to apply the conditions of equilibrium.</a:t>
            </a:r>
          </a:p>
          <a:p>
            <a:r>
              <a:rPr lang="en-US" dirty="0" smtClean="0"/>
              <a:t>Solve and evaluate</a:t>
            </a:r>
          </a:p>
          <a:p>
            <a:pPr lvl="1"/>
            <a:r>
              <a:rPr lang="en-US" dirty="0" smtClean="0"/>
              <a:t>Solve the equations for the quantities of interest.</a:t>
            </a:r>
          </a:p>
          <a:p>
            <a:pPr lvl="1"/>
            <a:r>
              <a:rPr lang="en-US" dirty="0" smtClean="0"/>
              <a:t>Evaluate the results. Check whether their magnitudes are reasonable and whether they have the correct signs and units. Also see if they have the expected values in limiting cases.</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"Magnifying" a force</a:t>
            </a:r>
            <a:endParaRPr lang="en-US" dirty="0"/>
          </a:p>
        </p:txBody>
      </p:sp>
      <p:sp>
        <p:nvSpPr>
          <p:cNvPr id="3" name="Content Placeholder 2"/>
          <p:cNvSpPr>
            <a:spLocks noGrp="1"/>
          </p:cNvSpPr>
          <p:nvPr>
            <p:ph idx="1"/>
          </p:nvPr>
        </p:nvSpPr>
        <p:spPr>
          <a:xfrm>
            <a:off x="365125" y="1141413"/>
            <a:ext cx="8229600" cy="5442988"/>
          </a:xfrm>
        </p:spPr>
        <p:txBody>
          <a:bodyPr/>
          <a:lstStyle/>
          <a:p>
            <a:endParaRPr lang="en-US" dirty="0" smtClean="0"/>
          </a:p>
          <a:p>
            <a:endParaRPr lang="en-US" dirty="0"/>
          </a:p>
          <a:p>
            <a:pPr>
              <a:lnSpc>
                <a:spcPct val="90000"/>
              </a:lnSpc>
            </a:pPr>
            <a:endParaRPr lang="en-US" dirty="0" smtClean="0"/>
          </a:p>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endParaRPr lang="en-US" dirty="0" smtClean="0"/>
          </a:p>
          <a:p>
            <a:endParaRPr lang="en-US" dirty="0"/>
          </a:p>
          <a:p>
            <a:endParaRPr lang="en-US" dirty="0" smtClean="0"/>
          </a:p>
          <a:p>
            <a:r>
              <a:rPr lang="en-US" dirty="0" smtClean="0"/>
              <a:t>The force that the rope exerts on the car is much greater than the force that you exert on the rope.</a:t>
            </a:r>
          </a:p>
          <a:p>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7_20_Figure_Anno.jpg"/>
          <p:cNvPicPr>
            <a:picLocks noChangeAspect="1"/>
          </p:cNvPicPr>
          <p:nvPr/>
        </p:nvPicPr>
        <p:blipFill rotWithShape="1">
          <a:blip r:embed="rId2">
            <a:extLst>
              <a:ext uri="{28A0092B-C50C-407E-A947-70E740481C1C}">
                <a14:useLocalDpi xmlns:a14="http://schemas.microsoft.com/office/drawing/2010/main" val="0"/>
              </a:ext>
            </a:extLst>
          </a:blip>
          <a:srcRect t="-1170" b="2833"/>
          <a:stretch/>
        </p:blipFill>
        <p:spPr>
          <a:xfrm>
            <a:off x="2618019" y="612962"/>
            <a:ext cx="3944915" cy="494227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Equilibrium and tipping objects</a:t>
            </a:r>
            <a:endParaRPr lang="en-US" dirty="0" smtClean="0"/>
          </a:p>
        </p:txBody>
      </p:sp>
      <p:sp>
        <p:nvSpPr>
          <p:cNvPr id="3" name="Content Placeholder 2"/>
          <p:cNvSpPr>
            <a:spLocks noGrp="1"/>
          </p:cNvSpPr>
          <p:nvPr>
            <p:ph idx="1"/>
          </p:nvPr>
        </p:nvSpPr>
        <p:spPr/>
        <p:txBody>
          <a:bodyPr/>
          <a:lstStyle/>
          <a:p>
            <a:r>
              <a:rPr lang="en-US" dirty="0" smtClean="0"/>
              <a:t>You have probably observed that it is easier to balance and avoid falling while standing in a moving bus or subway train if you spread your feet apart in the direction of motion.</a:t>
            </a:r>
          </a:p>
          <a:p>
            <a:r>
              <a:rPr lang="en-US" dirty="0" smtClean="0"/>
              <a:t>By assuming this stance, you increase the </a:t>
            </a:r>
            <a:r>
              <a:rPr lang="en-US" b="1" dirty="0" smtClean="0"/>
              <a:t>area of support</a:t>
            </a:r>
            <a:r>
              <a:rPr lang="en-US" dirty="0" smtClean="0"/>
              <a:t>—the area of contact between an object and the surface it is supported by.</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Observational experiment </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7_05_Table_01.jpg"/>
          <p:cNvPicPr>
            <a:picLocks noChangeAspect="1"/>
          </p:cNvPicPr>
          <p:nvPr/>
        </p:nvPicPr>
        <p:blipFill rotWithShape="1">
          <a:blip r:embed="rId2">
            <a:extLst>
              <a:ext uri="{28A0092B-C50C-407E-A947-70E740481C1C}">
                <a14:useLocalDpi xmlns:a14="http://schemas.microsoft.com/office/drawing/2010/main" val="0"/>
              </a:ext>
            </a:extLst>
          </a:blip>
          <a:srcRect b="3705"/>
          <a:stretch/>
        </p:blipFill>
        <p:spPr>
          <a:xfrm>
            <a:off x="271272" y="857864"/>
            <a:ext cx="8601456" cy="514227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Observational experiment </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6" name="Picture 5" descr="07_05_Table_02.jpg"/>
          <p:cNvPicPr>
            <a:picLocks noChangeAspect="1"/>
          </p:cNvPicPr>
          <p:nvPr/>
        </p:nvPicPr>
        <p:blipFill rotWithShape="1">
          <a:blip r:embed="rId2">
            <a:extLst>
              <a:ext uri="{28A0092B-C50C-407E-A947-70E740481C1C}">
                <a14:useLocalDpi xmlns:a14="http://schemas.microsoft.com/office/drawing/2010/main" val="0"/>
              </a:ext>
            </a:extLst>
          </a:blip>
          <a:srcRect b="2832"/>
          <a:stretch/>
        </p:blipFill>
        <p:spPr>
          <a:xfrm>
            <a:off x="1022495" y="538451"/>
            <a:ext cx="7099010" cy="59943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we are headed:</a:t>
            </a:r>
            <a:endParaRPr lang="en-US" dirty="0" smtClean="0"/>
          </a:p>
        </p:txBody>
      </p:sp>
      <p:sp>
        <p:nvSpPr>
          <p:cNvPr id="3" name="Content Placeholder 2"/>
          <p:cNvSpPr>
            <a:spLocks noGrp="1"/>
          </p:cNvSpPr>
          <p:nvPr>
            <p:ph idx="1"/>
          </p:nvPr>
        </p:nvSpPr>
        <p:spPr/>
        <p:txBody>
          <a:bodyPr/>
          <a:lstStyle/>
          <a:p>
            <a:r>
              <a:rPr lang="en-US" dirty="0" smtClean="0"/>
              <a:t>So far we have been modeling objects as point-like with no internal structure. </a:t>
            </a:r>
          </a:p>
          <a:p>
            <a:r>
              <a:rPr lang="en-US" dirty="0" smtClean="0"/>
              <a:t>Objects are actually extraordinarily complex, with many internal parts that rotate and move relative to one another. </a:t>
            </a:r>
          </a:p>
          <a:p>
            <a:r>
              <a:rPr lang="en-US" dirty="0" smtClean="0"/>
              <a:t>To study complex structures, we need to develop a new way of modeling objects and of analyzing their interactions.</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Tentative rule about tipping</a:t>
            </a:r>
          </a:p>
        </p:txBody>
      </p:sp>
      <p:sp>
        <p:nvSpPr>
          <p:cNvPr id="3" name="Content Placeholder 2"/>
          <p:cNvSpPr>
            <a:spLocks noGrp="1"/>
          </p:cNvSpPr>
          <p:nvPr>
            <p:ph idx="1"/>
          </p:nvPr>
        </p:nvSpPr>
        <p:spPr/>
        <p:txBody>
          <a:bodyPr/>
          <a:lstStyle/>
          <a:p>
            <a:r>
              <a:rPr lang="en-US" dirty="0" smtClean="0"/>
              <a:t>For an object in static equilibrium, if a vertical line passing through the object</a:t>
            </a:r>
            <a:r>
              <a:rPr lang="fr-FR" dirty="0" smtClean="0"/>
              <a:t>'</a:t>
            </a:r>
            <a:r>
              <a:rPr lang="en-US" dirty="0" smtClean="0"/>
              <a:t>s center of mass is within the object</a:t>
            </a:r>
            <a:r>
              <a:rPr lang="fr-FR" dirty="0" smtClean="0"/>
              <a:t>'</a:t>
            </a:r>
            <a:r>
              <a:rPr lang="en-US" dirty="0" smtClean="0"/>
              <a:t>s area of support, the object does not tip. </a:t>
            </a:r>
          </a:p>
          <a:p>
            <a:r>
              <a:rPr lang="en-US" dirty="0" smtClean="0"/>
              <a:t>If the line is not within the area of support, the object tips.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Testing experiment</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7" name="Picture 6" descr="Slide-41_1.jpg"/>
          <p:cNvPicPr>
            <a:picLocks noChangeAspect="1"/>
          </p:cNvPicPr>
          <p:nvPr/>
        </p:nvPicPr>
        <p:blipFill rotWithShape="1">
          <a:blip r:embed="rId2">
            <a:extLst>
              <a:ext uri="{28A0092B-C50C-407E-A947-70E740481C1C}">
                <a14:useLocalDpi xmlns:a14="http://schemas.microsoft.com/office/drawing/2010/main" val="0"/>
              </a:ext>
            </a:extLst>
          </a:blip>
          <a:srcRect b="4631"/>
          <a:stretch/>
        </p:blipFill>
        <p:spPr>
          <a:xfrm>
            <a:off x="271272" y="1554080"/>
            <a:ext cx="8601456" cy="374984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Testing experiment</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7" name="Picture 6" descr="Slide-41_2.jpg"/>
          <p:cNvPicPr>
            <a:picLocks noChangeAspect="1"/>
          </p:cNvPicPr>
          <p:nvPr/>
        </p:nvPicPr>
        <p:blipFill rotWithShape="1">
          <a:blip r:embed="rId2">
            <a:extLst>
              <a:ext uri="{28A0092B-C50C-407E-A947-70E740481C1C}">
                <a14:useLocalDpi xmlns:a14="http://schemas.microsoft.com/office/drawing/2010/main" val="0"/>
              </a:ext>
            </a:extLst>
          </a:blip>
          <a:srcRect b="5163"/>
          <a:stretch/>
        </p:blipFill>
        <p:spPr>
          <a:xfrm>
            <a:off x="271272" y="1685953"/>
            <a:ext cx="8601456" cy="348609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Testing experiment</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6" name="Picture 5" descr="07_06_Table_02.jpg"/>
          <p:cNvPicPr>
            <a:picLocks noChangeAspect="1"/>
          </p:cNvPicPr>
          <p:nvPr/>
        </p:nvPicPr>
        <p:blipFill rotWithShape="1">
          <a:blip r:embed="rId2">
            <a:extLst>
              <a:ext uri="{28A0092B-C50C-407E-A947-70E740481C1C}">
                <a14:useLocalDpi xmlns:a14="http://schemas.microsoft.com/office/drawing/2010/main" val="0"/>
              </a:ext>
            </a:extLst>
          </a:blip>
          <a:srcRect b="3822"/>
          <a:stretch/>
        </p:blipFill>
        <p:spPr>
          <a:xfrm>
            <a:off x="271272" y="995833"/>
            <a:ext cx="8601456" cy="486633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Equilibrium and tipping objects</a:t>
            </a:r>
            <a:endParaRPr lang="en-US" dirty="0" smtClean="0"/>
          </a:p>
        </p:txBody>
      </p:sp>
      <p:sp>
        <p:nvSpPr>
          <p:cNvPr id="3" name="Content Placeholder 2"/>
          <p:cNvSpPr>
            <a:spLocks noGrp="1"/>
          </p:cNvSpPr>
          <p:nvPr>
            <p:ph idx="1"/>
          </p:nvPr>
        </p:nvSpPr>
        <p:spPr>
          <a:xfrm>
            <a:off x="365125" y="1141413"/>
            <a:ext cx="8229600" cy="5477866"/>
          </a:xfrm>
        </p:spPr>
        <p:txBody>
          <a:bodyPr/>
          <a:lstStyle/>
          <a:p>
            <a:r>
              <a:rPr lang="en-US" sz="2400" dirty="0" smtClean="0"/>
              <a:t>The equilibrium of a system is stable against tipping if the vertical line through its center of mass passes through the system</a:t>
            </a:r>
            <a:r>
              <a:rPr lang="fr-FR" sz="2400" dirty="0" smtClean="0"/>
              <a:t>'</a:t>
            </a:r>
            <a:r>
              <a:rPr lang="en-US" sz="2400" dirty="0" smtClean="0"/>
              <a:t>s area of support.</a:t>
            </a:r>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If the area of support is large or if the center of mass is closer to the ground, more tipping is possible without the object falling over—it is more stable.</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7_21_Figure.jpg"/>
          <p:cNvPicPr>
            <a:picLocks noChangeAspect="1"/>
          </p:cNvPicPr>
          <p:nvPr/>
        </p:nvPicPr>
        <p:blipFill rotWithShape="1">
          <a:blip r:embed="rId2">
            <a:extLst>
              <a:ext uri="{28A0092B-C50C-407E-A947-70E740481C1C}">
                <a14:useLocalDpi xmlns:a14="http://schemas.microsoft.com/office/drawing/2010/main" val="0"/>
              </a:ext>
            </a:extLst>
          </a:blip>
          <a:srcRect b="2786"/>
          <a:stretch/>
        </p:blipFill>
        <p:spPr>
          <a:xfrm>
            <a:off x="5877170" y="1955845"/>
            <a:ext cx="2340864" cy="346767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Equilibrium and rotating objects</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07_22_Figure_Anno.jpg"/>
          <p:cNvPicPr>
            <a:picLocks noChangeAspect="1"/>
          </p:cNvPicPr>
          <p:nvPr/>
        </p:nvPicPr>
        <p:blipFill rotWithShape="1">
          <a:blip r:embed="rId2">
            <a:extLst>
              <a:ext uri="{28A0092B-C50C-407E-A947-70E740481C1C}">
                <a14:useLocalDpi xmlns:a14="http://schemas.microsoft.com/office/drawing/2010/main" val="0"/>
              </a:ext>
            </a:extLst>
          </a:blip>
          <a:srcRect b="4459"/>
          <a:stretch/>
        </p:blipFill>
        <p:spPr>
          <a:xfrm>
            <a:off x="271272" y="1466257"/>
            <a:ext cx="8601456" cy="392548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Equilibrium and rotating objects</a:t>
            </a:r>
            <a:endParaRPr lang="en-US" dirty="0" smtClean="0"/>
          </a:p>
        </p:txBody>
      </p:sp>
      <p:sp>
        <p:nvSpPr>
          <p:cNvPr id="3" name="Content Placeholder 2"/>
          <p:cNvSpPr>
            <a:spLocks noGrp="1"/>
          </p:cNvSpPr>
          <p:nvPr>
            <p:ph idx="1"/>
          </p:nvPr>
        </p:nvSpPr>
        <p:spPr/>
        <p:txBody>
          <a:bodyPr/>
          <a:lstStyle/>
          <a:p>
            <a:r>
              <a:rPr lang="en-US" dirty="0" smtClean="0"/>
              <a:t>If an object can rotate so that its center of mass becomes lower, it will tend to do so.</a:t>
            </a:r>
          </a:p>
          <a:p>
            <a:r>
              <a:rPr lang="en-US" dirty="0" smtClean="0"/>
              <a:t>The equilibrium of a system is stable against rotation if the center of mass of the rotating object is below the axis of rotation.</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smtClean="0"/>
          </a:p>
        </p:txBody>
      </p:sp>
      <p:sp>
        <p:nvSpPr>
          <p:cNvPr id="3" name="Content Placeholder 2"/>
          <p:cNvSpPr>
            <a:spLocks noGrp="1"/>
          </p:cNvSpPr>
          <p:nvPr>
            <p:ph idx="1"/>
          </p:nvPr>
        </p:nvSpPr>
        <p:spPr/>
        <p:txBody>
          <a:bodyPr/>
          <a:lstStyle/>
          <a:p>
            <a:r>
              <a:rPr lang="en-US" dirty="0" smtClean="0"/>
              <a:t>Always try to understand new situations in terms of ideas we have already discussed.</a:t>
            </a:r>
          </a:p>
          <a:p>
            <a:r>
              <a:rPr lang="en-US" dirty="0" smtClean="0"/>
              <a:t>The trick of balancing the pencil can be understood with the rules we expressed earlier: </a:t>
            </a:r>
          </a:p>
          <a:p>
            <a:pPr lvl="1"/>
            <a:r>
              <a:rPr lang="en-US" dirty="0" smtClean="0"/>
              <a:t>The equilibrium is most stable:</a:t>
            </a:r>
          </a:p>
          <a:p>
            <a:pPr lvl="2"/>
            <a:r>
              <a:rPr lang="en-US" dirty="0" smtClean="0"/>
              <a:t>When the center of mass of the system is in the lowest possible position </a:t>
            </a:r>
            <a:r>
              <a:rPr lang="en-US" b="1" dirty="0" smtClean="0"/>
              <a:t>or</a:t>
            </a:r>
            <a:r>
              <a:rPr lang="en-US" dirty="0" smtClean="0"/>
              <a:t> </a:t>
            </a:r>
          </a:p>
          <a:p>
            <a:pPr lvl="2"/>
            <a:r>
              <a:rPr lang="en-US" dirty="0" smtClean="0"/>
              <a:t>When the gravitational potential energy of the system has the smallest value</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07_Pg264_UnTable_01.jpg"/>
          <p:cNvPicPr>
            <a:picLocks noChangeAspect="1"/>
          </p:cNvPicPr>
          <p:nvPr/>
        </p:nvPicPr>
        <p:blipFill rotWithShape="1">
          <a:blip r:embed="rId2">
            <a:extLst>
              <a:ext uri="{28A0092B-C50C-407E-A947-70E740481C1C}">
                <a14:useLocalDpi xmlns:a14="http://schemas.microsoft.com/office/drawing/2010/main" val="0"/>
              </a:ext>
            </a:extLst>
          </a:blip>
          <a:srcRect b="5514"/>
          <a:stretch/>
        </p:blipFill>
        <p:spPr>
          <a:xfrm>
            <a:off x="271272" y="1781672"/>
            <a:ext cx="8601456" cy="329465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07_Pg264_UnTable_02.jpg"/>
          <p:cNvPicPr>
            <a:picLocks noChangeAspect="1"/>
          </p:cNvPicPr>
          <p:nvPr/>
        </p:nvPicPr>
        <p:blipFill rotWithShape="1">
          <a:blip r:embed="rId2">
            <a:extLst>
              <a:ext uri="{28A0092B-C50C-407E-A947-70E740481C1C}">
                <a14:useLocalDpi xmlns:a14="http://schemas.microsoft.com/office/drawing/2010/main" val="0"/>
              </a:ext>
            </a:extLst>
          </a:blip>
          <a:srcRect b="3639"/>
          <a:stretch/>
        </p:blipFill>
        <p:spPr>
          <a:xfrm>
            <a:off x="271272" y="1041131"/>
            <a:ext cx="8601456" cy="47757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Rigid bodies</a:t>
            </a:r>
            <a:endParaRPr lang="en-US" dirty="0" smtClean="0"/>
          </a:p>
        </p:txBody>
      </p:sp>
      <p:sp>
        <p:nvSpPr>
          <p:cNvPr id="3" name="Content Placeholder 2"/>
          <p:cNvSpPr>
            <a:spLocks noGrp="1"/>
          </p:cNvSpPr>
          <p:nvPr>
            <p:ph idx="1"/>
          </p:nvPr>
        </p:nvSpPr>
        <p:spPr>
          <a:xfrm>
            <a:off x="365125" y="1141413"/>
            <a:ext cx="8229600" cy="5488025"/>
          </a:xfrm>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A rigid body is a model for an extended object. </a:t>
            </a:r>
          </a:p>
          <a:p>
            <a:r>
              <a:rPr lang="en-US" dirty="0" smtClean="0"/>
              <a:t>We assume that the object has a nonzero size but the distances between all parts of the object remain the same (the size and shape of the object do not change).</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7_01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900" y="581155"/>
            <a:ext cx="6620653" cy="3655201"/>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07_Pg264_UnTable_03.jpg"/>
          <p:cNvPicPr>
            <a:picLocks noChangeAspect="1"/>
          </p:cNvPicPr>
          <p:nvPr/>
        </p:nvPicPr>
        <p:blipFill rotWithShape="1">
          <a:blip r:embed="rId2">
            <a:extLst>
              <a:ext uri="{28A0092B-C50C-407E-A947-70E740481C1C}">
                <a14:useLocalDpi xmlns:a14="http://schemas.microsoft.com/office/drawing/2010/main" val="0"/>
              </a:ext>
            </a:extLst>
          </a:blip>
          <a:srcRect b="36306"/>
          <a:stretch/>
        </p:blipFill>
        <p:spPr>
          <a:xfrm>
            <a:off x="254471" y="748003"/>
            <a:ext cx="8635058" cy="536199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Slide-51.jpg"/>
          <p:cNvPicPr>
            <a:picLocks noChangeAspect="1"/>
          </p:cNvPicPr>
          <p:nvPr/>
        </p:nvPicPr>
        <p:blipFill rotWithShape="1">
          <a:blip r:embed="rId2">
            <a:extLst>
              <a:ext uri="{28A0092B-C50C-407E-A947-70E740481C1C}">
                <a14:useLocalDpi xmlns:a14="http://schemas.microsoft.com/office/drawing/2010/main" val="0"/>
              </a:ext>
            </a:extLst>
          </a:blip>
          <a:srcRect b="4729"/>
          <a:stretch/>
        </p:blipFill>
        <p:spPr>
          <a:xfrm>
            <a:off x="271272" y="1634409"/>
            <a:ext cx="8601456" cy="35891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of mass</a:t>
            </a:r>
          </a:p>
        </p:txBody>
      </p:sp>
      <p:sp>
        <p:nvSpPr>
          <p:cNvPr id="3" name="Content Placeholder 2"/>
          <p:cNvSpPr>
            <a:spLocks noGrp="1"/>
          </p:cNvSpPr>
          <p:nvPr>
            <p:ph idx="1"/>
          </p:nvPr>
        </p:nvSpPr>
        <p:spPr>
          <a:xfrm>
            <a:off x="365125" y="1141413"/>
            <a:ext cx="8229600" cy="5533061"/>
          </a:xfrm>
        </p:spPr>
        <p:txBody>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 rigid body possesses a special point such that if a force is exerted on that point, the object will not turn. </a:t>
            </a:r>
          </a:p>
          <a:p>
            <a:r>
              <a:rPr lang="en-US" dirty="0" smtClean="0"/>
              <a:t>We call this point the object</a:t>
            </a:r>
            <a:r>
              <a:rPr lang="fr-FR" dirty="0" smtClean="0"/>
              <a:t>'</a:t>
            </a:r>
            <a:r>
              <a:rPr lang="en-US" dirty="0" smtClean="0"/>
              <a:t>s center of mass. </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7_Pg231_UnFigure2.jpg"/>
          <p:cNvPicPr>
            <a:picLocks noChangeAspect="1"/>
          </p:cNvPicPr>
          <p:nvPr/>
        </p:nvPicPr>
        <p:blipFill rotWithShape="1">
          <a:blip r:embed="rId2">
            <a:extLst>
              <a:ext uri="{28A0092B-C50C-407E-A947-70E740481C1C}">
                <a14:useLocalDpi xmlns:a14="http://schemas.microsoft.com/office/drawing/2010/main" val="0"/>
              </a:ext>
            </a:extLst>
          </a:blip>
          <a:srcRect b="3921"/>
          <a:stretch/>
        </p:blipFill>
        <p:spPr>
          <a:xfrm>
            <a:off x="1097641" y="991907"/>
            <a:ext cx="6815644" cy="34621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of mass: Qualitative definition</a:t>
            </a:r>
          </a:p>
        </p:txBody>
      </p:sp>
      <p:sp>
        <p:nvSpPr>
          <p:cNvPr id="3" name="Content Placeholder 2"/>
          <p:cNvSpPr>
            <a:spLocks noGrp="1"/>
          </p:cNvSpPr>
          <p:nvPr>
            <p:ph idx="1"/>
          </p:nvPr>
        </p:nvSpPr>
        <p:spPr/>
        <p:txBody>
          <a:bodyPr/>
          <a:lstStyle/>
          <a:p>
            <a:r>
              <a:rPr lang="en-US" dirty="0" smtClean="0"/>
              <a:t>The center of mass of an object is a point where a force exerted on the object pointing directly toward or away from that point will not cause the object to turn. The location of this point depends on the mass distribution of the object.</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7_Pg232_UnFigure2.jpg"/>
          <p:cNvPicPr>
            <a:picLocks noChangeAspect="1"/>
          </p:cNvPicPr>
          <p:nvPr/>
        </p:nvPicPr>
        <p:blipFill rotWithShape="1">
          <a:blip r:embed="rId2">
            <a:extLst>
              <a:ext uri="{28A0092B-C50C-407E-A947-70E740481C1C}">
                <a14:useLocalDpi xmlns:a14="http://schemas.microsoft.com/office/drawing/2010/main" val="0"/>
              </a:ext>
            </a:extLst>
          </a:blip>
          <a:srcRect b="2873"/>
          <a:stretch/>
        </p:blipFill>
        <p:spPr>
          <a:xfrm>
            <a:off x="2912945" y="3356084"/>
            <a:ext cx="3318111" cy="33683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smtClean="0"/>
          </a:p>
        </p:txBody>
      </p:sp>
      <p:sp>
        <p:nvSpPr>
          <p:cNvPr id="3" name="Content Placeholder 2"/>
          <p:cNvSpPr>
            <a:spLocks noGrp="1"/>
          </p:cNvSpPr>
          <p:nvPr>
            <p:ph idx="1"/>
          </p:nvPr>
        </p:nvSpPr>
        <p:spPr/>
        <p:txBody>
          <a:bodyPr/>
          <a:lstStyle/>
          <a:p>
            <a:r>
              <a:rPr lang="en-US" dirty="0" smtClean="0"/>
              <a:t>Although the location of the center of mass depends on the mass distribution of the object, the mass of the object is not necessarily evenly distributed around the center of mass. We will learn more about the properties of the center of mass; we just want to caution you about taking the name of this point literally.</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Where is the gravitational force exerted on a rigid body?</a:t>
            </a:r>
          </a:p>
        </p:txBody>
      </p:sp>
      <p:sp>
        <p:nvSpPr>
          <p:cNvPr id="3" name="Content Placeholder 2"/>
          <p:cNvSpPr>
            <a:spLocks noGrp="1"/>
          </p:cNvSpPr>
          <p:nvPr>
            <p:ph idx="1"/>
          </p:nvPr>
        </p:nvSpPr>
        <p:spPr>
          <a:xfrm>
            <a:off x="365125" y="1141413"/>
            <a:ext cx="4551590" cy="5106987"/>
          </a:xfrm>
        </p:spPr>
        <p:txBody>
          <a:bodyPr/>
          <a:lstStyle/>
          <a:p>
            <a:r>
              <a:rPr lang="en-US" sz="2400" dirty="0" smtClean="0"/>
              <a:t>If the cardboard does not tip, all forces exerted on it pass through the center of mass. </a:t>
            </a:r>
          </a:p>
          <a:p>
            <a:r>
              <a:rPr lang="en-US" sz="2400" dirty="0" smtClean="0"/>
              <a:t>We can assume that the gravitational force exerted on an object is exerted at the location of its center of mass. </a:t>
            </a:r>
          </a:p>
          <a:p>
            <a:r>
              <a:rPr lang="en-US" sz="2400" dirty="0" smtClean="0"/>
              <a:t>That is why the object</a:t>
            </a:r>
            <a:r>
              <a:rPr lang="fr-FR" sz="2400" dirty="0" smtClean="0"/>
              <a:t>'</a:t>
            </a:r>
            <a:r>
              <a:rPr lang="en-US" sz="2400" dirty="0" smtClean="0"/>
              <a:t>s center of mass is sometimes called the object</a:t>
            </a:r>
            <a:r>
              <a:rPr lang="fr-FR" sz="2400" dirty="0" smtClean="0"/>
              <a:t>'</a:t>
            </a:r>
            <a:r>
              <a:rPr lang="en-US" sz="2400" dirty="0" smtClean="0"/>
              <a:t>s </a:t>
            </a:r>
            <a:r>
              <a:rPr lang="en-US" sz="2400" b="1" dirty="0" smtClean="0"/>
              <a:t>center of gravity.</a:t>
            </a:r>
            <a:endParaRPr lang="en-US" sz="2400" b="1"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7_03_Figure_Anno.jpg"/>
          <p:cNvPicPr>
            <a:picLocks noChangeAspect="1"/>
          </p:cNvPicPr>
          <p:nvPr/>
        </p:nvPicPr>
        <p:blipFill rotWithShape="1">
          <a:blip r:embed="rId2">
            <a:extLst>
              <a:ext uri="{28A0092B-C50C-407E-A947-70E740481C1C}">
                <a14:useLocalDpi xmlns:a14="http://schemas.microsoft.com/office/drawing/2010/main" val="0"/>
              </a:ext>
            </a:extLst>
          </a:blip>
          <a:srcRect b="2890"/>
          <a:stretch/>
        </p:blipFill>
        <p:spPr>
          <a:xfrm>
            <a:off x="5177898" y="671285"/>
            <a:ext cx="3252833" cy="5945973"/>
          </a:xfrm>
          <a:prstGeom prst="rect">
            <a:avLst/>
          </a:prstGeom>
        </p:spPr>
      </p:pic>
    </p:spTree>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913</TotalTime>
  <Words>2256</Words>
  <Application>Microsoft Macintosh PowerPoint</Application>
  <PresentationFormat>On-screen Show (4:3)</PresentationFormat>
  <Paragraphs>257</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HA5Lect_template</vt:lpstr>
      <vt:lpstr>Extended Bodies at Rest</vt:lpstr>
      <vt:lpstr>Extended Bodies at Rest</vt:lpstr>
      <vt:lpstr>Be sure you know how to:</vt:lpstr>
      <vt:lpstr>Where we are headed:</vt:lpstr>
      <vt:lpstr>Rigid bodies</vt:lpstr>
      <vt:lpstr>Center of mass</vt:lpstr>
      <vt:lpstr>Center of mass: Qualitative definition</vt:lpstr>
      <vt:lpstr>Tip</vt:lpstr>
      <vt:lpstr>Where is the gravitational force exerted on a rigid body?</vt:lpstr>
      <vt:lpstr>Axis of rotation</vt:lpstr>
      <vt:lpstr>Causing rotation</vt:lpstr>
      <vt:lpstr>Quantitative expression for the turning ability of a force</vt:lpstr>
      <vt:lpstr>Static equilibrium</vt:lpstr>
      <vt:lpstr>Static equilibrium</vt:lpstr>
      <vt:lpstr>So far, this is what we know about the new quantity that characterizes the turning ability of a force:</vt:lpstr>
      <vt:lpstr>Dependence of the turning ability of a force on angle</vt:lpstr>
      <vt:lpstr>Factors that affect the turning ability of a force</vt:lpstr>
      <vt:lpstr>Torque τ produced by a force</vt:lpstr>
      <vt:lpstr>Tip</vt:lpstr>
      <vt:lpstr>Tip</vt:lpstr>
      <vt:lpstr>Conditions of equilibrium</vt:lpstr>
      <vt:lpstr>Observational Experiment 1</vt:lpstr>
      <vt:lpstr>Observational Experiment 2</vt:lpstr>
      <vt:lpstr>Condition 1: Translational (force) condition of static equilibrium </vt:lpstr>
      <vt:lpstr>Condition 2: Rotational (torque) condition of equilibrium</vt:lpstr>
      <vt:lpstr>Tip</vt:lpstr>
      <vt:lpstr>Tip </vt:lpstr>
      <vt:lpstr>Center of mass</vt:lpstr>
      <vt:lpstr>Center of mass: Quantitative definition</vt:lpstr>
      <vt:lpstr>Mass distribution and center of mass</vt:lpstr>
      <vt:lpstr>Mass distribution and center of mass</vt:lpstr>
      <vt:lpstr>Skills for analyzing situations using equilibrium conditions</vt:lpstr>
      <vt:lpstr>Problem-solving strategy: Applying static equilibrium conditions</vt:lpstr>
      <vt:lpstr>Problem-solving strategy: Applying static equilibrium conditions</vt:lpstr>
      <vt:lpstr>Problem-solving strategy: Applying static equilibrium conditions</vt:lpstr>
      <vt:lpstr>"Magnifying" a force</vt:lpstr>
      <vt:lpstr>Equilibrium and tipping objects</vt:lpstr>
      <vt:lpstr>Observational experiment </vt:lpstr>
      <vt:lpstr>Observational experiment </vt:lpstr>
      <vt:lpstr>Tentative rule about tipping</vt:lpstr>
      <vt:lpstr>Testing experiment</vt:lpstr>
      <vt:lpstr>Testing experiment</vt:lpstr>
      <vt:lpstr>Testing experiment</vt:lpstr>
      <vt:lpstr>Equilibrium and tipping objects</vt:lpstr>
      <vt:lpstr>Equilibrium and rotating objects</vt:lpstr>
      <vt:lpstr>Equilibrium and rotating objects</vt:lpstr>
      <vt:lpstr>Tip</vt:lpstr>
      <vt:lpstr>Summary</vt:lpstr>
      <vt:lpstr>Summary</vt:lpstr>
      <vt:lpstr>Summary</vt:lpstr>
      <vt:lpstr>Summary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140</cp:revision>
  <dcterms:created xsi:type="dcterms:W3CDTF">2007-09-26T05:29:17Z</dcterms:created>
  <dcterms:modified xsi:type="dcterms:W3CDTF">2013-09-19T22:29:54Z</dcterms:modified>
</cp:coreProperties>
</file>