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36"/>
  </p:notesMasterIdLst>
  <p:handoutMasterIdLst>
    <p:handoutMasterId r:id="rId37"/>
  </p:handoutMasterIdLst>
  <p:sldIdLst>
    <p:sldId id="281" r:id="rId3"/>
    <p:sldId id="288" r:id="rId4"/>
    <p:sldId id="291" r:id="rId5"/>
    <p:sldId id="295" r:id="rId6"/>
    <p:sldId id="296" r:id="rId7"/>
    <p:sldId id="292" r:id="rId8"/>
    <p:sldId id="293" r:id="rId9"/>
    <p:sldId id="262" r:id="rId10"/>
    <p:sldId id="284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85" r:id="rId19"/>
    <p:sldId id="271" r:id="rId20"/>
    <p:sldId id="286" r:id="rId21"/>
    <p:sldId id="272" r:id="rId22"/>
    <p:sldId id="28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800000"/>
    <a:srgbClr val="F0F6CA"/>
    <a:srgbClr val="4D4D4D"/>
    <a:srgbClr val="390CE0"/>
    <a:srgbClr val="006600"/>
    <a:srgbClr val="FFFF00"/>
    <a:srgbClr val="CC0000"/>
    <a:srgbClr val="00FF66"/>
    <a:srgbClr val="FF66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4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2828146-42E4-422F-9399-0F60A8F48FF1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6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22EAF66-E547-4738-ABFE-370BC6A205B8}" type="slidenum">
              <a:rPr lang="en-US"/>
              <a:pPr/>
              <a:t>25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Scientific method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3F410B9-94BE-44B6-AC99-FC87EC7D7980}" type="slidenum">
              <a:rPr lang="en-US"/>
              <a:pPr/>
              <a:t>3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76548D6-0A6F-4302-821A-41AE87234C87}" type="slidenum">
              <a:rPr lang="en-US"/>
              <a:pPr/>
              <a:t>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2528162-C900-4357-B5DF-200C52CCF956}" type="slidenum">
              <a:rPr lang="en-US"/>
              <a:pPr/>
              <a:t>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5804CCAF-FA9A-4FE8-903F-7899B45FA31F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28600"/>
            <a:ext cx="7848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l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BC947-BAEB-4C97-B8FB-001389EDED08}" type="datetimeFigureOut">
              <a:rPr lang="en-US" smtClean="0"/>
              <a:pPr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F605B-F03C-47D2-9E08-908911E63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3" name="Picture 5" descr="nz3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762000"/>
            <a:ext cx="7761124" cy="579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u="sng" dirty="0" smtClean="0">
                <a:solidFill>
                  <a:srgbClr val="CC0000"/>
                </a:solidFill>
              </a:rPr>
              <a:t>Uncertainty and Significant Figures</a:t>
            </a:r>
            <a:endParaRPr lang="en-US" u="sng" dirty="0">
              <a:solidFill>
                <a:srgbClr val="CC0000"/>
              </a:solidFill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876925" y="6553200"/>
            <a:ext cx="308129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4D4D4D"/>
                </a:solidFill>
              </a:rPr>
              <a:t>Cartoon courtesy of </a:t>
            </a:r>
            <a:r>
              <a:rPr lang="en-US" sz="1400" dirty="0" smtClean="0">
                <a:solidFill>
                  <a:srgbClr val="4D4D4D"/>
                </a:solidFill>
              </a:rPr>
              <a:t>Lab-initio.com</a:t>
            </a:r>
            <a:endParaRPr lang="en-US" sz="14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685800"/>
          </a:xfrm>
          <a:noFill/>
          <a:ln/>
        </p:spPr>
        <p:txBody>
          <a:bodyPr/>
          <a:lstStyle/>
          <a:p>
            <a:r>
              <a:rPr lang="en-US" sz="3200" b="0" u="sng" dirty="0">
                <a:solidFill>
                  <a:schemeClr val="accent4">
                    <a:lumMod val="10000"/>
                  </a:schemeClr>
                </a:solidFill>
              </a:rPr>
              <a:t>Precision and Accuracy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371600" y="2284413"/>
            <a:ext cx="73152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71600" y="4083050"/>
            <a:ext cx="7770813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848600" cy="2209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>
                <a:solidFill>
                  <a:srgbClr val="CC0000"/>
                </a:solidFill>
              </a:rPr>
              <a:t>	</a:t>
            </a:r>
            <a:r>
              <a:rPr lang="en-US" b="0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Accuracy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refers to the agreement of a particular value with the true value.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Precision</a:t>
            </a:r>
            <a:r>
              <a:rPr lang="en-US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refers to the degree of  agreement among several measurements made in the same manner.</a:t>
            </a:r>
          </a:p>
        </p:txBody>
      </p:sp>
      <p:pic>
        <p:nvPicPr>
          <p:cNvPr id="18438" name="Picture 6" descr="neit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124200"/>
            <a:ext cx="2125663" cy="1806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9" name="Picture 7" descr="preci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124200"/>
            <a:ext cx="2206625" cy="1793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40" name="Picture 8" descr="accura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124200"/>
            <a:ext cx="2114550" cy="1817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98525" y="4999038"/>
            <a:ext cx="222567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</a:rPr>
              <a:t>Neither accurate nor precise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489325" y="4968875"/>
            <a:ext cx="23780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Precise but not accurate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232525" y="4992688"/>
            <a:ext cx="21494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Precise AND accurate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  <p:bldP spid="18441" grpId="0" autoUpdateAnimBg="0"/>
      <p:bldP spid="18442" grpId="0" autoUpdateAnimBg="0"/>
      <p:bldP spid="1844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85800"/>
          </a:xfrm>
          <a:noFill/>
          <a:ln/>
        </p:spPr>
        <p:txBody>
          <a:bodyPr/>
          <a:lstStyle/>
          <a:p>
            <a:r>
              <a:rPr lang="en-US" u="sng" dirty="0">
                <a:solidFill>
                  <a:schemeClr val="accent4">
                    <a:lumMod val="10000"/>
                  </a:schemeClr>
                </a:solidFill>
              </a:rPr>
              <a:t>Types of Error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371600" y="1979613"/>
            <a:ext cx="76962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CC0000"/>
                </a:solidFill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Random Error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(Indeterminate Error) - measurement has an equal probability of being high or low.</a:t>
            </a:r>
          </a:p>
          <a:p>
            <a:pPr>
              <a:spcBef>
                <a:spcPct val="70000"/>
              </a:spcBef>
            </a:pPr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Systematic Error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(Determinate Error) - Occurs in the same direction each time (high or low), often resulting from poor technique or incorrect calibration.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812925" y="2436813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590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937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3581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FF66CC"/>
                </a:solidFill>
              </a:rPr>
              <a:t>	</a:t>
            </a: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Nonzero integers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always count as significant figures.</a:t>
            </a:r>
          </a:p>
          <a:p>
            <a:pPr algn="ctr">
              <a:spcBef>
                <a:spcPct val="10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3456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812925" y="2894013"/>
            <a:ext cx="6145213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651125" y="4738688"/>
            <a:ext cx="2825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4705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3429000"/>
          </a:xfrm>
          <a:noFill/>
          <a:ln/>
        </p:spPr>
        <p:txBody>
          <a:bodyPr/>
          <a:lstStyle/>
          <a:p>
            <a:pPr marL="565150" indent="-565150" defTabSz="1022350">
              <a:spcBef>
                <a:spcPct val="0"/>
              </a:spcBef>
            </a:pP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Zeros</a:t>
            </a:r>
          </a:p>
          <a:p>
            <a:pPr marL="565150" indent="-565150" defTabSz="1022350">
              <a:spcBef>
                <a:spcPct val="0"/>
              </a:spcBef>
            </a:pPr>
            <a:r>
              <a:rPr lang="en-US" sz="3200" dirty="0">
                <a:solidFill>
                  <a:srgbClr val="00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Leading zeros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not count as </a:t>
            </a:r>
          </a:p>
          <a:p>
            <a:pPr marL="965200" lvl="1" defTabSz="1022350">
              <a:spcBef>
                <a:spcPct val="0"/>
              </a:spcBef>
              <a:buFontTx/>
              <a:buNone/>
            </a:pP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28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algn="ctr" defTabSz="1022350">
              <a:spcBef>
                <a:spcPct val="100000"/>
              </a:spcBef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0.0486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1022350"/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36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522413" y="762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080000" y="4433888"/>
            <a:ext cx="20320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652713" y="4738688"/>
            <a:ext cx="25209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657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812925" y="2894013"/>
            <a:ext cx="63404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848600" cy="4114800"/>
          </a:xfrm>
          <a:noFill/>
          <a:ln/>
        </p:spPr>
        <p:txBody>
          <a:bodyPr/>
          <a:lstStyle/>
          <a:p>
            <a:pPr marL="565150" indent="-565150" defTabSz="179388">
              <a:spcBef>
                <a:spcPct val="0"/>
              </a:spcBef>
            </a:pP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Zeros</a:t>
            </a:r>
          </a:p>
          <a:p>
            <a:pPr marL="565150" indent="-565150" defTabSz="179388">
              <a:spcBef>
                <a:spcPct val="0"/>
              </a:spcBef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Captive zeros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always count as</a:t>
            </a:r>
          </a:p>
          <a:p>
            <a:pPr marL="965200" lvl="1" defTabSz="179388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significant figures.</a:t>
            </a:r>
            <a:endParaRPr lang="en-US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algn="ctr" defTabSz="179388">
              <a:spcBef>
                <a:spcPct val="10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16.07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179388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651125" y="5043488"/>
            <a:ext cx="25209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165725" y="50434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812925" y="2894013"/>
            <a:ext cx="7026275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267200"/>
          </a:xfrm>
          <a:noFill/>
          <a:ln/>
        </p:spPr>
        <p:txBody>
          <a:bodyPr/>
          <a:lstStyle/>
          <a:p>
            <a:pPr marL="565150" indent="-565150" defTabSz="334963">
              <a:spcBef>
                <a:spcPct val="0"/>
              </a:spcBef>
            </a:pP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Zeros</a:t>
            </a:r>
          </a:p>
          <a:p>
            <a:pPr marL="565150" indent="-565150" defTabSz="334963">
              <a:spcBef>
                <a:spcPct val="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Trailing zeros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significant only if the number contains a decimal point.</a:t>
            </a:r>
          </a:p>
          <a:p>
            <a:pPr marL="565150" indent="-565150" algn="ctr" defTabSz="334963">
              <a:spcBef>
                <a:spcPct val="7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9.300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334963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371600" y="2436813"/>
            <a:ext cx="7770813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2819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Exact numbers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an </a:t>
            </a:r>
            <a:r>
              <a:rPr lang="en-US" sz="3200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infinite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 of significant figures.</a:t>
            </a:r>
          </a:p>
          <a:p>
            <a:pPr algn="ctr">
              <a:spcBef>
                <a:spcPct val="10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inch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2.54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cm, exactly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685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#1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001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</a:rPr>
              <a:t>How many significant figures in each of the following?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905000" y="1600200"/>
            <a:ext cx="230187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1.0070 m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343400" y="1600200"/>
            <a:ext cx="24542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5 sig figs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117725" y="2286000"/>
            <a:ext cx="23780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17.10 kg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343400" y="2286000"/>
            <a:ext cx="1920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4 sig figs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752600" y="3048000"/>
            <a:ext cx="24542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100,890 L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343400" y="3048000"/>
            <a:ext cx="1719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5 sig figs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447800" y="3810000"/>
            <a:ext cx="26066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3.29 x 10</a:t>
            </a:r>
            <a:r>
              <a:rPr lang="en-US" baseline="30000" dirty="0">
                <a:solidFill>
                  <a:srgbClr val="006600"/>
                </a:solidFill>
              </a:rPr>
              <a:t>3</a:t>
            </a:r>
            <a:r>
              <a:rPr lang="en-US" dirty="0">
                <a:solidFill>
                  <a:srgbClr val="006600"/>
                </a:solidFill>
              </a:rPr>
              <a:t> s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baseline="30000" dirty="0">
              <a:solidFill>
                <a:srgbClr val="006600"/>
              </a:solidFill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327525" y="3824288"/>
            <a:ext cx="1719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3 sig figs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658938" y="4495800"/>
            <a:ext cx="23796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0.0054 cm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327525" y="4510088"/>
            <a:ext cx="1719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2 sig figs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1681163" y="5178425"/>
            <a:ext cx="23574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3,200,000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327525" y="5195888"/>
            <a:ext cx="1719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2 sig figs</a:t>
            </a: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1981200" y="2057400"/>
            <a:ext cx="11430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2209800" y="2743200"/>
            <a:ext cx="8382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1905000" y="3505200"/>
            <a:ext cx="9906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1600200" y="4267200"/>
            <a:ext cx="6096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2514600" y="4953000"/>
            <a:ext cx="3810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1828800" y="5638800"/>
            <a:ext cx="4572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utoUpdateAnimBg="0"/>
      <p:bldP spid="57350" grpId="0" autoUpdateAnimBg="0"/>
      <p:bldP spid="57351" grpId="0" autoUpdateAnimBg="0"/>
      <p:bldP spid="57352" grpId="0" autoUpdateAnimBg="0"/>
      <p:bldP spid="57353" grpId="0" autoUpdateAnimBg="0"/>
      <p:bldP spid="57354" grpId="0" autoUpdateAnimBg="0"/>
      <p:bldP spid="57355" grpId="0" autoUpdateAnimBg="0"/>
      <p:bldP spid="57356" grpId="0" autoUpdateAnimBg="0"/>
      <p:bldP spid="57357" grpId="0" autoUpdateAnimBg="0"/>
      <p:bldP spid="57358" grpId="0" autoUpdateAnimBg="0"/>
      <p:bldP spid="57359" grpId="0" autoUpdateAnimBg="0"/>
      <p:bldP spid="57360" grpId="0" autoUpdateAnimBg="0"/>
      <p:bldP spid="57361" grpId="0" animBg="1"/>
      <p:bldP spid="57362" grpId="0" animBg="1"/>
      <p:bldP spid="57363" grpId="0" animBg="1"/>
      <p:bldP spid="57364" grpId="0" animBg="1"/>
      <p:bldP spid="57365" grpId="0" animBg="1"/>
      <p:bldP spid="5736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848600" cy="1143000"/>
          </a:xfrm>
          <a:noFill/>
          <a:ln/>
        </p:spPr>
        <p:txBody>
          <a:bodyPr/>
          <a:lstStyle/>
          <a:p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Rules for Significant Figures in Mathematical Operations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1910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FF66"/>
                </a:solidFill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and Division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 sig figs in the result equals the number in the least precise measurement used in the calculation.</a:t>
            </a:r>
          </a:p>
          <a:p>
            <a:pPr algn="ctr">
              <a:spcBef>
                <a:spcPct val="70000"/>
              </a:spcBef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6.38 x 2.0  =</a:t>
            </a:r>
          </a:p>
          <a:p>
            <a:pPr algn="ctr"/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12.76 </a:t>
            </a: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</a:t>
            </a: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(2 sig figs)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#2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6200" y="1752600"/>
            <a:ext cx="2636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3.24 m x 7.0 m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09600" y="1143000"/>
            <a:ext cx="200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Calculation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352800" y="1143000"/>
            <a:ext cx="293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Calculator says: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467600" y="1143000"/>
            <a:ext cx="141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Answer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641725" y="1749425"/>
            <a:ext cx="16732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22.68 m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7543800" y="1752600"/>
            <a:ext cx="1149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m</a:t>
            </a:r>
            <a:r>
              <a:rPr lang="en-US" baseline="300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76200" y="2435225"/>
            <a:ext cx="32194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100.0 g ÷ 23.7 cm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581400" y="2452688"/>
            <a:ext cx="347503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4.219409283 g/cm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134225" y="2438400"/>
            <a:ext cx="2009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4.22 g/cm</a:t>
            </a:r>
            <a:r>
              <a:rPr lang="en-US" baseline="300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76200" y="3121025"/>
            <a:ext cx="33797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0.02 cm x 2.371 cm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581400" y="3138488"/>
            <a:ext cx="22907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0.04742 cm</a:t>
            </a:r>
            <a:r>
              <a:rPr lang="en-US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353300" y="3124200"/>
            <a:ext cx="16383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0.05 cm</a:t>
            </a:r>
            <a:r>
              <a:rPr lang="en-US" baseline="30000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76200" y="3810000"/>
            <a:ext cx="23495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710 m ÷ 3.0 s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565525" y="3824288"/>
            <a:ext cx="31861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236.6666667 m/s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340600" y="3824288"/>
            <a:ext cx="15748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240 m/s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76200" y="4510088"/>
            <a:ext cx="32797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1818.2 lb x 3.23 ft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581400" y="4510088"/>
            <a:ext cx="26479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5872.786 </a:t>
            </a:r>
            <a:r>
              <a:rPr lang="en-US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lb·ft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7237413" y="4495800"/>
            <a:ext cx="190658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5870 </a:t>
            </a:r>
            <a:r>
              <a:rPr lang="en-US" dirty="0" err="1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lb·ft</a:t>
            </a:r>
            <a:endParaRPr lang="en-US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 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76200" y="5195888"/>
            <a:ext cx="30845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1.030 g ÷ 2.87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3565525" y="5178425"/>
            <a:ext cx="22526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2.9561 g/</a:t>
            </a:r>
            <a:r>
              <a:rPr lang="en-US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7223125" y="5178425"/>
            <a:ext cx="1874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2.96 g/</a:t>
            </a:r>
            <a:r>
              <a:rPr lang="en-US" dirty="0" err="1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  <p:bldP spid="58376" grpId="0" autoUpdateAnimBg="0"/>
      <p:bldP spid="58378" grpId="0" autoUpdateAnimBg="0"/>
      <p:bldP spid="58379" grpId="0" autoUpdateAnimBg="0"/>
      <p:bldP spid="58380" grpId="0" autoUpdateAnimBg="0"/>
      <p:bldP spid="58381" grpId="0" autoUpdateAnimBg="0"/>
      <p:bldP spid="58382" grpId="0" autoUpdateAnimBg="0"/>
      <p:bldP spid="58384" grpId="0" autoUpdateAnimBg="0"/>
      <p:bldP spid="58385" grpId="0" autoUpdateAnimBg="0"/>
      <p:bldP spid="58386" grpId="0" autoUpdateAnimBg="0"/>
      <p:bldP spid="58387" grpId="0" autoUpdateAnimBg="0"/>
      <p:bldP spid="58388" grpId="0" autoUpdateAnimBg="0"/>
      <p:bldP spid="58389" grpId="0" autoUpdateAnimBg="0"/>
      <p:bldP spid="58390" grpId="0" autoUpdateAnimBg="0"/>
      <p:bldP spid="58391" grpId="0" autoUpdateAnimBg="0"/>
      <p:bldP spid="58392" grpId="0" autoUpdateAnimBg="0"/>
      <p:bldP spid="58393" grpId="0" autoUpdateAnimBg="0"/>
      <p:bldP spid="5839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85800"/>
          </a:xfrm>
          <a:noFill/>
          <a:ln/>
        </p:spPr>
        <p:txBody>
          <a:bodyPr/>
          <a:lstStyle/>
          <a:p>
            <a:r>
              <a:rPr lang="en-US" b="0" u="sng" dirty="0">
                <a:solidFill>
                  <a:schemeClr val="bg2">
                    <a:lumMod val="50000"/>
                  </a:schemeClr>
                </a:solidFill>
              </a:rPr>
              <a:t>Steps in the Scientific Method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5257800"/>
          </a:xfrm>
          <a:noFill/>
          <a:ln/>
        </p:spPr>
        <p:txBody>
          <a:bodyPr/>
          <a:lstStyle/>
          <a:p>
            <a:pPr defTabSz="574675">
              <a:lnSpc>
                <a:spcPct val="90000"/>
              </a:lnSpc>
            </a:pPr>
            <a:r>
              <a:rPr lang="en-US" dirty="0">
                <a:solidFill>
                  <a:srgbClr val="30623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		</a:t>
            </a:r>
            <a:r>
              <a:rPr lang="en-US" sz="2800" dirty="0" smtClean="0">
                <a:solidFill>
                  <a:srgbClr val="30623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Identify a problem</a:t>
            </a:r>
            <a:endParaRPr lang="en-US" sz="2800" dirty="0">
              <a:solidFill>
                <a:srgbClr val="4E754B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4350" indent="-514350" defTabSz="574675">
              <a:lnSpc>
                <a:spcPct val="90000"/>
              </a:lnSpc>
              <a:buAutoNum type="arabicPeriod" startAt="2"/>
            </a:pPr>
            <a:r>
              <a:rPr lang="en-US" sz="2800" dirty="0" smtClean="0">
                <a:solidFill>
                  <a:srgbClr val="30623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Gather information about the problem</a:t>
            </a:r>
          </a:p>
          <a:p>
            <a:pPr marL="914400" lvl="1" indent="-514350" defTabSz="574675">
              <a:lnSpc>
                <a:spcPct val="90000"/>
              </a:lnSpc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what info do you know </a:t>
            </a:r>
          </a:p>
          <a:p>
            <a:pPr defTabSz="574675">
              <a:lnSpc>
                <a:spcPct val="90000"/>
              </a:lnSpc>
            </a:pPr>
            <a:r>
              <a:rPr lang="en-US" sz="2800" dirty="0" smtClean="0">
                <a:solidFill>
                  <a:srgbClr val="30623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Formulating </a:t>
            </a:r>
            <a:r>
              <a:rPr lang="en-US" sz="2800" dirty="0">
                <a:solidFill>
                  <a:srgbClr val="30623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hypotheses</a:t>
            </a:r>
          </a:p>
          <a:p>
            <a:pPr defTabSz="574675">
              <a:lnSpc>
                <a:spcPct val="90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	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possible explanation for the observation</a:t>
            </a:r>
          </a:p>
          <a:p>
            <a:pPr defTabSz="574675">
              <a:lnSpc>
                <a:spcPct val="90000"/>
              </a:lnSpc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- 	make a plan</a:t>
            </a:r>
            <a:endParaRPr lang="en-US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4350" indent="-514350" defTabSz="574675">
              <a:lnSpc>
                <a:spcPct val="90000"/>
              </a:lnSpc>
              <a:buAutoNum type="arabicPeriod" startAt="4"/>
            </a:pPr>
            <a:r>
              <a:rPr lang="en-US" sz="2800" dirty="0" smtClean="0">
                <a:solidFill>
                  <a:srgbClr val="30623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Performing experiments</a:t>
            </a:r>
          </a:p>
          <a:p>
            <a:pPr defTabSz="574675">
              <a:lnSpc>
                <a:spcPct val="90000"/>
              </a:lnSpc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	gathering new information to decide</a:t>
            </a:r>
          </a:p>
          <a:p>
            <a:pPr marL="915988" lvl="1" indent="-333375" defTabSz="574675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whether the hypothesis is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valid</a:t>
            </a:r>
          </a:p>
          <a:p>
            <a:pPr marL="514350" indent="-514350" defTabSz="574675">
              <a:lnSpc>
                <a:spcPct val="90000"/>
              </a:lnSpc>
            </a:pPr>
            <a:r>
              <a:rPr lang="en-US" sz="2800" dirty="0" smtClean="0">
                <a:solidFill>
                  <a:srgbClr val="30623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Form a conclusion</a:t>
            </a:r>
          </a:p>
          <a:p>
            <a:pPr marL="915988" lvl="1" indent="-333375" defTabSz="574675"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Significant Figures in Mathematical Operations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FF66"/>
                </a:solidFill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and Subtraction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The number of decimal places in the result equals the number of decimal places in the least precise measurement.</a:t>
            </a:r>
          </a:p>
          <a:p>
            <a:pPr algn="ctr">
              <a:spcBef>
                <a:spcPct val="70000"/>
              </a:spcBef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6.8 + 11.934 =</a:t>
            </a:r>
          </a:p>
          <a:p>
            <a:pPr algn="ctr"/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18.734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18.7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(3 sig figs)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#3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6200" y="1752600"/>
            <a:ext cx="25987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3.24 m + 7.0 m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200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Calculation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352800" y="1143000"/>
            <a:ext cx="293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Calculator says: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162800" y="1143000"/>
            <a:ext cx="141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Answer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017963" y="1749425"/>
            <a:ext cx="14684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10.24 m</a:t>
            </a:r>
            <a:endParaRPr lang="en-US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7162800" y="1752600"/>
            <a:ext cx="12509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10.2 m</a:t>
            </a:r>
            <a:endParaRPr lang="en-US" baseline="300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76200" y="2435225"/>
            <a:ext cx="2995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100.0 g - 23.73 g</a:t>
            </a:r>
            <a:endParaRPr lang="en-US" baseline="30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4048125" y="2452688"/>
            <a:ext cx="14382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76.27 g</a:t>
            </a:r>
            <a:endParaRPr lang="en-US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7162800" y="2438400"/>
            <a:ext cx="12207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76.3 g</a:t>
            </a:r>
            <a:endParaRPr lang="en-US" baseline="300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76200" y="3121025"/>
            <a:ext cx="33416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0.02 cm + 2.371 cm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064000" y="3138488"/>
            <a:ext cx="16510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2.391 cm</a:t>
            </a:r>
            <a:endParaRPr lang="en-US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7162800" y="3124200"/>
            <a:ext cx="14906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2.39 cm</a:t>
            </a:r>
            <a:endParaRPr lang="en-US" baseline="30000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76200" y="3810000"/>
            <a:ext cx="29511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713.1 L - 3.872 L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064000" y="3824288"/>
            <a:ext cx="18796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709.228 L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7162800" y="3824288"/>
            <a:ext cx="14446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709.2 L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76200" y="4510088"/>
            <a:ext cx="3200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1818.2 lb + 3.37 lb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4065588" y="4510088"/>
            <a:ext cx="187801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1821.57 lb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7161213" y="4495800"/>
            <a:ext cx="16779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1821.6 lb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76200" y="5195888"/>
            <a:ext cx="35607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2.030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- 1.870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4116388" y="5181600"/>
            <a:ext cx="144621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0.16 </a:t>
            </a:r>
            <a:r>
              <a:rPr lang="en-US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7162800" y="5178425"/>
            <a:ext cx="166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0.160 </a:t>
            </a:r>
            <a:r>
              <a:rPr lang="en-US" dirty="0" err="1">
                <a:solidFill>
                  <a:srgbClr val="390C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rgbClr val="390CE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  <p:bldP spid="60423" grpId="0" autoUpdateAnimBg="0"/>
      <p:bldP spid="60424" grpId="0" autoUpdateAnimBg="0"/>
      <p:bldP spid="60425" grpId="0" autoUpdateAnimBg="0"/>
      <p:bldP spid="60426" grpId="0" autoUpdateAnimBg="0"/>
      <p:bldP spid="60427" grpId="0" autoUpdateAnimBg="0"/>
      <p:bldP spid="60428" grpId="0" autoUpdateAnimBg="0"/>
      <p:bldP spid="60429" grpId="0" autoUpdateAnimBg="0"/>
      <p:bldP spid="60430" grpId="0" autoUpdateAnimBg="0"/>
      <p:bldP spid="60431" grpId="0" autoUpdateAnimBg="0"/>
      <p:bldP spid="60432" grpId="0" autoUpdateAnimBg="0"/>
      <p:bldP spid="60433" grpId="0" autoUpdateAnimBg="0"/>
      <p:bldP spid="60434" grpId="0" autoUpdateAnimBg="0"/>
      <p:bldP spid="60435" grpId="0" autoUpdateAnimBg="0"/>
      <p:bldP spid="60436" grpId="0" autoUpdateAnimBg="0"/>
      <p:bldP spid="60437" grpId="0" autoUpdateAnimBg="0"/>
      <p:bldP spid="60438" grpId="0" autoUpdateAnimBg="0"/>
      <p:bldP spid="6043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 dirty="0">
                <a:solidFill>
                  <a:srgbClr val="800000"/>
                </a:solidFill>
              </a:rPr>
              <a:t>Density</a:t>
            </a:r>
            <a:r>
              <a:rPr lang="en-US" dirty="0">
                <a:solidFill>
                  <a:srgbClr val="800000"/>
                </a:solidFill>
              </a:rPr>
              <a:t> - the volume which is occupied by a specific mass of a material, usually given in units of grams per cubic centimeters or grams per milliliter. </a:t>
            </a:r>
          </a:p>
          <a:p>
            <a:pPr marL="990600" lvl="1" indent="-5334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dirty="0">
              <a:solidFill>
                <a:srgbClr val="800000"/>
              </a:solidFill>
            </a:endParaRPr>
          </a:p>
          <a:p>
            <a:pPr marL="990600" lvl="1" indent="-5334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dirty="0">
              <a:solidFill>
                <a:srgbClr val="800000"/>
              </a:solidFill>
            </a:endParaRPr>
          </a:p>
          <a:p>
            <a:pPr marL="990600" lvl="1" indent="-5334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5500" b="1" dirty="0">
                <a:solidFill>
                  <a:srgbClr val="800000"/>
                </a:solidFill>
                <a:latin typeface="Arial Rounded MT Bold" pitchFamily="34" charset="0"/>
              </a:rPr>
              <a:t>         D = m/v</a:t>
            </a:r>
          </a:p>
          <a:p>
            <a:pPr marL="990600" lvl="1" indent="-5334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/>
              <a:t> </a:t>
            </a:r>
          </a:p>
          <a:p>
            <a:pPr marL="609600" indent="-609600">
              <a:lnSpc>
                <a:spcPct val="90000"/>
              </a:lnSpc>
            </a:pPr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Density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14600" y="4114800"/>
            <a:ext cx="2819400" cy="1066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density of a liquid can be determined by massing the liquid and then measuring the exact volume. </a:t>
            </a:r>
          </a:p>
          <a:p>
            <a:pPr>
              <a:buFont typeface="Wingdings" pitchFamily="2" charset="2"/>
              <a:buNone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Density of Liquid</a:t>
            </a:r>
          </a:p>
        </p:txBody>
      </p:sp>
      <p:pic>
        <p:nvPicPr>
          <p:cNvPr id="9220" name="Picture 4" descr="cal_bal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90800" y="3429000"/>
            <a:ext cx="5867400" cy="4400550"/>
          </a:xfrm>
          <a:prstGeom prst="rect">
            <a:avLst/>
          </a:prstGeom>
          <a:noFill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-1447800" y="3352800"/>
            <a:ext cx="3124200" cy="3733800"/>
          </a:xfrm>
          <a:prstGeom prst="rect">
            <a:avLst/>
          </a:prstGeom>
          <a:solidFill>
            <a:srgbClr val="F0F6CA"/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143000" y="6400800"/>
            <a:ext cx="4267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3" name="Picture 7" descr="grad cylin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600450"/>
            <a:ext cx="2819400" cy="28003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50288" cy="3468687"/>
          </a:xfrm>
        </p:spPr>
        <p:txBody>
          <a:bodyPr/>
          <a:lstStyle/>
          <a:p>
            <a:r>
              <a:rPr lang="en-US" sz="2400" dirty="0">
                <a:solidFill>
                  <a:srgbClr val="800000"/>
                </a:solidFill>
              </a:rPr>
              <a:t>The volume of a solid can be difficult to measure, so its density is determined using a different method. The volume is found by measuring the volume of a liquid that the solid displaces. In the example below, the volume of the compound is 17.2 </a:t>
            </a:r>
            <a:r>
              <a:rPr lang="en-US" sz="2400" dirty="0" err="1">
                <a:solidFill>
                  <a:srgbClr val="800000"/>
                </a:solidFill>
              </a:rPr>
              <a:t>mL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Displacement/Solid Density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6469063"/>
            <a:ext cx="8839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600" dirty="0">
                <a:solidFill>
                  <a:srgbClr val="800000"/>
                </a:solidFill>
              </a:rPr>
              <a:t>Volume of water= 15.0 ml			Volume of water + compound = 32.2 ml</a:t>
            </a:r>
          </a:p>
        </p:txBody>
      </p:sp>
      <p:pic>
        <p:nvPicPr>
          <p:cNvPr id="8197" name="Picture 5" descr="gradcylind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25" y="4022725"/>
            <a:ext cx="1438275" cy="2378075"/>
          </a:xfrm>
          <a:prstGeom prst="rect">
            <a:avLst/>
          </a:prstGeom>
          <a:noFill/>
        </p:spPr>
      </p:pic>
      <p:pic>
        <p:nvPicPr>
          <p:cNvPr id="8198" name="Picture 6" descr="gradcylind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419600"/>
            <a:ext cx="1320800" cy="20415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To solve all math problems in this class you will use the “</a:t>
            </a:r>
            <a:r>
              <a:rPr lang="en-US" dirty="0" err="1">
                <a:solidFill>
                  <a:srgbClr val="800000"/>
                </a:solidFill>
              </a:rPr>
              <a:t>u,k,p,s</a:t>
            </a:r>
            <a:r>
              <a:rPr lang="en-US" dirty="0">
                <a:solidFill>
                  <a:srgbClr val="800000"/>
                </a:solidFill>
              </a:rPr>
              <a:t>” method.</a:t>
            </a:r>
          </a:p>
          <a:p>
            <a:endParaRPr lang="en-US" dirty="0">
              <a:solidFill>
                <a:srgbClr val="800000"/>
              </a:solidFill>
            </a:endParaRPr>
          </a:p>
          <a:p>
            <a:r>
              <a:rPr lang="en-US" dirty="0">
                <a:solidFill>
                  <a:srgbClr val="800000"/>
                </a:solidFill>
              </a:rPr>
              <a:t>u:  unknown</a:t>
            </a:r>
          </a:p>
          <a:p>
            <a:r>
              <a:rPr lang="en-US" dirty="0">
                <a:solidFill>
                  <a:srgbClr val="800000"/>
                </a:solidFill>
              </a:rPr>
              <a:t>k:  known</a:t>
            </a:r>
          </a:p>
          <a:p>
            <a:r>
              <a:rPr lang="en-US" dirty="0">
                <a:solidFill>
                  <a:srgbClr val="800000"/>
                </a:solidFill>
              </a:rPr>
              <a:t>p:  plan</a:t>
            </a:r>
          </a:p>
          <a:p>
            <a:r>
              <a:rPr lang="en-US" dirty="0">
                <a:solidFill>
                  <a:srgbClr val="800000"/>
                </a:solidFill>
              </a:rPr>
              <a:t>s:  solve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Math problems	</a:t>
            </a:r>
          </a:p>
        </p:txBody>
      </p:sp>
      <p:pic>
        <p:nvPicPr>
          <p:cNvPr id="10245" name="Picture 5" descr="wb0151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430588"/>
            <a:ext cx="3048000" cy="249396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/>
              <a:t>An aluminum bar with a volume of 35 cm</a:t>
            </a:r>
            <a:r>
              <a:rPr lang="en-US" baseline="30000" dirty="0" smtClean="0"/>
              <a:t>3</a:t>
            </a:r>
            <a:r>
              <a:rPr lang="en-US" dirty="0" smtClean="0"/>
              <a:t> has a mass of 94.5 g. What is the density of aluminum based on this information?</a:t>
            </a:r>
          </a:p>
          <a:p>
            <a:pPr>
              <a:buNone/>
            </a:pPr>
            <a:r>
              <a:rPr lang="es-EC" dirty="0" smtClean="0"/>
              <a:t>u: </a:t>
            </a:r>
            <a:r>
              <a:rPr lang="es-EC" dirty="0" err="1" smtClean="0"/>
              <a:t>density</a:t>
            </a:r>
            <a:r>
              <a:rPr lang="es-EC" dirty="0" smtClean="0"/>
              <a:t> Al</a:t>
            </a:r>
            <a:endParaRPr lang="en-US" dirty="0" smtClean="0"/>
          </a:p>
          <a:p>
            <a:pPr>
              <a:buNone/>
            </a:pPr>
            <a:r>
              <a:rPr lang="es-EC" dirty="0" smtClean="0"/>
              <a:t>k: m= 94.5 g;  v=35cm</a:t>
            </a:r>
            <a:r>
              <a:rPr lang="es-EC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	s: d = </a:t>
            </a:r>
            <a:r>
              <a:rPr lang="en-US" u="sng" dirty="0" smtClean="0"/>
              <a:t> 94.5g</a:t>
            </a:r>
            <a:r>
              <a:rPr lang="en-US" dirty="0" smtClean="0"/>
              <a:t>  =</a:t>
            </a:r>
          </a:p>
          <a:p>
            <a:pPr>
              <a:buNone/>
            </a:pPr>
            <a:r>
              <a:rPr lang="en-US" dirty="0" smtClean="0"/>
              <a:t>		      35cm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2400" y="4343400"/>
            <a:ext cx="23622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2.7 g/cm</a:t>
            </a:r>
            <a:r>
              <a:rPr lang="en-US" sz="2800" baseline="30000" dirty="0" smtClean="0"/>
              <a:t>3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/>
              <a:t>A glass tube that holds exactly 75.0000 </a:t>
            </a:r>
            <a:r>
              <a:rPr lang="en-US" dirty="0" err="1" smtClean="0"/>
              <a:t>mL</a:t>
            </a:r>
            <a:r>
              <a:rPr lang="en-US" dirty="0" smtClean="0"/>
              <a:t> is filled with liquid mercury metal whose mass is shown to be 1020.0011g. From these data, what is the density of mercury metal?</a:t>
            </a:r>
          </a:p>
          <a:p>
            <a:pPr>
              <a:buNone/>
            </a:pPr>
            <a:r>
              <a:rPr lang="en-US" dirty="0" smtClean="0"/>
              <a:t>u: density Hg</a:t>
            </a:r>
          </a:p>
          <a:p>
            <a:pPr>
              <a:buNone/>
            </a:pPr>
            <a:r>
              <a:rPr lang="en-US" dirty="0" smtClean="0"/>
              <a:t>k: m= 1020.0011 g;  v=75.0000mL</a:t>
            </a:r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s: d = </a:t>
            </a:r>
            <a:r>
              <a:rPr lang="en-US" u="sng" dirty="0" smtClean="0"/>
              <a:t> 1020g</a:t>
            </a:r>
            <a:r>
              <a:rPr lang="en-US" dirty="0" smtClean="0"/>
              <a:t> =</a:t>
            </a:r>
          </a:p>
          <a:p>
            <a:pPr>
              <a:buNone/>
            </a:pPr>
            <a:r>
              <a:rPr lang="en-US" dirty="0" smtClean="0"/>
              <a:t>		    75mL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4724400"/>
            <a:ext cx="2362200" cy="106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13.6000 g/</a:t>
            </a:r>
            <a:r>
              <a:rPr lang="en-US" sz="2800" dirty="0" err="1" smtClean="0"/>
              <a:t>mL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3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/>
              <a:t>The mass of 155 </a:t>
            </a:r>
            <a:r>
              <a:rPr lang="en-US" dirty="0" err="1" smtClean="0"/>
              <a:t>mL</a:t>
            </a:r>
            <a:r>
              <a:rPr lang="en-US" dirty="0" smtClean="0"/>
              <a:t> of ethyl alcohol is found to be exactly 122.5 g. What is the density of ethyl alcohol?</a:t>
            </a:r>
          </a:p>
          <a:p>
            <a:pPr>
              <a:buNone/>
            </a:pPr>
            <a:r>
              <a:rPr lang="en-US" dirty="0" smtClean="0"/>
              <a:t>u: density of ethyl alcohol</a:t>
            </a:r>
          </a:p>
          <a:p>
            <a:pPr>
              <a:buNone/>
            </a:pPr>
            <a:r>
              <a:rPr lang="en-US" dirty="0" smtClean="0"/>
              <a:t>k: m= 122.5g; v=155mL</a:t>
            </a:r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s:  d = </a:t>
            </a:r>
            <a:r>
              <a:rPr lang="en-US" u="sng" dirty="0" smtClean="0"/>
              <a:t>  122.5g</a:t>
            </a:r>
            <a:r>
              <a:rPr lang="en-US" dirty="0" smtClean="0"/>
              <a:t> =</a:t>
            </a:r>
          </a:p>
          <a:p>
            <a:pPr>
              <a:buNone/>
            </a:pPr>
            <a:r>
              <a:rPr lang="en-US" dirty="0" smtClean="0"/>
              <a:t>		     155mL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4343400"/>
            <a:ext cx="29718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0.790 g/</a:t>
            </a:r>
            <a:r>
              <a:rPr lang="en-US" sz="2800" dirty="0" err="1" smtClean="0"/>
              <a:t>mL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4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dirty="0" smtClean="0"/>
              <a:t>A block of ice with a mass of 519.0g is found to occupy a volume of 565.8 cm</a:t>
            </a:r>
            <a:r>
              <a:rPr lang="en-US" baseline="30000" dirty="0" smtClean="0"/>
              <a:t>3</a:t>
            </a:r>
            <a:r>
              <a:rPr lang="en-US" dirty="0" smtClean="0"/>
              <a:t>.  What is the density of the ice?</a:t>
            </a:r>
          </a:p>
          <a:p>
            <a:pPr>
              <a:buNone/>
            </a:pPr>
            <a:r>
              <a:rPr lang="en-US" dirty="0" smtClean="0"/>
              <a:t>u: density H</a:t>
            </a:r>
            <a:r>
              <a:rPr lang="en-US" baseline="-25000" dirty="0" smtClean="0"/>
              <a:t>2</a:t>
            </a:r>
            <a:r>
              <a:rPr lang="en-US" dirty="0" smtClean="0"/>
              <a:t>O(s)</a:t>
            </a:r>
          </a:p>
          <a:p>
            <a:pPr>
              <a:buNone/>
            </a:pPr>
            <a:r>
              <a:rPr lang="en-US" dirty="0" smtClean="0"/>
              <a:t>k: m= 519.0 g; v=565.8cm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s:  d = </a:t>
            </a:r>
            <a:r>
              <a:rPr lang="en-US" u="sng" dirty="0" smtClean="0"/>
              <a:t> 519.0g  </a:t>
            </a:r>
            <a:r>
              <a:rPr lang="en-US" dirty="0" smtClean="0"/>
              <a:t> =</a:t>
            </a:r>
          </a:p>
          <a:p>
            <a:pPr>
              <a:buNone/>
            </a:pPr>
            <a:r>
              <a:rPr lang="en-US" dirty="0" smtClean="0"/>
              <a:t>		     565.8 cm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4495800"/>
            <a:ext cx="25146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0.9173 g/cm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533400"/>
            <a:ext cx="9142413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125788" y="2865438"/>
            <a:ext cx="285432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124200" y="3505200"/>
            <a:ext cx="34686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355725" y="4540250"/>
            <a:ext cx="18732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204913" y="5183188"/>
            <a:ext cx="104616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71713" y="5183188"/>
            <a:ext cx="5937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871913" y="4540250"/>
            <a:ext cx="5056187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148513" y="5183188"/>
            <a:ext cx="5937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  <a:noFill/>
          <a:ln/>
        </p:spPr>
        <p:txBody>
          <a:bodyPr/>
          <a:lstStyle/>
          <a:p>
            <a:r>
              <a:rPr lang="en-US" u="sng" dirty="0">
                <a:solidFill>
                  <a:schemeClr val="bg2">
                    <a:lumMod val="50000"/>
                  </a:schemeClr>
                </a:solidFill>
              </a:rPr>
              <a:t>Nature of Measurement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153400" cy="13716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/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 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1 - </a:t>
            </a:r>
            <a:r>
              <a:rPr lang="en-US" sz="3600" dirty="0">
                <a:solidFill>
                  <a:srgbClr val="30623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number</a:t>
            </a:r>
          </a:p>
          <a:p>
            <a:pPr algn="ctr">
              <a:spcBef>
                <a:spcPct val="0"/>
              </a:spcBef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 2 - </a:t>
            </a:r>
            <a:r>
              <a:rPr lang="en-US" sz="3600" dirty="0">
                <a:solidFill>
                  <a:srgbClr val="30623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scale (unit)</a:t>
            </a:r>
          </a:p>
          <a:p>
            <a:pPr>
              <a:spcBef>
                <a:spcPct val="70000"/>
              </a:spcBef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Examples:</a:t>
            </a:r>
          </a:p>
          <a:p>
            <a:pPr algn="ctr">
              <a:spcBef>
                <a:spcPct val="0"/>
              </a:spcBef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 </a:t>
            </a:r>
            <a:r>
              <a:rPr lang="en-US" sz="3200" dirty="0">
                <a:solidFill>
                  <a:srgbClr val="4E754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grams</a:t>
            </a:r>
          </a:p>
          <a:p>
            <a:pPr algn="ctr">
              <a:spcBef>
                <a:spcPct val="0"/>
              </a:spcBef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6.63 x 10</a:t>
            </a:r>
            <a:r>
              <a:rPr lang="en-US" sz="3200" baseline="30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-34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4E754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Joule·seconds</a:t>
            </a:r>
            <a:endParaRPr lang="en-US" sz="3200" dirty="0">
              <a:solidFill>
                <a:srgbClr val="4E754B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066800" y="1066800"/>
            <a:ext cx="7086600" cy="9787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measurement is a quantitative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observation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consisting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of 2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parts:</a:t>
            </a:r>
            <a:endParaRPr lang="en-US" sz="3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5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 smtClean="0"/>
              <a:t>Find the density of a sample of silicon which has a volume of 235.7cm</a:t>
            </a:r>
            <a:r>
              <a:rPr lang="en-US" baseline="30000" dirty="0" smtClean="0"/>
              <a:t>3</a:t>
            </a:r>
            <a:r>
              <a:rPr lang="en-US" dirty="0" smtClean="0"/>
              <a:t> and a mass of 570.44 g.</a:t>
            </a:r>
          </a:p>
          <a:p>
            <a:pPr>
              <a:buNone/>
            </a:pPr>
            <a:r>
              <a:rPr lang="es-EC" dirty="0" smtClean="0"/>
              <a:t>u: </a:t>
            </a:r>
            <a:r>
              <a:rPr lang="en-US" dirty="0" smtClean="0"/>
              <a:t>density </a:t>
            </a:r>
            <a:r>
              <a:rPr lang="es-EC" dirty="0" smtClean="0"/>
              <a:t>Si</a:t>
            </a:r>
            <a:endParaRPr lang="en-US" dirty="0" smtClean="0"/>
          </a:p>
          <a:p>
            <a:pPr>
              <a:buNone/>
            </a:pPr>
            <a:r>
              <a:rPr lang="es-EC" dirty="0" smtClean="0"/>
              <a:t>k: m= 570.44g; v=235.7cm</a:t>
            </a:r>
            <a:r>
              <a:rPr lang="es-EC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s:  d = </a:t>
            </a:r>
            <a:r>
              <a:rPr lang="en-US" u="sng" dirty="0" smtClean="0"/>
              <a:t> 570.44g  </a:t>
            </a:r>
            <a:r>
              <a:rPr lang="en-US" dirty="0" smtClean="0"/>
              <a:t> = </a:t>
            </a:r>
          </a:p>
          <a:p>
            <a:pPr>
              <a:buNone/>
            </a:pPr>
            <a:r>
              <a:rPr lang="en-US" dirty="0" smtClean="0"/>
              <a:t>		    235.7 cm</a:t>
            </a:r>
            <a:r>
              <a:rPr lang="en-US" baseline="30000" dirty="0" smtClean="0"/>
              <a:t>3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91000" y="4495800"/>
            <a:ext cx="25908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2.42 g/cm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6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dirty="0" smtClean="0"/>
              <a:t>A solid cube of impure zinc metal, 3.50 cm on a side, has a density of 6.95g/cm</a:t>
            </a:r>
            <a:r>
              <a:rPr lang="en-US" baseline="30000" dirty="0" smtClean="0"/>
              <a:t>3</a:t>
            </a:r>
            <a:r>
              <a:rPr lang="en-US" dirty="0" smtClean="0"/>
              <a:t>. What is the mass of the cube?</a:t>
            </a:r>
          </a:p>
          <a:p>
            <a:pPr>
              <a:buNone/>
            </a:pPr>
            <a:r>
              <a:rPr lang="en-US" dirty="0" smtClean="0"/>
              <a:t>u: mass of Zn</a:t>
            </a:r>
          </a:p>
          <a:p>
            <a:pPr>
              <a:buNone/>
            </a:pPr>
            <a:r>
              <a:rPr lang="en-US" dirty="0" smtClean="0"/>
              <a:t>k: d= 6.95g/</a:t>
            </a:r>
            <a:r>
              <a:rPr lang="en-US" dirty="0" err="1" smtClean="0"/>
              <a:t>mL</a:t>
            </a:r>
            <a:r>
              <a:rPr lang="en-US" dirty="0" smtClean="0"/>
              <a:t>; l(per side)=3.50cm</a:t>
            </a:r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  </a:t>
            </a:r>
            <a:r>
              <a:rPr lang="en-US" dirty="0" smtClean="0"/>
              <a:t>	volume=l*w*h</a:t>
            </a:r>
          </a:p>
          <a:p>
            <a:pPr>
              <a:buNone/>
            </a:pPr>
            <a:r>
              <a:rPr lang="en-US" dirty="0" smtClean="0"/>
              <a:t>	       v </a:t>
            </a:r>
          </a:p>
          <a:p>
            <a:pPr>
              <a:buNone/>
            </a:pPr>
            <a:r>
              <a:rPr lang="en-US" dirty="0" smtClean="0"/>
              <a:t>s: volume =3.50cm*3.50cm*3.50cm = 42.88cm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6.95g</a:t>
            </a:r>
            <a:r>
              <a:rPr lang="en-US" dirty="0" smtClean="0"/>
              <a:t> = </a:t>
            </a:r>
            <a:r>
              <a:rPr lang="en-US" u="sng" dirty="0" smtClean="0"/>
              <a:t>   m    </a:t>
            </a:r>
            <a:r>
              <a:rPr lang="en-US" dirty="0" smtClean="0"/>
              <a:t> =  </a:t>
            </a:r>
          </a:p>
          <a:p>
            <a:pPr>
              <a:buNone/>
            </a:pPr>
            <a:r>
              <a:rPr lang="en-US" dirty="0" smtClean="0"/>
              <a:t> cm</a:t>
            </a:r>
            <a:r>
              <a:rPr lang="en-US" baseline="30000" dirty="0" smtClean="0"/>
              <a:t>3   </a:t>
            </a:r>
            <a:r>
              <a:rPr lang="en-US" dirty="0" smtClean="0"/>
              <a:t>   42.88cm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u="sng" dirty="0" smtClean="0"/>
              <a:t>(6.95g)(42.88cm</a:t>
            </a:r>
            <a:r>
              <a:rPr lang="en-US" u="sng" baseline="30000" dirty="0" smtClean="0"/>
              <a:t>3</a:t>
            </a:r>
            <a:r>
              <a:rPr lang="en-US" u="sng" dirty="0" smtClean="0"/>
              <a:t>)</a:t>
            </a:r>
            <a:r>
              <a:rPr lang="en-US" dirty="0" smtClean="0"/>
              <a:t> =  </a:t>
            </a:r>
            <a:r>
              <a:rPr lang="en-US" u="sng" dirty="0" smtClean="0"/>
              <a:t>m (cm</a:t>
            </a:r>
            <a:r>
              <a:rPr lang="en-US" u="sng" baseline="30000" dirty="0" smtClean="0"/>
              <a:t>3</a:t>
            </a:r>
            <a:r>
              <a:rPr lang="en-US" u="sng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      cm</a:t>
            </a:r>
            <a:r>
              <a:rPr lang="en-US" baseline="30000" dirty="0" smtClean="0"/>
              <a:t>3</a:t>
            </a:r>
            <a:r>
              <a:rPr lang="en-US" dirty="0" smtClean="0"/>
              <a:t>		   </a:t>
            </a:r>
            <a:r>
              <a:rPr lang="en-US" dirty="0" err="1" smtClean="0"/>
              <a:t>cm</a:t>
            </a:r>
            <a:r>
              <a:rPr lang="en-US" baseline="30000" dirty="0" err="1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6400" y="4191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53000" y="52578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219200" y="4419600"/>
            <a:ext cx="4572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143000" y="4419600"/>
            <a:ext cx="533400" cy="266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038600" y="5638800"/>
            <a:ext cx="18288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buNone/>
            </a:pPr>
            <a:r>
              <a:rPr lang="en-US" sz="2000" dirty="0" smtClean="0"/>
              <a:t> </a:t>
            </a:r>
            <a:r>
              <a:rPr lang="en-US" sz="2000" smtClean="0"/>
              <a:t>m =298g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048000" y="4495800"/>
            <a:ext cx="381000" cy="304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09800" y="3810000"/>
            <a:ext cx="381000" cy="304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practice problem 7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dirty="0" smtClean="0"/>
              <a:t>An irregularly shaped piece of gold (density = 19.3g/cm</a:t>
            </a:r>
            <a:r>
              <a:rPr lang="en-US" baseline="30000" dirty="0" smtClean="0"/>
              <a:t>3</a:t>
            </a:r>
            <a:r>
              <a:rPr lang="en-US" dirty="0" smtClean="0"/>
              <a:t>) has a mass of 428.4g.  What is the volume of this piece of gold?</a:t>
            </a:r>
          </a:p>
          <a:p>
            <a:pPr>
              <a:buNone/>
            </a:pPr>
            <a:r>
              <a:rPr lang="en-US" dirty="0" smtClean="0"/>
              <a:t>u: volume of Au</a:t>
            </a:r>
          </a:p>
          <a:p>
            <a:pPr>
              <a:buNone/>
            </a:pPr>
            <a:r>
              <a:rPr lang="en-US" dirty="0" smtClean="0"/>
              <a:t>k: d= 19.3g/</a:t>
            </a:r>
            <a:r>
              <a:rPr lang="en-US" dirty="0" err="1" smtClean="0"/>
              <a:t>mL</a:t>
            </a:r>
            <a:r>
              <a:rPr lang="en-US" dirty="0" smtClean="0"/>
              <a:t>; m=428.4g</a:t>
            </a:r>
          </a:p>
          <a:p>
            <a:pPr>
              <a:buNone/>
            </a:pPr>
            <a:r>
              <a:rPr lang="en-US" dirty="0" smtClean="0"/>
              <a:t>p: d= </a:t>
            </a:r>
            <a:r>
              <a:rPr lang="en-US" u="sng" dirty="0" smtClean="0"/>
              <a:t>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v</a:t>
            </a:r>
          </a:p>
          <a:p>
            <a:pPr>
              <a:buNone/>
            </a:pPr>
            <a:r>
              <a:rPr lang="en-US" dirty="0" smtClean="0"/>
              <a:t>	s:  </a:t>
            </a:r>
            <a:r>
              <a:rPr lang="en-US" u="sng" dirty="0" smtClean="0"/>
              <a:t>19.3g</a:t>
            </a:r>
            <a:r>
              <a:rPr lang="en-US" dirty="0" smtClean="0"/>
              <a:t> = </a:t>
            </a:r>
            <a:r>
              <a:rPr lang="en-US" u="sng" dirty="0" smtClean="0"/>
              <a:t>   428.4g    </a:t>
            </a:r>
            <a:r>
              <a:rPr lang="en-US" dirty="0" smtClean="0"/>
              <a:t> =  </a:t>
            </a:r>
          </a:p>
          <a:p>
            <a:pPr>
              <a:buNone/>
            </a:pPr>
            <a:r>
              <a:rPr lang="en-US" dirty="0" smtClean="0"/>
              <a:t>	          </a:t>
            </a:r>
            <a:r>
              <a:rPr lang="en-US" dirty="0" err="1" smtClean="0"/>
              <a:t>mL</a:t>
            </a:r>
            <a:r>
              <a:rPr lang="en-US" dirty="0" smtClean="0"/>
              <a:t>        v</a:t>
            </a:r>
          </a:p>
          <a:p>
            <a:pPr>
              <a:buNone/>
            </a:pP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u="sng" dirty="0" smtClean="0"/>
              <a:t>(19.3g)(v)</a:t>
            </a:r>
            <a:r>
              <a:rPr lang="en-US" dirty="0" smtClean="0"/>
              <a:t> = </a:t>
            </a:r>
            <a:r>
              <a:rPr lang="en-US" u="sng" dirty="0" err="1" smtClean="0"/>
              <a:t>mL</a:t>
            </a:r>
            <a:r>
              <a:rPr lang="en-US" u="sng" dirty="0" smtClean="0"/>
              <a:t> (428.4g)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	  19.3g	  </a:t>
            </a:r>
            <a:r>
              <a:rPr lang="en-US" dirty="0" err="1" smtClean="0"/>
              <a:t>19.3g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0" y="5486400"/>
            <a:ext cx="3276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22.2cm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Au  = v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SigFig</a:t>
            </a:r>
            <a:r>
              <a:rPr lang="en-US" dirty="0" smtClean="0"/>
              <a:t> &amp; Density </a:t>
            </a:r>
            <a:r>
              <a:rPr lang="en-US" smtClean="0"/>
              <a:t>Quiz tomorrow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D4D4D"/>
                </a:solidFill>
              </a:rPr>
              <a:t>Who’s Ruling </a:t>
            </a:r>
            <a:r>
              <a:rPr lang="en-US" dirty="0" smtClean="0">
                <a:solidFill>
                  <a:srgbClr val="4D4D4D"/>
                </a:solidFill>
              </a:rPr>
              <a:t>Who</a:t>
            </a:r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dirty="0">
                <a:solidFill>
                  <a:srgbClr val="800000"/>
                </a:solidFill>
              </a:rPr>
              <a:t>Compare the measurements made using Ruler A with those made with Ruler B.  Which measurement do your think is more accurate? Why?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dirty="0">
                <a:solidFill>
                  <a:srgbClr val="800000"/>
                </a:solidFill>
              </a:rPr>
              <a:t>Compare the measurements made using Ruler A with those made with Ruler C.  Which measurement do your think is more accurate? Why?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D4D4D"/>
                </a:solidFill>
              </a:rPr>
              <a:t>Who’s Ruling Who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3"/>
            </a:pPr>
            <a:r>
              <a:rPr lang="en-US" dirty="0">
                <a:solidFill>
                  <a:srgbClr val="800000"/>
                </a:solidFill>
              </a:rPr>
              <a:t>What conclusions can you make concerning the number of decimal places a measurement needs?</a:t>
            </a:r>
          </a:p>
          <a:p>
            <a:pPr marL="609600" indent="-609600">
              <a:buFont typeface="Wingdings" pitchFamily="2" charset="2"/>
              <a:buAutoNum type="arabicPeriod" startAt="3"/>
            </a:pPr>
            <a:r>
              <a:rPr lang="en-US" dirty="0">
                <a:solidFill>
                  <a:srgbClr val="800000"/>
                </a:solidFill>
              </a:rPr>
              <a:t>What conclusions can you draw about the accuracy of measurements of length based on the number of increments on a ruler?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685800"/>
          </a:xfrm>
          <a:noFill/>
          <a:ln/>
        </p:spPr>
        <p:txBody>
          <a:bodyPr/>
          <a:lstStyle/>
          <a:p>
            <a:r>
              <a:rPr lang="en-US" sz="3200" dirty="0">
                <a:solidFill>
                  <a:srgbClr val="4E754B"/>
                </a:solidFill>
              </a:rPr>
              <a:t>The Fundamental SI Units</a:t>
            </a:r>
            <a:br>
              <a:rPr lang="en-US" sz="3200" dirty="0">
                <a:solidFill>
                  <a:srgbClr val="4E754B"/>
                </a:solidFill>
              </a:rPr>
            </a:br>
            <a:r>
              <a:rPr lang="en-US" sz="3200" dirty="0">
                <a:solidFill>
                  <a:srgbClr val="4E754B"/>
                </a:solidFill>
              </a:rPr>
              <a:t> </a:t>
            </a:r>
            <a:r>
              <a:rPr lang="en-US" sz="2800" b="0" dirty="0">
                <a:solidFill>
                  <a:srgbClr val="4E754B"/>
                </a:solidFill>
              </a:rPr>
              <a:t>(le </a:t>
            </a:r>
            <a:r>
              <a:rPr lang="en-US" sz="2800" b="0" dirty="0" err="1">
                <a:solidFill>
                  <a:srgbClr val="4E754B"/>
                </a:solidFill>
              </a:rPr>
              <a:t>Système</a:t>
            </a:r>
            <a:r>
              <a:rPr lang="en-US" sz="2800" b="0" dirty="0">
                <a:solidFill>
                  <a:srgbClr val="4E754B"/>
                </a:solidFill>
              </a:rPr>
              <a:t> International, SI)</a:t>
            </a:r>
          </a:p>
        </p:txBody>
      </p:sp>
      <p:graphicFrame>
        <p:nvGraphicFramePr>
          <p:cNvPr id="13315" name="Object 3">
            <a:hlinkClick r:id="" action="ppaction://ole?verb=0"/>
          </p:cNvPr>
          <p:cNvGraphicFramePr>
            <a:graphicFrameLocks/>
          </p:cNvGraphicFramePr>
          <p:nvPr>
            <p:ph type="tbl" idx="1"/>
          </p:nvPr>
        </p:nvGraphicFramePr>
        <p:xfrm>
          <a:off x="609600" y="1447800"/>
          <a:ext cx="8153400" cy="5181599"/>
        </p:xfrm>
        <a:graphic>
          <a:graphicData uri="http://schemas.openxmlformats.org/presentationml/2006/ole">
            <p:oleObj spid="_x0000_s1026" name="Document" r:id="rId4" imgW="7905644" imgH="5144158" progId="Word.Document.8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r>
              <a:rPr lang="en-US"/>
              <a:t>SI Units</a:t>
            </a:r>
          </a:p>
        </p:txBody>
      </p:sp>
      <p:pic>
        <p:nvPicPr>
          <p:cNvPr id="15363" name="Picture 3" descr="SIun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534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143000"/>
          </a:xfrm>
          <a:noFill/>
          <a:ln/>
        </p:spPr>
        <p:txBody>
          <a:bodyPr/>
          <a:lstStyle/>
          <a:p>
            <a:r>
              <a:rPr lang="en-US" sz="4000" u="sng" dirty="0">
                <a:solidFill>
                  <a:schemeClr val="accent4">
                    <a:lumMod val="10000"/>
                  </a:schemeClr>
                </a:solidFill>
              </a:rPr>
              <a:t>Uncertainty in Measurement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600200" y="2436813"/>
            <a:ext cx="76581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36576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600" dirty="0"/>
              <a:t>	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digit that must be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estimated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called </a:t>
            </a:r>
            <a:r>
              <a:rPr lang="en-US" sz="4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uncertain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A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measurement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always has some degree of uncertainty.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85800"/>
          </a:xfrm>
        </p:spPr>
        <p:txBody>
          <a:bodyPr/>
          <a:lstStyle/>
          <a:p>
            <a:r>
              <a:rPr lang="en-US" u="sng" dirty="0">
                <a:solidFill>
                  <a:schemeClr val="accent4">
                    <a:lumMod val="10000"/>
                  </a:schemeClr>
                </a:solidFill>
              </a:rPr>
              <a:t>Why Is there Uncertainty?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685800" y="838200"/>
            <a:ext cx="7407275" cy="181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800000"/>
              </a:buClr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Measurements are performed with instruments</a:t>
            </a:r>
          </a:p>
          <a:p>
            <a:pPr>
              <a:buClr>
                <a:srgbClr val="800000"/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No instrument can read to an infinite number of decimal places</a:t>
            </a:r>
          </a:p>
        </p:txBody>
      </p:sp>
      <p:pic>
        <p:nvPicPr>
          <p:cNvPr id="56324" name="Picture 4" descr="sc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733800"/>
            <a:ext cx="2286000" cy="2703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295400" y="2590800"/>
            <a:ext cx="73914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Which of these balances has the greatest uncertainty in measurement?</a:t>
            </a:r>
          </a:p>
        </p:txBody>
      </p:sp>
      <p:pic>
        <p:nvPicPr>
          <p:cNvPr id="56328" name="Picture 8" descr="scal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733800"/>
            <a:ext cx="2743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utoUpdateAnimBg="0"/>
    </p:bldLst>
  </p:timing>
</p:sld>
</file>

<file path=ppt/theme/theme1.xml><?xml version="1.0" encoding="utf-8"?>
<a:theme xmlns:a="http://schemas.openxmlformats.org/drawingml/2006/main" name="dbllines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dblline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bllin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c:\msoffic2\powerpnt\template\sldshow\dbllines.ppt</Template>
  <TotalTime>645</TotalTime>
  <Pages>26</Pages>
  <Words>931</Words>
  <Application>Microsoft Office PowerPoint</Application>
  <PresentationFormat>On-screen Show (4:3)</PresentationFormat>
  <Paragraphs>230</Paragraphs>
  <Slides>33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dbllines</vt:lpstr>
      <vt:lpstr>Office Theme</vt:lpstr>
      <vt:lpstr>Document</vt:lpstr>
      <vt:lpstr>Uncertainty and Significant Figures</vt:lpstr>
      <vt:lpstr>Steps in the Scientific Method</vt:lpstr>
      <vt:lpstr>Nature of Measurement</vt:lpstr>
      <vt:lpstr>Who’s Ruling Who</vt:lpstr>
      <vt:lpstr>Who’s Ruling Who</vt:lpstr>
      <vt:lpstr>The Fundamental SI Units  (le Système International, SI)</vt:lpstr>
      <vt:lpstr>SI Units</vt:lpstr>
      <vt:lpstr>Uncertainty in Measurement</vt:lpstr>
      <vt:lpstr>Why Is there Uncertainty?</vt:lpstr>
      <vt:lpstr>Precision and Accuracy</vt:lpstr>
      <vt:lpstr>Types of Error</vt:lpstr>
      <vt:lpstr>Rules for Counting Significant Figures - Details</vt:lpstr>
      <vt:lpstr>Rules for Counting Significant Figures - Details</vt:lpstr>
      <vt:lpstr>Rules for Counting Significant Figures - Details</vt:lpstr>
      <vt:lpstr>Rules for Counting Significant Figures - Details</vt:lpstr>
      <vt:lpstr>Rules for Counting Significant Figures - Details</vt:lpstr>
      <vt:lpstr>Sig Fig Practice #1</vt:lpstr>
      <vt:lpstr>Rules for Significant Figures in Mathematical Operations</vt:lpstr>
      <vt:lpstr>Sig Fig Practice #2</vt:lpstr>
      <vt:lpstr>Rules for Significant Figures in Mathematical Operations</vt:lpstr>
      <vt:lpstr>Sig Fig Practice #3</vt:lpstr>
      <vt:lpstr>Density </vt:lpstr>
      <vt:lpstr>Density of Liquid</vt:lpstr>
      <vt:lpstr>Displacement/Solid Density</vt:lpstr>
      <vt:lpstr>Math problems </vt:lpstr>
      <vt:lpstr>Density practice problem 1</vt:lpstr>
      <vt:lpstr>Density practice problem 2</vt:lpstr>
      <vt:lpstr>Density practice problem 3</vt:lpstr>
      <vt:lpstr>Density practice problem 4</vt:lpstr>
      <vt:lpstr>Density practice problem 5</vt:lpstr>
      <vt:lpstr>Density practice problem 6</vt:lpstr>
      <vt:lpstr>Density practice problem 7</vt:lpstr>
      <vt:lpstr>SigFig &amp; Density Quiz tomorrow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v. Theory</dc:title>
  <dc:creator>Paul B. Kelter</dc:creator>
  <cp:lastModifiedBy>Will Benner</cp:lastModifiedBy>
  <cp:revision>179</cp:revision>
  <cp:lastPrinted>1996-11-10T20:21:22Z</cp:lastPrinted>
  <dcterms:created xsi:type="dcterms:W3CDTF">1995-05-28T16:28:04Z</dcterms:created>
  <dcterms:modified xsi:type="dcterms:W3CDTF">2012-08-28T13:27:20Z</dcterms:modified>
</cp:coreProperties>
</file>