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4"/>
  </p:handout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97" r:id="rId9"/>
    <p:sldId id="299" r:id="rId10"/>
    <p:sldId id="298" r:id="rId11"/>
    <p:sldId id="305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60" r:id="rId21"/>
    <p:sldId id="285" r:id="rId22"/>
    <p:sldId id="286" r:id="rId23"/>
    <p:sldId id="287" r:id="rId24"/>
    <p:sldId id="282" r:id="rId25"/>
    <p:sldId id="283" r:id="rId26"/>
    <p:sldId id="284" r:id="rId27"/>
    <p:sldId id="288" r:id="rId28"/>
    <p:sldId id="263" r:id="rId29"/>
    <p:sldId id="266" r:id="rId30"/>
    <p:sldId id="289" r:id="rId31"/>
    <p:sldId id="304" r:id="rId32"/>
    <p:sldId id="290" r:id="rId33"/>
    <p:sldId id="300" r:id="rId34"/>
    <p:sldId id="302" r:id="rId35"/>
    <p:sldId id="291" r:id="rId36"/>
    <p:sldId id="259" r:id="rId37"/>
    <p:sldId id="303" r:id="rId38"/>
    <p:sldId id="293" r:id="rId39"/>
    <p:sldId id="306" r:id="rId40"/>
    <p:sldId id="294" r:id="rId41"/>
    <p:sldId id="295" r:id="rId42"/>
    <p:sldId id="264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2E9386F-6DB1-4D0C-94E5-A158240E8B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461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5060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45061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5062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063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064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065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066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067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068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069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070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5071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507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7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507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6025A7-3141-4476-B0EE-4CD171E268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0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0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8D5B29-51AD-404D-913E-71404D1F6B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258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D9B78A-A1D5-44B7-9513-3B5DCD870D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735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60BDA94-A1DE-4BB7-B292-B81B9C26B8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73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4A6B21-A14E-48A9-AC88-E5C84B9FC62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475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F6C9E0-60D1-41C8-9A4F-805A439F02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63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BB0331-8DF8-4A51-9BAF-0D8AB329E8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71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8463FB-4BD6-474F-8CDA-7E47F0E11DD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846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C1FB00-F06D-4640-9A3A-026071F98A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44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BB8BF4-D8E9-4640-8370-6660201ABA2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430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443860-EB21-464F-945F-57D7D88565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09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08CDA7-AD30-4614-B7CC-7C72B33D53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114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27D1B826-4F59-4AE7-8081-FBE971FA2FA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40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440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outube.com/watch?v=m55kgyApYr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Periodic Table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153400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715000"/>
          </a:xfrm>
        </p:spPr>
        <p:txBody>
          <a:bodyPr/>
          <a:lstStyle/>
          <a:p>
            <a:pPr algn="ctr"/>
            <a:r>
              <a:rPr lang="en-US" sz="13800" b="1" dirty="0" smtClean="0"/>
              <a:t>Groups</a:t>
            </a:r>
            <a:endParaRPr lang="en-US" sz="13800" b="1" dirty="0"/>
          </a:p>
        </p:txBody>
      </p:sp>
    </p:spTree>
    <p:extLst>
      <p:ext uri="{BB962C8B-B14F-4D97-AF65-F5344CB8AC3E}">
        <p14:creationId xmlns="" xmlns:p14="http://schemas.microsoft.com/office/powerpoint/2010/main" val="15669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Alkali Metals (Group 1)</a:t>
            </a:r>
          </a:p>
          <a:p>
            <a:pPr lvl="1"/>
            <a:r>
              <a:rPr lang="en-US" dirty="0"/>
              <a:t>most reactive metals</a:t>
            </a:r>
          </a:p>
          <a:p>
            <a:pPr lvl="1"/>
            <a:r>
              <a:rPr lang="en-US" dirty="0"/>
              <a:t>never found alone in nature</a:t>
            </a:r>
          </a:p>
          <a:p>
            <a:pPr lvl="1"/>
            <a:r>
              <a:rPr lang="en-US" dirty="0"/>
              <a:t>lose 1 e- to achieve stability</a:t>
            </a:r>
          </a:p>
          <a:p>
            <a:r>
              <a:rPr lang="en-US" dirty="0" err="1" smtClean="0">
                <a:hlinkClick r:id="rId2"/>
              </a:rPr>
              <a:t>Brainiac</a:t>
            </a:r>
            <a:r>
              <a:rPr lang="en-US" dirty="0" smtClean="0">
                <a:hlinkClick r:id="rId2"/>
              </a:rPr>
              <a:t> Video</a:t>
            </a:r>
            <a:endParaRPr lang="en-US" dirty="0"/>
          </a:p>
        </p:txBody>
      </p:sp>
      <p:pic>
        <p:nvPicPr>
          <p:cNvPr id="19461" name="Picture 5" descr="http://www.theodoregray.com/PeriodicTable/Stories/011.2/Pictures/Lake/LakeExplo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http://z.about.com/d/chemistry/1/0/2/Q/sodiu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4600" y="1191220"/>
            <a:ext cx="38010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7780" cmpd="sng">
                  <a:solidFill>
                    <a:srgbClr val="9999FF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Unstable!!!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Alkaline Earth Metals (Group 2)</a:t>
            </a:r>
          </a:p>
          <a:p>
            <a:pPr lvl="1"/>
            <a:r>
              <a:rPr lang="en-US" dirty="0"/>
              <a:t>harder, denser, stronger, higher melting points than Group 1</a:t>
            </a:r>
          </a:p>
          <a:p>
            <a:pPr lvl="1"/>
            <a:r>
              <a:rPr lang="en-US" dirty="0"/>
              <a:t>less reactive than Group 1</a:t>
            </a:r>
          </a:p>
          <a:p>
            <a:pPr lvl="1"/>
            <a:r>
              <a:rPr lang="en-US" dirty="0"/>
              <a:t>will lose 2 e- to achieve stability</a:t>
            </a:r>
          </a:p>
          <a:p>
            <a:endParaRPr lang="en-US" dirty="0"/>
          </a:p>
        </p:txBody>
      </p:sp>
      <p:pic>
        <p:nvPicPr>
          <p:cNvPr id="20485" name="Picture 5" descr="http://www.nitro-pak.com/images/magfirestart-200x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eliot.needham.k12.ma.us/technology/lessons/Bones/bone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000500"/>
            <a:ext cx="28670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Transition Metals (Groups 3-12)</a:t>
            </a:r>
          </a:p>
          <a:p>
            <a:pPr lvl="1"/>
            <a:r>
              <a:rPr lang="en-US" dirty="0"/>
              <a:t>metals with 1 or 2 e- in their outer energy level</a:t>
            </a:r>
          </a:p>
          <a:p>
            <a:pPr lvl="1"/>
            <a:r>
              <a:rPr lang="en-US" dirty="0"/>
              <a:t>less reactive than Group 1 &amp; 2</a:t>
            </a:r>
          </a:p>
          <a:p>
            <a:pPr lvl="2"/>
            <a:r>
              <a:rPr lang="en-US" dirty="0"/>
              <a:t>some exist in nature as free elements (Au, </a:t>
            </a:r>
            <a:r>
              <a:rPr lang="en-US" dirty="0" err="1"/>
              <a:t>Pd</a:t>
            </a:r>
            <a:r>
              <a:rPr lang="en-US" dirty="0"/>
              <a:t>, </a:t>
            </a:r>
            <a:r>
              <a:rPr lang="en-US" dirty="0" err="1"/>
              <a:t>Pt</a:t>
            </a:r>
            <a:r>
              <a:rPr lang="en-US" dirty="0"/>
              <a:t>, Ag)</a:t>
            </a:r>
          </a:p>
          <a:p>
            <a:pPr lvl="1"/>
            <a:r>
              <a:rPr lang="en-US" dirty="0"/>
              <a:t>lose e- to achieve stability</a:t>
            </a:r>
          </a:p>
          <a:p>
            <a:endParaRPr lang="en-US" dirty="0"/>
          </a:p>
        </p:txBody>
      </p:sp>
      <p:pic>
        <p:nvPicPr>
          <p:cNvPr id="21511" name="Picture 7" descr="http://sidereus.org/MONEY/images/01-gold-b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2095500" cy="1479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http://content.answers.com/main/content/wp/en-commons/thumb/1/1f/250px-Motorcycle_Reflections_bw_ed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552950"/>
            <a:ext cx="2762250" cy="2076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http://img.en.china.cn/0/0,0,278,16516,450,338,a79cdd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97488"/>
            <a:ext cx="2076450" cy="1560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Inner Transition Metals</a:t>
            </a:r>
            <a:endParaRPr lang="en-US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Lanthanides—elements 57-70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very similar to each other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this is why they are not placed in a group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are metals, some are very strong magnets</a:t>
            </a:r>
          </a:p>
          <a:p>
            <a:pPr>
              <a:lnSpc>
                <a:spcPct val="90000"/>
              </a:lnSpc>
            </a:pPr>
            <a:r>
              <a:rPr lang="en-US" dirty="0"/>
              <a:t>Actinides—elements 89-102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are radioactive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most are synthetic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are metals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22533" name="Picture 5" descr="http://z.about.com/d/chemistry/1/0/0/R/uran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114800"/>
            <a:ext cx="2568575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Halogens (Group 17)</a:t>
            </a:r>
          </a:p>
          <a:p>
            <a:pPr lvl="1"/>
            <a:r>
              <a:rPr lang="en-US" dirty="0"/>
              <a:t>most reactive nonmetals</a:t>
            </a:r>
          </a:p>
          <a:p>
            <a:pPr lvl="1"/>
            <a:r>
              <a:rPr lang="en-US" dirty="0"/>
              <a:t>never found alone in nature</a:t>
            </a:r>
          </a:p>
          <a:p>
            <a:pPr lvl="1"/>
            <a:r>
              <a:rPr lang="en-US" dirty="0"/>
              <a:t>gain or share e- to achieve stability</a:t>
            </a:r>
          </a:p>
          <a:p>
            <a:endParaRPr lang="en-US" dirty="0"/>
          </a:p>
        </p:txBody>
      </p:sp>
      <p:pic>
        <p:nvPicPr>
          <p:cNvPr id="24583" name="Picture 7" descr="http://homepages.ius.edu/Dspurloc/c122/images/b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038600"/>
            <a:ext cx="1141413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http://amazingrust.com/Experiments/how_to/Images/Chlorine_g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1446213" cy="1562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7" name="Picture 11" descr="http://www.dkimages.com/discover/previews/890/20091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514600" cy="2044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371600" y="5943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Chlorine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733800" y="6324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Bromine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172200" y="6172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Iodine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2648" y="990600"/>
            <a:ext cx="3801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Unstable!!!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Noble Gases (Group 18)</a:t>
            </a:r>
          </a:p>
          <a:p>
            <a:pPr lvl="1"/>
            <a:r>
              <a:rPr lang="en-US" dirty="0"/>
              <a:t>Discovered between 1858 and 1900</a:t>
            </a:r>
          </a:p>
          <a:p>
            <a:pPr lvl="1"/>
            <a:r>
              <a:rPr lang="en-US" dirty="0"/>
              <a:t>inert</a:t>
            </a:r>
          </a:p>
          <a:p>
            <a:pPr lvl="1"/>
            <a:r>
              <a:rPr lang="en-US" dirty="0" smtClean="0"/>
              <a:t>Newest </a:t>
            </a:r>
            <a:r>
              <a:rPr lang="en-US" dirty="0"/>
              <a:t>Group</a:t>
            </a:r>
          </a:p>
          <a:p>
            <a:endParaRPr lang="en-US" dirty="0"/>
          </a:p>
        </p:txBody>
      </p:sp>
      <p:pic>
        <p:nvPicPr>
          <p:cNvPr id="25605" name="Picture 5" descr="https://encrypted-tbn3.gstatic.com/images?q=tbn:ANd9GcReIhXRhrCWsLC6S-RHlC_mNSfLKTF1RrSGbYUt84UzlDhZQug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https://encrypted-tbn1.gstatic.com/images?q=tbn:ANd9GcS-8lpMRfaLFpWRtOyXKcEHBnXz1v-WIiI_wNZVX1E1JQQMYPz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303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https://encrypted-tbn3.gstatic.com/images?q=tbn:ANd9GcRGjNgaiYZOpQP8t50vEm7gvnin2TrKK2gFWF5CRtG580Yt74p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3114675" cy="1466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HYDROGEN (H)</a:t>
            </a:r>
            <a:endParaRPr lang="en-US"/>
          </a:p>
          <a:p>
            <a:pPr lvl="1"/>
            <a:r>
              <a:rPr lang="en-US"/>
              <a:t>doesn’t belong to any group</a:t>
            </a:r>
          </a:p>
          <a:p>
            <a:pPr lvl="1"/>
            <a:r>
              <a:rPr lang="en-US"/>
              <a:t>unique properties</a:t>
            </a:r>
          </a:p>
          <a:p>
            <a:pPr lvl="1"/>
            <a:r>
              <a:rPr lang="en-US"/>
              <a:t>nonmetal</a:t>
            </a:r>
          </a:p>
          <a:p>
            <a:pPr lvl="1"/>
            <a:r>
              <a:rPr lang="en-US"/>
              <a:t>placed where it is based on e- config.</a:t>
            </a:r>
          </a:p>
          <a:p>
            <a:pPr lvl="1"/>
            <a:r>
              <a:rPr lang="en-US"/>
              <a:t>can lose, gain, or share its 1 e-</a:t>
            </a:r>
          </a:p>
          <a:p>
            <a:endParaRPr lang="en-US"/>
          </a:p>
        </p:txBody>
      </p:sp>
      <p:pic>
        <p:nvPicPr>
          <p:cNvPr id="26629" name="Picture 5" descr="https://encrypted-tbn3.gstatic.com/images?q=tbn:ANd9GcSkXGNjHv9mm8AefO7h-_vsOoHBP-tiTjB5vdfwvNjWwWF3c2taF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2608160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http://t2.gstatic.com/images?q=tbn:ANd9GcRybWncs1eDVF_m57kNSibB7LISe7epDXKncS79riK24_WG39f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1562100" cy="1514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CARBON</a:t>
            </a:r>
            <a:endParaRPr lang="en-US"/>
          </a:p>
          <a:p>
            <a:pPr lvl="1"/>
            <a:r>
              <a:rPr lang="en-US"/>
              <a:t>can lose, gain, or share 4 e-</a:t>
            </a:r>
          </a:p>
          <a:p>
            <a:pPr lvl="1"/>
            <a:r>
              <a:rPr lang="en-US"/>
              <a:t>Prefers to share. Why?</a:t>
            </a:r>
          </a:p>
          <a:p>
            <a:pPr lvl="1"/>
            <a:r>
              <a:rPr lang="en-US"/>
              <a:t>Element of life</a:t>
            </a:r>
          </a:p>
          <a:p>
            <a:endParaRPr lang="en-US"/>
          </a:p>
        </p:txBody>
      </p:sp>
      <p:pic>
        <p:nvPicPr>
          <p:cNvPr id="27653" name="Picture 5" descr="http://www.goodcleantech.com/images/GlucoseMolecu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397125" cy="2576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http://t1.gstatic.com/images?q=tbn:ANd9GcTXzPuWXzV50a-UC3ePZpBEVSBqf7TR-_-FZJF0BG4aSCfymxw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86287"/>
            <a:ext cx="1676400" cy="1466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http://t3.gstatic.com/images?q=tbn:ANd9GcTEOKwzDiSMNUOJYbrSvSgt3yB-H4WjcLp15u5XTK_L11IVmqaSF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89727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http://t0.gstatic.com/images?q=tbn:ANd9GcTdBF4mJttZMZSJoqfgji3F-ueWTjhEKWhhSuKOThtiZAvED8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Johann Dobereiner (1829)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attempted to classify elements based on triads</a:t>
            </a:r>
          </a:p>
          <a:p>
            <a:pPr lvl="1"/>
            <a:r>
              <a:rPr lang="en-US"/>
              <a:t>Triad—group of 3 elements with similar properties</a:t>
            </a:r>
          </a:p>
          <a:p>
            <a:pPr lvl="2"/>
            <a:r>
              <a:rPr lang="en-US"/>
              <a:t>EX: Cl, Br, I</a:t>
            </a:r>
            <a:r>
              <a:rPr lang="en-US" sz="2000"/>
              <a:t> </a:t>
            </a:r>
          </a:p>
        </p:txBody>
      </p:sp>
      <p:pic>
        <p:nvPicPr>
          <p:cNvPr id="3079" name="Picture 7" descr="http://upload.wikimedia.org/wikipedia/commons/c/c6/Johann_Wolfgang_D%C3%B6berein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62350"/>
            <a:ext cx="3019425" cy="3295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Metals, Nonmetals, &amp; Metalloids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381125"/>
            <a:ext cx="76866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hard, shiny, good conductor, loses e- to form compounds, usually 2 or less e- in the outer energy level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malleable – hammered                                  into sheets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ductile – drawn into wires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31749" name="Picture 5" descr="http://www.crimptech.co.uk/productpages/Pawo_Pawomat_AVG_single_stripped_w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48250"/>
            <a:ext cx="1793875" cy="180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http://itll.colorado.edu/ITLL/Templates/ECFloorPlan/images/SheetMetalBreak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718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Nonmetals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gases or brittle solids</a:t>
            </a:r>
          </a:p>
          <a:p>
            <a:pPr>
              <a:lnSpc>
                <a:spcPct val="90000"/>
              </a:lnSpc>
            </a:pPr>
            <a:r>
              <a:rPr lang="en-US" sz="2800"/>
              <a:t>insulators, gain or share e- to form compounds</a:t>
            </a:r>
          </a:p>
          <a:p>
            <a:pPr>
              <a:lnSpc>
                <a:spcPct val="90000"/>
              </a:lnSpc>
            </a:pPr>
            <a:r>
              <a:rPr lang="en-US" sz="2800"/>
              <a:t>usually have 5 or more e- in outer energy level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32776" name="Picture 8" descr="http://www.topnews.in/files/diamond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66900"/>
            <a:ext cx="2457450" cy="217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http://www.houtexglass.com/Hou_Tex_Images/Low_Energy_Window_Technolo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3314700" cy="461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9" name="Picture 11" descr="http://www.crimptech.co.uk/productpages/Pawo_Pawomat_AVG_single_stripped_wi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1793875" cy="180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Metalloids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semiconductors</a:t>
            </a:r>
          </a:p>
          <a:p>
            <a:r>
              <a:rPr lang="en-US"/>
              <a:t>properties of both metals and nonmetals</a:t>
            </a:r>
          </a:p>
          <a:p>
            <a:endParaRPr lang="en-US"/>
          </a:p>
        </p:txBody>
      </p:sp>
      <p:pic>
        <p:nvPicPr>
          <p:cNvPr id="33797" name="Picture 5" descr="http://wwwimage.cbsnews.com/images/2000/03/07/image168903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524250" cy="264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http://upload.wikimedia.org/wikipedia/en/thumb/4/44/Intel_Pentium_II_Processor_Logo.svg/454px-Intel_Pentium_II_Processor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2252663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Configurations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element’s chemical properties are determined by its e- config.</a:t>
            </a:r>
          </a:p>
          <a:p>
            <a:r>
              <a:rPr lang="en-US"/>
              <a:t>Differences in properties of elements are due to different e- configurations, not just placement on the chart.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Reactions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do elements form compounds?</a:t>
            </a:r>
          </a:p>
          <a:p>
            <a:pPr lvl="1"/>
            <a:r>
              <a:rPr lang="en-US" b="1"/>
              <a:t>When elements react, they try to produce a system in which all of the atoms have full outer energy levels.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Outer Electrons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 group elements – “s” and “p” block elements (1A, 2A, 3A, 4A, 5A, 6A, 7A, 8A) </a:t>
            </a:r>
          </a:p>
          <a:p>
            <a:r>
              <a:rPr lang="en-US"/>
              <a:t>Valence Electrons—e- available to be gained, lost, or shared  (“s” and “p”)</a:t>
            </a:r>
          </a:p>
          <a:p>
            <a:pPr lvl="1"/>
            <a:r>
              <a:rPr lang="en-US"/>
              <a:t>Recall Lewis Dot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3886200"/>
          </a:xfrm>
        </p:spPr>
        <p:txBody>
          <a:bodyPr/>
          <a:lstStyle/>
          <a:p>
            <a:r>
              <a:rPr lang="en-US" dirty="0"/>
              <a:t>Ion – an atom or group of atoms having a charge</a:t>
            </a:r>
          </a:p>
          <a:p>
            <a:pPr lvl="1"/>
            <a:r>
              <a:rPr lang="en-US" dirty="0"/>
              <a:t>can be (+) or (-)</a:t>
            </a:r>
          </a:p>
          <a:p>
            <a:pPr lvl="1"/>
            <a:r>
              <a:rPr lang="en-US" dirty="0"/>
              <a:t>charged due to gain or loss of electrons</a:t>
            </a:r>
          </a:p>
          <a:p>
            <a:pPr lvl="2"/>
            <a:r>
              <a:rPr lang="en-US" dirty="0" err="1"/>
              <a:t>Cation</a:t>
            </a:r>
            <a:r>
              <a:rPr lang="en-US" dirty="0"/>
              <a:t> – positive ion, forms when metals </a:t>
            </a:r>
            <a:r>
              <a:rPr lang="en-US" b="1" u="sng" dirty="0"/>
              <a:t>LOSE</a:t>
            </a:r>
            <a:r>
              <a:rPr lang="en-US" dirty="0"/>
              <a:t> e-</a:t>
            </a:r>
          </a:p>
          <a:p>
            <a:pPr lvl="2"/>
            <a:r>
              <a:rPr lang="en-US" dirty="0"/>
              <a:t>Anion – negative ion, forms when nonmetals </a:t>
            </a:r>
            <a:r>
              <a:rPr lang="en-US" b="1" u="sng" dirty="0"/>
              <a:t>GAIN</a:t>
            </a:r>
            <a:r>
              <a:rPr lang="en-US" dirty="0"/>
              <a:t> e-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733550"/>
            <a:ext cx="35274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905000"/>
            <a:ext cx="38306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John Newlands (1863)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arranged the elements in terms of increasing atomic masses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He noted that the properties repeated every 8th element (only 49 elements discovered then)</a:t>
            </a:r>
          </a:p>
          <a:p>
            <a:pPr>
              <a:lnSpc>
                <a:spcPct val="90000"/>
              </a:lnSpc>
            </a:pPr>
            <a:r>
              <a:rPr lang="en-US" sz="2800"/>
              <a:t>Law of Octaves—similar properties occur every 8th element when elements are listed in the order of increasing atomic mass</a:t>
            </a:r>
            <a:r>
              <a:rPr lang="en-US" sz="2400"/>
              <a:t> </a:t>
            </a:r>
          </a:p>
        </p:txBody>
      </p:sp>
      <p:pic>
        <p:nvPicPr>
          <p:cNvPr id="14342" name="Picture 6" descr="http://www.rsc.org/education/teachers/learnnet/periodictable/scientists/newl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1792288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Oxidation </a:t>
            </a:r>
            <a:r>
              <a:rPr lang="en-US" dirty="0" smtClean="0"/>
              <a:t>Number (charge)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153400" cy="1143000"/>
          </a:xfrm>
        </p:spPr>
        <p:txBody>
          <a:bodyPr/>
          <a:lstStyle/>
          <a:p>
            <a:r>
              <a:rPr lang="en-US" sz="2400" dirty="0" smtClean="0"/>
              <a:t>The Oxidation </a:t>
            </a:r>
            <a:r>
              <a:rPr lang="en-US" sz="2400" dirty="0"/>
              <a:t>Number (charge</a:t>
            </a:r>
            <a:r>
              <a:rPr lang="en-US" sz="2400" dirty="0" smtClean="0"/>
              <a:t>) </a:t>
            </a:r>
            <a:r>
              <a:rPr lang="en-US" sz="2400" dirty="0"/>
              <a:t>tells the number of electrons an atom will </a:t>
            </a:r>
            <a:r>
              <a:rPr lang="en-US" sz="2400" dirty="0" smtClean="0"/>
              <a:t>lose </a:t>
            </a:r>
            <a:r>
              <a:rPr lang="en-US" sz="2400" dirty="0"/>
              <a:t>or gain to achieve stability</a:t>
            </a:r>
          </a:p>
        </p:txBody>
      </p:sp>
      <p:graphicFrame>
        <p:nvGraphicFramePr>
          <p:cNvPr id="35893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084405500"/>
              </p:ext>
            </p:extLst>
          </p:nvPr>
        </p:nvGraphicFramePr>
        <p:xfrm>
          <a:off x="304800" y="2846388"/>
          <a:ext cx="8610600" cy="3566160"/>
        </p:xfrm>
        <a:graphic>
          <a:graphicData uri="http://schemas.openxmlformats.org/drawingml/2006/table">
            <a:tbl>
              <a:tblPr/>
              <a:tblGrid>
                <a:gridCol w="4305300"/>
                <a:gridCol w="4305300"/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1    =  +1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Aluminum    =  +3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2    =  +2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Zinc             =  +2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18  =  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Cadmium     =  +2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17  =  -1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Silver           =  +1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16  =  -2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Carbon         =   -4 or +4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15  =  -3 (nonmetals)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Hydrogen     =  +1 or -1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461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Transition metals can lose e- from “s” or “d” sublevel or both, multiple oxidation #s (usually +1 or +2).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algn="ctr"/>
            <a:r>
              <a:rPr lang="en-US" sz="9600" b="1" dirty="0" smtClean="0"/>
              <a:t>Periodic Trends</a:t>
            </a:r>
            <a:endParaRPr lang="en-US" sz="9600" b="1" dirty="0"/>
          </a:p>
        </p:txBody>
      </p:sp>
    </p:spTree>
    <p:extLst>
      <p:ext uri="{BB962C8B-B14F-4D97-AF65-F5344CB8AC3E}">
        <p14:creationId xmlns="" xmlns:p14="http://schemas.microsoft.com/office/powerpoint/2010/main" val="35376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Atomic Radius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Atomic Radius</a:t>
            </a:r>
            <a:r>
              <a:rPr lang="en-US" dirty="0"/>
              <a:t> – </a:t>
            </a:r>
            <a:r>
              <a:rPr lang="en-US" sz="2800" dirty="0"/>
              <a:t>how big an atom is (p. 171)</a:t>
            </a:r>
          </a:p>
          <a:p>
            <a:pPr lvl="1"/>
            <a:r>
              <a:rPr lang="en-US" dirty="0"/>
              <a:t>decreases across a </a:t>
            </a:r>
            <a:r>
              <a:rPr lang="en-US" dirty="0" smtClean="0"/>
              <a:t>period b/c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increases</a:t>
            </a:r>
            <a:endParaRPr lang="en-US" dirty="0"/>
          </a:p>
          <a:p>
            <a:pPr lvl="1"/>
            <a:r>
              <a:rPr lang="en-US" dirty="0"/>
              <a:t>increases down a </a:t>
            </a:r>
            <a:r>
              <a:rPr lang="en-US" dirty="0" smtClean="0"/>
              <a:t>group b/c more electrons are added</a:t>
            </a:r>
            <a:endParaRPr lang="en-US" dirty="0"/>
          </a:p>
          <a:p>
            <a:endParaRPr lang="en-US" dirty="0"/>
          </a:p>
        </p:txBody>
      </p:sp>
      <p:pic>
        <p:nvPicPr>
          <p:cNvPr id="36870" name="Picture 6" descr="http://image.scienceall.com/cms/01/01/03/04/01_01_03_04_121472_atomic-radiu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8" t="20000" r="3999" b="22858"/>
          <a:stretch>
            <a:fillRect/>
          </a:stretch>
        </p:blipFill>
        <p:spPr bwMode="auto">
          <a:xfrm>
            <a:off x="4114800" y="3733800"/>
            <a:ext cx="40386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Z</a:t>
            </a:r>
            <a:r>
              <a:rPr lang="en-US" b="1" baseline="-25000" dirty="0" err="1" smtClean="0"/>
              <a:t>eff</a:t>
            </a:r>
            <a:endParaRPr lang="en-US" b="1"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= effective nuclear charge</a:t>
            </a:r>
          </a:p>
          <a:p>
            <a:r>
              <a:rPr lang="en-US" dirty="0" smtClean="0"/>
              <a:t>This is how much charge the negative valence electrons “feel” from the positive</a:t>
            </a:r>
          </a:p>
          <a:p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can be approximated by subtracting the number of inner (non-valence) electrons from the atomic number.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68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4102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*Fluorine's </a:t>
            </a:r>
            <a:r>
              <a:rPr lang="en-US" sz="2800" dirty="0"/>
              <a:t>outer electrons experience a stronger attraction to the nucleus and are pulled in closer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8577"/>
            <a:ext cx="7772400" cy="506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355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 Trends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Ionic Radius – how big an ion is (charged particle); p. 177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Metal ions</a:t>
            </a:r>
            <a:r>
              <a:rPr lang="en-US" sz="2000"/>
              <a:t> – have lost electrons, charge is (+), cation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Ionic radius is </a:t>
            </a:r>
            <a:r>
              <a:rPr lang="en-US" sz="1800" u="sng"/>
              <a:t>smaller</a:t>
            </a:r>
            <a:r>
              <a:rPr lang="en-US" sz="1800"/>
              <a:t> than atomic radius</a:t>
            </a:r>
          </a:p>
          <a:p>
            <a:pPr lvl="2">
              <a:lnSpc>
                <a:spcPct val="90000"/>
              </a:lnSpc>
            </a:pPr>
            <a:r>
              <a:rPr lang="en-US" sz="1800" u="sng"/>
              <a:t>isoelectronic</a:t>
            </a:r>
            <a:r>
              <a:rPr lang="en-US" sz="1800"/>
              <a:t> with preceding noble gas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size of metal cations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decreases across a period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increases down a group</a:t>
            </a:r>
          </a:p>
          <a:p>
            <a:pPr lvl="1">
              <a:lnSpc>
                <a:spcPct val="90000"/>
              </a:lnSpc>
            </a:pPr>
            <a:r>
              <a:rPr lang="en-US" sz="2000" b="1"/>
              <a:t>Nonmetal ions</a:t>
            </a:r>
            <a:r>
              <a:rPr lang="en-US" sz="2000"/>
              <a:t> – have gained electrons, charge is (-), anion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Ionic radius is </a:t>
            </a:r>
            <a:r>
              <a:rPr lang="en-US" sz="1800" u="sng"/>
              <a:t>larger</a:t>
            </a:r>
            <a:r>
              <a:rPr lang="en-US" sz="1800"/>
              <a:t> than atomic radius</a:t>
            </a:r>
          </a:p>
          <a:p>
            <a:pPr lvl="2">
              <a:lnSpc>
                <a:spcPct val="90000"/>
              </a:lnSpc>
            </a:pPr>
            <a:r>
              <a:rPr lang="en-US" sz="1800" u="sng"/>
              <a:t>isoelectronic</a:t>
            </a:r>
            <a:r>
              <a:rPr lang="en-US" sz="1800"/>
              <a:t> with following noble gas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size of nonmetal anions 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decreases across a period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increases down a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Ionic Radius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7981"/>
            <a:ext cx="8705124" cy="496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76511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13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http://www.800mainstreet.com/5/0005-008-period-e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651510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http://www.geo.arizona.edu/xtal/geos306/9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32" y="4219575"/>
            <a:ext cx="2747167" cy="2638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Electronegativity (EN)</a:t>
            </a:r>
            <a:endParaRPr lang="en-US" b="1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r>
              <a:rPr lang="en-US" sz="2400" dirty="0"/>
              <a:t>Electronegativity – the ability of an atom to attract e- when in a compound</a:t>
            </a:r>
          </a:p>
          <a:p>
            <a:pPr lvl="1"/>
            <a:r>
              <a:rPr lang="en-US" sz="2000" dirty="0"/>
              <a:t>Increases across a period.  Why</a:t>
            </a:r>
            <a:r>
              <a:rPr lang="en-US" sz="2000" dirty="0" smtClean="0"/>
              <a:t>?</a:t>
            </a:r>
          </a:p>
          <a:p>
            <a:pPr lvl="2"/>
            <a:r>
              <a:rPr lang="en-US" sz="1600" dirty="0" smtClean="0"/>
              <a:t>Increased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eff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 attracts electrons closer to nucleus. </a:t>
            </a:r>
            <a:endParaRPr lang="en-US" sz="1600" dirty="0"/>
          </a:p>
          <a:p>
            <a:pPr lvl="1"/>
            <a:r>
              <a:rPr lang="en-US" sz="2000" dirty="0"/>
              <a:t>decreases down a </a:t>
            </a:r>
            <a:r>
              <a:rPr lang="en-US" sz="2000" dirty="0" smtClean="0"/>
              <a:t>group</a:t>
            </a:r>
          </a:p>
          <a:p>
            <a:pPr lvl="2"/>
            <a:r>
              <a:rPr lang="en-US" sz="1600" dirty="0" smtClean="0"/>
              <a:t>Inner electrons “shield” the outer electrons from the nucleus.</a:t>
            </a:r>
            <a:endParaRPr lang="en-US" sz="16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Electron Affinity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Attraction for outer electrons of a neutral non-bonded atom.</a:t>
            </a:r>
          </a:p>
          <a:p>
            <a:pPr lvl="1"/>
            <a:r>
              <a:rPr lang="en-US" dirty="0" smtClean="0"/>
              <a:t>Trend is identical to EN</a:t>
            </a:r>
            <a:endParaRPr lang="en-US" dirty="0"/>
          </a:p>
        </p:txBody>
      </p:sp>
      <p:pic>
        <p:nvPicPr>
          <p:cNvPr id="1026" name="Picture 2" descr="http://www.angelo.edu/faculty/kboudrea/periodic/trends_electron_affinity_fi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725746"/>
            <a:ext cx="3886200" cy="4132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Dimitri Mendeleev (1869)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Father of the periodic chart</a:t>
            </a:r>
          </a:p>
          <a:p>
            <a:pPr lvl="1">
              <a:lnSpc>
                <a:spcPct val="90000"/>
              </a:lnSpc>
            </a:pPr>
            <a:r>
              <a:rPr lang="en-US"/>
              <a:t>columns had elements with similar properties over each other</a:t>
            </a:r>
          </a:p>
          <a:p>
            <a:pPr lvl="1">
              <a:lnSpc>
                <a:spcPct val="90000"/>
              </a:lnSpc>
            </a:pPr>
            <a:r>
              <a:rPr lang="en-US"/>
              <a:t>horizontal rows arranged by increasing atomic mass</a:t>
            </a:r>
          </a:p>
          <a:p>
            <a:pPr lvl="1">
              <a:lnSpc>
                <a:spcPct val="90000"/>
              </a:lnSpc>
            </a:pPr>
            <a:r>
              <a:rPr lang="en-US"/>
              <a:t>blank spaces actually </a:t>
            </a:r>
            <a:r>
              <a:rPr lang="en-US" b="1" u="sng"/>
              <a:t>PREDICTED</a:t>
            </a:r>
            <a:r>
              <a:rPr lang="en-US"/>
              <a:t> undiscovered elements and their properties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15365" name="Picture 5" descr="http://www.chemheritage.org/pubs/ch-v25n1-articles/images/mendele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28600"/>
            <a:ext cx="2019300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Ionization </a:t>
            </a:r>
            <a:r>
              <a:rPr lang="en-US" b="1" dirty="0" smtClean="0"/>
              <a:t>Energy (IE)</a:t>
            </a:r>
            <a:endParaRPr lang="en-US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Ionization Energy – energy required to remove an e- from an atom </a:t>
            </a:r>
          </a:p>
          <a:p>
            <a:pPr lvl="1"/>
            <a:r>
              <a:rPr lang="en-US" sz="2400" dirty="0"/>
              <a:t>(units = kJ/</a:t>
            </a:r>
            <a:r>
              <a:rPr lang="en-US" sz="2400" dirty="0" err="1"/>
              <a:t>mol</a:t>
            </a:r>
            <a:r>
              <a:rPr lang="en-US" sz="2400" dirty="0"/>
              <a:t>) {p. 173-174}</a:t>
            </a:r>
          </a:p>
          <a:p>
            <a:pPr lvl="1"/>
            <a:r>
              <a:rPr lang="en-US" sz="2400" dirty="0"/>
              <a:t>First Ionization </a:t>
            </a:r>
            <a:r>
              <a:rPr lang="en-US" sz="2400" dirty="0" smtClean="0"/>
              <a:t>Energy (FIE) </a:t>
            </a:r>
            <a:r>
              <a:rPr lang="en-US" sz="2400" dirty="0"/>
              <a:t>– energy required to remove most loosely held e-</a:t>
            </a:r>
          </a:p>
          <a:p>
            <a:pPr lvl="2"/>
            <a:r>
              <a:rPr lang="en-US" sz="2000" dirty="0"/>
              <a:t>increases across a period</a:t>
            </a:r>
          </a:p>
          <a:p>
            <a:pPr lvl="2"/>
            <a:r>
              <a:rPr lang="en-US" sz="2000" dirty="0"/>
              <a:t>decreases down a group</a:t>
            </a:r>
          </a:p>
          <a:p>
            <a:pPr lvl="2"/>
            <a:r>
              <a:rPr lang="en-US" sz="2000" dirty="0"/>
              <a:t>Metals have low ionization energies.  Why</a:t>
            </a:r>
            <a:r>
              <a:rPr lang="en-US" sz="2000" dirty="0" smtClean="0"/>
              <a:t>?</a:t>
            </a:r>
          </a:p>
          <a:p>
            <a:pPr lvl="3"/>
            <a:r>
              <a:rPr lang="en-US" sz="1600" dirty="0" smtClean="0"/>
              <a:t>They easily lose electrons in order to become stable.</a:t>
            </a:r>
            <a:endParaRPr lang="en-US" sz="1600" dirty="0"/>
          </a:p>
          <a:p>
            <a:pPr lvl="2"/>
            <a:r>
              <a:rPr lang="en-US" sz="2000" dirty="0"/>
              <a:t>Nonmetals have high ionization energies.  Why</a:t>
            </a:r>
            <a:r>
              <a:rPr lang="en-US" sz="2000" dirty="0" smtClean="0"/>
              <a:t>?</a:t>
            </a:r>
          </a:p>
          <a:p>
            <a:pPr lvl="3"/>
            <a:r>
              <a:rPr lang="en-US" sz="1600" dirty="0" smtClean="0"/>
              <a:t>Losing electrons makes them more unstable.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Shielding</a:t>
            </a:r>
            <a:endParaRPr lang="en-US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dirty="0" smtClean="0"/>
              <a:t>Shielding</a:t>
            </a:r>
            <a:r>
              <a:rPr lang="en-US" dirty="0" smtClean="0"/>
              <a:t> </a:t>
            </a:r>
            <a:r>
              <a:rPr lang="en-US" dirty="0"/>
              <a:t>– inner e- block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eff</a:t>
            </a:r>
            <a:r>
              <a:rPr lang="en-US" dirty="0" smtClean="0"/>
              <a:t> attraction </a:t>
            </a:r>
            <a:r>
              <a:rPr lang="en-US" dirty="0"/>
              <a:t>of (+) nucleus for outer e-</a:t>
            </a:r>
          </a:p>
          <a:p>
            <a:pPr lvl="2"/>
            <a:r>
              <a:rPr lang="en-US" dirty="0"/>
              <a:t>constant across a period</a:t>
            </a:r>
          </a:p>
          <a:p>
            <a:pPr lvl="2"/>
            <a:r>
              <a:rPr lang="en-US" dirty="0"/>
              <a:t>increases down a group</a:t>
            </a:r>
          </a:p>
          <a:p>
            <a:pPr lvl="2"/>
            <a:r>
              <a:rPr lang="en-US" dirty="0" smtClean="0"/>
              <a:t>Outer e- </a:t>
            </a:r>
            <a:r>
              <a:rPr lang="en-US" dirty="0"/>
              <a:t>feel less charge</a:t>
            </a:r>
          </a:p>
          <a:p>
            <a:pPr lvl="1"/>
            <a:r>
              <a:rPr lang="en-US" dirty="0"/>
              <a:t>How does this affect ionization energy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It causes IE to </a:t>
            </a:r>
            <a:r>
              <a:rPr lang="en-US" dirty="0" smtClean="0"/>
              <a:t>decrease down a group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of Periodic Trends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44638"/>
            <a:ext cx="6324600" cy="531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Henry Moseley (1913)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ourier New" pitchFamily="49" charset="0"/>
              <a:buChar char="o"/>
            </a:pPr>
            <a:r>
              <a:rPr lang="en-US"/>
              <a:t>found a way to determine the atomic number (p+) of an atom and suggested that elements be arranged based on increasing atomic number</a:t>
            </a:r>
          </a:p>
          <a:p>
            <a:endParaRPr lang="en-US"/>
          </a:p>
        </p:txBody>
      </p:sp>
      <p:pic>
        <p:nvPicPr>
          <p:cNvPr id="16390" name="Picture 6" descr="http://www.explicatorium.com/images/Personalidades/Henry_Mose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406650" cy="32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Periodic—means repeating pattern</a:t>
            </a:r>
          </a:p>
          <a:p>
            <a:r>
              <a:rPr lang="en-US"/>
              <a:t>Periodic Law</a:t>
            </a:r>
          </a:p>
          <a:p>
            <a:pPr lvl="1"/>
            <a:r>
              <a:rPr lang="en-US"/>
              <a:t>elements in a column (group) have similar properties</a:t>
            </a:r>
          </a:p>
          <a:p>
            <a:pPr lvl="1"/>
            <a:r>
              <a:rPr lang="en-US"/>
              <a:t>elements across a row have regularly changing properties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Periodic Table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arranged by increasing atomic # </a:t>
            </a:r>
          </a:p>
          <a:p>
            <a:r>
              <a:rPr lang="en-US"/>
              <a:t>columns have similar properties (e- configurations)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Modern Periodic Table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563688"/>
            <a:ext cx="7953375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“Real” Periodic Table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5" name="Picture 5" descr="http://www.mpcfaculty.net/mark_bishop/periodic_table_blocks_l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8382000" cy="211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1942</TotalTime>
  <Words>1154</Words>
  <Application>Microsoft Office PowerPoint</Application>
  <PresentationFormat>On-screen Show (4:3)</PresentationFormat>
  <Paragraphs>183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Pixel</vt:lpstr>
      <vt:lpstr>Chapter 6</vt:lpstr>
      <vt:lpstr>Johann Dobereiner (1829)</vt:lpstr>
      <vt:lpstr>John Newlands (1863)</vt:lpstr>
      <vt:lpstr>Dimitri Mendeleev (1869)</vt:lpstr>
      <vt:lpstr>Henry Moseley (1913)</vt:lpstr>
      <vt:lpstr>Periodic</vt:lpstr>
      <vt:lpstr>Modern Periodic Table</vt:lpstr>
      <vt:lpstr>Modern Periodic Table</vt:lpstr>
      <vt:lpstr>The “Real” Periodic Table</vt:lpstr>
      <vt:lpstr>Modern Periodic Table</vt:lpstr>
      <vt:lpstr>Groups</vt:lpstr>
      <vt:lpstr>Slide 12</vt:lpstr>
      <vt:lpstr>Slide 13</vt:lpstr>
      <vt:lpstr>Slide 14</vt:lpstr>
      <vt:lpstr> Inner Transition Metals</vt:lpstr>
      <vt:lpstr>Slide 16</vt:lpstr>
      <vt:lpstr>Slide 17</vt:lpstr>
      <vt:lpstr>Slide 18</vt:lpstr>
      <vt:lpstr>Slide 19</vt:lpstr>
      <vt:lpstr>Metals, Nonmetals, &amp; Metalloids</vt:lpstr>
      <vt:lpstr>Metals</vt:lpstr>
      <vt:lpstr>Nonmetals</vt:lpstr>
      <vt:lpstr>Metalloids</vt:lpstr>
      <vt:lpstr>Electron Configurations</vt:lpstr>
      <vt:lpstr>Chemical Reactions</vt:lpstr>
      <vt:lpstr>Outer Electrons</vt:lpstr>
      <vt:lpstr>Ions</vt:lpstr>
      <vt:lpstr>Ions</vt:lpstr>
      <vt:lpstr>Ions</vt:lpstr>
      <vt:lpstr>Oxidation Number (charge)</vt:lpstr>
      <vt:lpstr>Periodic Trends</vt:lpstr>
      <vt:lpstr>Atomic Radius</vt:lpstr>
      <vt:lpstr>Zeff</vt:lpstr>
      <vt:lpstr>Slide 34</vt:lpstr>
      <vt:lpstr>Periodic Trends</vt:lpstr>
      <vt:lpstr>Ionic Radius</vt:lpstr>
      <vt:lpstr>Slide 37</vt:lpstr>
      <vt:lpstr>Electronegativity (EN)</vt:lpstr>
      <vt:lpstr>Electron Affinity</vt:lpstr>
      <vt:lpstr>Ionization Energy (IE)</vt:lpstr>
      <vt:lpstr>Shielding</vt:lpstr>
      <vt:lpstr>Summary of Periodic Trends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William Penn Benner, III</dc:creator>
  <cp:lastModifiedBy>Will Benner</cp:lastModifiedBy>
  <cp:revision>29</cp:revision>
  <dcterms:created xsi:type="dcterms:W3CDTF">2008-10-03T01:31:54Z</dcterms:created>
  <dcterms:modified xsi:type="dcterms:W3CDTF">2013-03-14T18:55:07Z</dcterms:modified>
</cp:coreProperties>
</file>