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73"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74" r:id="rId58"/>
    <p:sldId id="375"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76"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7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6600FF"/>
    <a:srgbClr val="BE71FF"/>
    <a:srgbClr val="9CCB0D"/>
    <a:srgbClr val="A6D70E"/>
    <a:srgbClr val="8DD705"/>
    <a:srgbClr val="86CB07"/>
    <a:srgbClr val="73BF08"/>
    <a:srgbClr val="6DB30A"/>
    <a:srgbClr val="B90000"/>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0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1E633-957F-428E-B060-05CA1B9B1E76}" type="datetimeFigureOut">
              <a:rPr lang="en-US" smtClean="0"/>
              <a:t>5/12/2017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2D719-ABB2-4D42-9EDB-3B77969CB7BA}" type="slidenum">
              <a:rPr lang="en-US" smtClean="0"/>
              <a:t>‹#›</a:t>
            </a:fld>
            <a:endParaRPr lang="en-US"/>
          </a:p>
        </p:txBody>
      </p:sp>
    </p:spTree>
    <p:extLst>
      <p:ext uri="{BB962C8B-B14F-4D97-AF65-F5344CB8AC3E}">
        <p14:creationId xmlns:p14="http://schemas.microsoft.com/office/powerpoint/2010/main" val="326404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71</a:t>
            </a:fld>
            <a:endParaRPr lang="en-US" dirty="0"/>
          </a:p>
        </p:txBody>
      </p:sp>
    </p:spTree>
    <p:extLst>
      <p:ext uri="{BB962C8B-B14F-4D97-AF65-F5344CB8AC3E}">
        <p14:creationId xmlns:p14="http://schemas.microsoft.com/office/powerpoint/2010/main" val="2236815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72</a:t>
            </a:fld>
            <a:endParaRPr lang="en-US" dirty="0"/>
          </a:p>
        </p:txBody>
      </p:sp>
    </p:spTree>
    <p:extLst>
      <p:ext uri="{BB962C8B-B14F-4D97-AF65-F5344CB8AC3E}">
        <p14:creationId xmlns:p14="http://schemas.microsoft.com/office/powerpoint/2010/main" val="2236815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74</a:t>
            </a:fld>
            <a:endParaRPr lang="en-US" dirty="0"/>
          </a:p>
        </p:txBody>
      </p:sp>
    </p:spTree>
    <p:extLst>
      <p:ext uri="{BB962C8B-B14F-4D97-AF65-F5344CB8AC3E}">
        <p14:creationId xmlns:p14="http://schemas.microsoft.com/office/powerpoint/2010/main" val="2236815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75</a:t>
            </a:fld>
            <a:endParaRPr lang="en-US" dirty="0"/>
          </a:p>
        </p:txBody>
      </p:sp>
    </p:spTree>
    <p:extLst>
      <p:ext uri="{BB962C8B-B14F-4D97-AF65-F5344CB8AC3E}">
        <p14:creationId xmlns:p14="http://schemas.microsoft.com/office/powerpoint/2010/main" val="2236815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76</a:t>
            </a:fld>
            <a:endParaRPr lang="en-US" dirty="0"/>
          </a:p>
        </p:txBody>
      </p:sp>
    </p:spTree>
    <p:extLst>
      <p:ext uri="{BB962C8B-B14F-4D97-AF65-F5344CB8AC3E}">
        <p14:creationId xmlns:p14="http://schemas.microsoft.com/office/powerpoint/2010/main" val="2236815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77</a:t>
            </a:fld>
            <a:endParaRPr lang="en-US" dirty="0"/>
          </a:p>
        </p:txBody>
      </p:sp>
    </p:spTree>
    <p:extLst>
      <p:ext uri="{BB962C8B-B14F-4D97-AF65-F5344CB8AC3E}">
        <p14:creationId xmlns:p14="http://schemas.microsoft.com/office/powerpoint/2010/main" val="2236815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83</a:t>
            </a:fld>
            <a:endParaRPr lang="en-US" dirty="0"/>
          </a:p>
        </p:txBody>
      </p:sp>
    </p:spTree>
    <p:extLst>
      <p:ext uri="{BB962C8B-B14F-4D97-AF65-F5344CB8AC3E}">
        <p14:creationId xmlns:p14="http://schemas.microsoft.com/office/powerpoint/2010/main" val="22368156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84</a:t>
            </a:fld>
            <a:endParaRPr lang="en-US" dirty="0"/>
          </a:p>
        </p:txBody>
      </p:sp>
    </p:spTree>
    <p:extLst>
      <p:ext uri="{BB962C8B-B14F-4D97-AF65-F5344CB8AC3E}">
        <p14:creationId xmlns:p14="http://schemas.microsoft.com/office/powerpoint/2010/main" val="22368156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85</a:t>
            </a:fld>
            <a:endParaRPr lang="en-US" dirty="0"/>
          </a:p>
        </p:txBody>
      </p:sp>
    </p:spTree>
    <p:extLst>
      <p:ext uri="{BB962C8B-B14F-4D97-AF65-F5344CB8AC3E}">
        <p14:creationId xmlns:p14="http://schemas.microsoft.com/office/powerpoint/2010/main" val="22368156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90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91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92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93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94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120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121</a:t>
            </a:fld>
            <a:endParaRPr lang="en-US"/>
          </a:p>
        </p:txBody>
      </p:sp>
    </p:spTree>
    <p:extLst>
      <p:ext uri="{BB962C8B-B14F-4D97-AF65-F5344CB8AC3E}">
        <p14:creationId xmlns:p14="http://schemas.microsoft.com/office/powerpoint/2010/main" val="223681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t>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5/12/2017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connected.mcgraw-hill.com/media/repository/protected_content/COMPOUND/50000025/5/64/index.html?mghCourseID=KOSMFW99ZJ2NCX8MZLX1S3Y51O"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uGBANgbRkws"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gif"/></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862" y="1083192"/>
            <a:ext cx="8238938" cy="868271"/>
          </a:xfrm>
        </p:spPr>
        <p:txBody>
          <a:bodyPr lIns="0" tIns="0" bIns="0" anchor="t" anchorCtr="0">
            <a:noAutofit/>
          </a:bodyPr>
          <a:lstStyle/>
          <a:p>
            <a:pPr algn="l"/>
            <a:r>
              <a:rPr lang="en-US" b="1" dirty="0" smtClean="0">
                <a:solidFill>
                  <a:srgbClr val="6600FF"/>
                </a:solidFill>
                <a:uFill>
                  <a:solidFill>
                    <a:schemeClr val="bg1">
                      <a:lumMod val="75000"/>
                    </a:schemeClr>
                  </a:solidFill>
                </a:uFill>
                <a:latin typeface="Helvetica"/>
                <a:cs typeface="Helvetica"/>
              </a:rPr>
              <a:t>Our Solar System</a:t>
            </a:r>
            <a:endParaRPr lang="en-US" b="1" dirty="0">
              <a:solidFill>
                <a:srgbClr val="6600FF"/>
              </a:solidFill>
              <a:uFill>
                <a:solidFill>
                  <a:schemeClr val="bg1">
                    <a:lumMod val="75000"/>
                  </a:schemeClr>
                </a:solidFill>
              </a:uFill>
              <a:latin typeface="Helvetica"/>
              <a:cs typeface="Helvetica"/>
            </a:endParaRPr>
          </a:p>
        </p:txBody>
      </p:sp>
      <p:sp>
        <p:nvSpPr>
          <p:cNvPr id="3" name="Subtitle 2"/>
          <p:cNvSpPr>
            <a:spLocks noGrp="1"/>
          </p:cNvSpPr>
          <p:nvPr>
            <p:ph type="subTitle" idx="1"/>
          </p:nvPr>
        </p:nvSpPr>
        <p:spPr>
          <a:xfrm>
            <a:off x="447862" y="2300671"/>
            <a:ext cx="8238937" cy="3513666"/>
          </a:xfrm>
        </p:spPr>
        <p:txBody>
          <a:bodyPr lIns="0" tIns="0" rIns="0" bIns="0">
            <a:normAutofit/>
          </a:bodyPr>
          <a:lstStyle/>
          <a:p>
            <a:pPr algn="l"/>
            <a:r>
              <a:rPr lang="en-US" sz="2800" b="1" dirty="0" smtClean="0">
                <a:latin typeface="Helvetica"/>
                <a:cs typeface="Helvetica"/>
              </a:rPr>
              <a:t>Section 1:  </a:t>
            </a:r>
            <a:r>
              <a:rPr lang="en-US" sz="2800" dirty="0">
                <a:solidFill>
                  <a:schemeClr val="tx1"/>
                </a:solidFill>
                <a:latin typeface="Helvetica"/>
                <a:cs typeface="Helvetica"/>
              </a:rPr>
              <a:t>Formation of the Solar </a:t>
            </a:r>
            <a:r>
              <a:rPr lang="en-US" sz="2800" dirty="0" smtClean="0">
                <a:solidFill>
                  <a:schemeClr val="tx1"/>
                </a:solidFill>
                <a:latin typeface="Helvetica"/>
                <a:cs typeface="Helvetica"/>
              </a:rPr>
              <a:t>System</a:t>
            </a:r>
          </a:p>
          <a:p>
            <a:pPr algn="l"/>
            <a:r>
              <a:rPr lang="en-US" sz="2800" b="1" dirty="0" smtClean="0">
                <a:latin typeface="Helvetica"/>
                <a:cs typeface="Helvetica"/>
              </a:rPr>
              <a:t>Section 2:  </a:t>
            </a:r>
            <a:r>
              <a:rPr lang="en-US" sz="2800" dirty="0">
                <a:solidFill>
                  <a:srgbClr val="000000"/>
                </a:solidFill>
                <a:latin typeface="Helvetica"/>
                <a:cs typeface="Helvetica"/>
              </a:rPr>
              <a:t>The Inner </a:t>
            </a:r>
            <a:r>
              <a:rPr lang="en-US" sz="2800" dirty="0" smtClean="0">
                <a:solidFill>
                  <a:srgbClr val="000000"/>
                </a:solidFill>
                <a:latin typeface="Helvetica"/>
                <a:cs typeface="Helvetica"/>
              </a:rPr>
              <a:t>Planets</a:t>
            </a:r>
          </a:p>
          <a:p>
            <a:pPr algn="l"/>
            <a:r>
              <a:rPr lang="en-US" sz="2800" b="1" dirty="0" smtClean="0">
                <a:latin typeface="Helvetica"/>
                <a:cs typeface="Helvetica"/>
              </a:rPr>
              <a:t>Section 3:  </a:t>
            </a:r>
            <a:r>
              <a:rPr lang="en-US" sz="2800" dirty="0">
                <a:solidFill>
                  <a:srgbClr val="000000"/>
                </a:solidFill>
                <a:latin typeface="Helvetica"/>
                <a:cs typeface="Helvetica"/>
              </a:rPr>
              <a:t>The Outer </a:t>
            </a:r>
            <a:r>
              <a:rPr lang="en-US" sz="2800" dirty="0" smtClean="0">
                <a:solidFill>
                  <a:srgbClr val="000000"/>
                </a:solidFill>
                <a:latin typeface="Helvetica"/>
                <a:cs typeface="Helvetica"/>
              </a:rPr>
              <a:t>Planets</a:t>
            </a:r>
          </a:p>
          <a:p>
            <a:pPr algn="l"/>
            <a:r>
              <a:rPr lang="en-US" sz="2800" b="1" dirty="0">
                <a:latin typeface="Helvetica"/>
                <a:cs typeface="Helvetica"/>
              </a:rPr>
              <a:t>Section </a:t>
            </a:r>
            <a:r>
              <a:rPr lang="en-US" sz="2800" b="1" dirty="0" smtClean="0">
                <a:latin typeface="Helvetica"/>
                <a:cs typeface="Helvetica"/>
              </a:rPr>
              <a:t>4:  </a:t>
            </a:r>
            <a:r>
              <a:rPr lang="en-US" sz="2800" dirty="0">
                <a:solidFill>
                  <a:srgbClr val="000000"/>
                </a:solidFill>
                <a:latin typeface="Helvetica"/>
                <a:cs typeface="Helvetica"/>
              </a:rPr>
              <a:t>Other Solar System Objects</a:t>
            </a:r>
          </a:p>
          <a:p>
            <a:pPr algn="l"/>
            <a:endParaRPr lang="en-US" sz="2800" dirty="0">
              <a:solidFill>
                <a:srgbClr val="000000"/>
              </a:solidFill>
              <a:latin typeface="Helvetica"/>
              <a:cs typeface="Helvetica"/>
            </a:endParaRPr>
          </a:p>
        </p:txBody>
      </p:sp>
      <p:pic>
        <p:nvPicPr>
          <p:cNvPr id="4" name="Picture 3" descr="MHE-red-rgb.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862" y="5833533"/>
            <a:ext cx="550334" cy="550334"/>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255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 Collapsing Interstellar </a:t>
            </a:r>
            <a:r>
              <a:rPr lang="en-US" sz="2400" b="1" dirty="0" smtClean="0">
                <a:latin typeface="Helvetica"/>
                <a:cs typeface="Helvetica"/>
              </a:rPr>
              <a:t>Cloud</a:t>
            </a:r>
          </a:p>
          <a:p>
            <a:pPr marL="0" indent="0">
              <a:spcBef>
                <a:spcPts val="0"/>
              </a:spcBef>
              <a:spcAft>
                <a:spcPts val="600"/>
              </a:spcAft>
              <a:buNone/>
            </a:pPr>
            <a:r>
              <a:rPr lang="en-US" sz="2200" b="1" dirty="0">
                <a:latin typeface="Helvetica"/>
                <a:cs typeface="Helvetica"/>
              </a:rPr>
              <a:t>Collapse </a:t>
            </a:r>
            <a:r>
              <a:rPr lang="en-US" sz="2200" b="1" dirty="0" smtClean="0">
                <a:latin typeface="Helvetica"/>
                <a:cs typeface="Helvetica"/>
              </a:rPr>
              <a:t>accelerates</a:t>
            </a:r>
          </a:p>
          <a:p>
            <a:pPr>
              <a:spcBef>
                <a:spcPts val="0"/>
              </a:spcBef>
              <a:spcAft>
                <a:spcPts val="1200"/>
              </a:spcAft>
            </a:pPr>
            <a:r>
              <a:rPr lang="en-US" sz="1800" dirty="0">
                <a:latin typeface="Helvetica Light"/>
                <a:cs typeface="Helvetica Light"/>
              </a:rPr>
              <a:t>The interstellar cloud that formed our solar system collapsed into a rotating disk of dust and gas. When concentrated matter in the center acquired enough </a:t>
            </a:r>
            <a:r>
              <a:rPr lang="en-US" sz="1800" dirty="0" smtClean="0">
                <a:latin typeface="Helvetica Light"/>
                <a:cs typeface="Helvetica Light"/>
              </a:rPr>
              <a:t>mass</a:t>
            </a:r>
            <a:r>
              <a:rPr lang="en-US" sz="1800" dirty="0">
                <a:latin typeface="Helvetica Light"/>
                <a:cs typeface="Helvetica Light"/>
              </a:rPr>
              <a:t>, the Sun formed in the </a:t>
            </a:r>
            <a:r>
              <a:rPr lang="en-US" sz="1800" dirty="0" smtClean="0">
                <a:latin typeface="Helvetica Light"/>
                <a:cs typeface="Helvetica Light"/>
              </a:rPr>
              <a:t>center </a:t>
            </a:r>
            <a:r>
              <a:rPr lang="en-US" sz="1800" dirty="0">
                <a:latin typeface="Helvetica Light"/>
                <a:cs typeface="Helvetica Light"/>
              </a:rPr>
              <a:t>and the remaining </a:t>
            </a:r>
            <a:br>
              <a:rPr lang="en-US" sz="1800" dirty="0">
                <a:latin typeface="Helvetica Light"/>
                <a:cs typeface="Helvetica Light"/>
              </a:rPr>
            </a:br>
            <a:r>
              <a:rPr lang="en-US" sz="1800" dirty="0">
                <a:latin typeface="Helvetica Light"/>
                <a:cs typeface="Helvetica Light"/>
              </a:rPr>
              <a:t>matter gradually condensed, </a:t>
            </a:r>
            <a:r>
              <a:rPr lang="en-US" sz="1800" dirty="0" smtClean="0">
                <a:latin typeface="Helvetica Light"/>
                <a:cs typeface="Helvetica Light"/>
              </a:rPr>
              <a:t>forming </a:t>
            </a:r>
            <a:r>
              <a:rPr lang="en-US" sz="1800" dirty="0">
                <a:latin typeface="Helvetica Light"/>
                <a:cs typeface="Helvetica Light"/>
              </a:rPr>
              <a:t>the planets.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76973" y="3513931"/>
            <a:ext cx="3168359" cy="264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7526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Dwarf Planets</a:t>
            </a:r>
          </a:p>
          <a:p>
            <a:pPr>
              <a:spcBef>
                <a:spcPts val="0"/>
              </a:spcBef>
              <a:spcAft>
                <a:spcPts val="1200"/>
              </a:spcAft>
            </a:pPr>
            <a:r>
              <a:rPr lang="en-US" sz="1800" dirty="0">
                <a:latin typeface="Helvetica Light"/>
                <a:cs typeface="Helvetica Light"/>
              </a:rPr>
              <a:t>In the early 2000s, astronomers began to detect large objects in the region of the </a:t>
            </a:r>
            <a:r>
              <a:rPr lang="en-US" sz="1800" dirty="0" smtClean="0">
                <a:latin typeface="Helvetica Light"/>
                <a:cs typeface="Helvetica Light"/>
              </a:rPr>
              <a:t>then-planet </a:t>
            </a:r>
            <a:r>
              <a:rPr lang="en-US" sz="1800" dirty="0">
                <a:latin typeface="Helvetica Light"/>
                <a:cs typeface="Helvetica Light"/>
              </a:rPr>
              <a:t>Pluto, about 40 AU from the Sun, called the Kuiper belt.</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8194" name="Picture 2" descr="Image result for kuiper belt locat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96690" y="2467102"/>
            <a:ext cx="6654800" cy="389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0938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Dwarf Planets</a:t>
            </a:r>
          </a:p>
          <a:p>
            <a:pPr>
              <a:spcBef>
                <a:spcPts val="0"/>
              </a:spcBef>
              <a:spcAft>
                <a:spcPts val="1200"/>
              </a:spcAft>
            </a:pPr>
            <a:r>
              <a:rPr lang="en-US" sz="1800" dirty="0">
                <a:latin typeface="Helvetica Light"/>
                <a:cs typeface="Helvetica Light"/>
              </a:rPr>
              <a:t>In 2003 an object, now known as Eris, was discovered that was larger than Pluto. </a:t>
            </a:r>
          </a:p>
          <a:p>
            <a:pPr>
              <a:spcBef>
                <a:spcPts val="0"/>
              </a:spcBef>
              <a:spcAft>
                <a:spcPts val="1200"/>
              </a:spcAft>
            </a:pPr>
            <a:r>
              <a:rPr lang="en-US" sz="1800" dirty="0">
                <a:latin typeface="Helvetica Light"/>
                <a:cs typeface="Helvetica Light"/>
              </a:rPr>
              <a:t>At that time, the scientific community began to take a closer look at the planetary status of Pluto and other solar system objects.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8928421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518160"/>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Dwarf </a:t>
            </a:r>
            <a:r>
              <a:rPr lang="en-US" sz="2400" b="1" dirty="0" smtClean="0">
                <a:latin typeface="Helvetica"/>
                <a:cs typeface="Helvetica"/>
              </a:rPr>
              <a:t>Planets</a:t>
            </a:r>
          </a:p>
          <a:p>
            <a:pPr marL="0" indent="0">
              <a:spcBef>
                <a:spcPts val="0"/>
              </a:spcBef>
              <a:spcAft>
                <a:spcPts val="600"/>
              </a:spcAft>
              <a:buNone/>
            </a:pPr>
            <a:r>
              <a:rPr lang="en-US" sz="2200" b="1" dirty="0">
                <a:latin typeface="Helvetica"/>
                <a:cs typeface="Helvetica"/>
              </a:rPr>
              <a:t>Ceres</a:t>
            </a:r>
          </a:p>
          <a:p>
            <a:pPr>
              <a:spcBef>
                <a:spcPts val="0"/>
              </a:spcBef>
              <a:spcAft>
                <a:spcPts val="1200"/>
              </a:spcAft>
            </a:pPr>
            <a:r>
              <a:rPr lang="en-US" sz="1800" dirty="0">
                <a:latin typeface="Helvetica Light"/>
                <a:cs typeface="Helvetica Light"/>
              </a:rPr>
              <a:t>In 1801, Giuseppe Piazzi discovered a large object, which was given the name Ceres, in orbit between Mars and Jupiter. Scientists had predicted that there was a planet somewhere in that region, and it seemed that this discovery was it. However, Ceres was extremely small for a planet.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9218" name="Picture 2" descr="Image result for pluto ceres and eri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27200" y="2709826"/>
            <a:ext cx="5834770" cy="40519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39542" y="2709826"/>
            <a:ext cx="1010085" cy="369332"/>
          </a:xfrm>
          <a:prstGeom prst="rect">
            <a:avLst/>
          </a:prstGeom>
          <a:noFill/>
        </p:spPr>
        <p:txBody>
          <a:bodyPr wrap="none" rtlCol="0">
            <a:spAutoFit/>
          </a:bodyPr>
          <a:lstStyle/>
          <a:p>
            <a:r>
              <a:rPr lang="en-US" dirty="0" smtClean="0">
                <a:solidFill>
                  <a:schemeClr val="bg1"/>
                </a:solidFill>
              </a:rPr>
              <a:t>nasa.gov</a:t>
            </a:r>
            <a:endParaRPr lang="en-US" dirty="0">
              <a:solidFill>
                <a:schemeClr val="bg1"/>
              </a:solidFill>
            </a:endParaRPr>
          </a:p>
        </p:txBody>
      </p:sp>
    </p:spTree>
    <p:extLst>
      <p:ext uri="{BB962C8B-B14F-4D97-AF65-F5344CB8AC3E}">
        <p14:creationId xmlns:p14="http://schemas.microsoft.com/office/powerpoint/2010/main" val="36913046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Dwarf </a:t>
            </a:r>
            <a:r>
              <a:rPr lang="en-US" sz="2400" b="1" dirty="0" smtClean="0">
                <a:latin typeface="Helvetica"/>
                <a:cs typeface="Helvetica"/>
              </a:rPr>
              <a:t>Planets</a:t>
            </a:r>
          </a:p>
          <a:p>
            <a:pPr marL="0" indent="0">
              <a:spcBef>
                <a:spcPts val="0"/>
              </a:spcBef>
              <a:spcAft>
                <a:spcPts val="600"/>
              </a:spcAft>
              <a:buNone/>
            </a:pPr>
            <a:r>
              <a:rPr lang="en-US" sz="2200" b="1" dirty="0">
                <a:latin typeface="Helvetica"/>
                <a:cs typeface="Helvetica"/>
              </a:rPr>
              <a:t>Ceres</a:t>
            </a:r>
          </a:p>
          <a:p>
            <a:pPr>
              <a:spcBef>
                <a:spcPts val="0"/>
              </a:spcBef>
              <a:spcAft>
                <a:spcPts val="1200"/>
              </a:spcAft>
            </a:pPr>
            <a:r>
              <a:rPr lang="en-US" sz="1800" dirty="0">
                <a:latin typeface="Helvetica Light"/>
                <a:cs typeface="Helvetica Light"/>
              </a:rPr>
              <a:t>In the century following the discovery of Ceres, hundreds of thousands of other objects were discovered in the area between Mars and Jupiter. Therefore, Ceres was no longer thought of as a planet, but as the largest of the asteroids in what would be called the asteroid belt.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5664348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Dwarf Planets</a:t>
            </a:r>
          </a:p>
          <a:p>
            <a:pPr marL="0" indent="0">
              <a:spcBef>
                <a:spcPts val="0"/>
              </a:spcBef>
              <a:spcAft>
                <a:spcPts val="600"/>
              </a:spcAft>
              <a:buNone/>
            </a:pPr>
            <a:r>
              <a:rPr lang="en-US" sz="2200" b="1" dirty="0" smtClean="0">
                <a:latin typeface="Helvetica"/>
                <a:cs typeface="Helvetica"/>
              </a:rPr>
              <a:t>Pluto</a:t>
            </a:r>
          </a:p>
          <a:p>
            <a:pPr>
              <a:spcBef>
                <a:spcPts val="0"/>
              </a:spcBef>
              <a:spcAft>
                <a:spcPts val="600"/>
              </a:spcAft>
            </a:pPr>
            <a:r>
              <a:rPr lang="en-US" sz="1800" dirty="0" smtClean="0">
                <a:latin typeface="Helvetica Light"/>
                <a:cs typeface="Helvetica Light"/>
              </a:rPr>
              <a:t>At </a:t>
            </a:r>
            <a:r>
              <a:rPr lang="en-US" sz="1800" dirty="0">
                <a:latin typeface="Helvetica Light"/>
                <a:cs typeface="Helvetica Light"/>
              </a:rPr>
              <a:t>first, the collapse of an interstellar cloud is slow, but it gradually accelerates and the cloud becomes much denser at its center.</a:t>
            </a:r>
          </a:p>
          <a:p>
            <a:pPr>
              <a:spcBef>
                <a:spcPts val="0"/>
              </a:spcBef>
              <a:spcAft>
                <a:spcPts val="1200"/>
              </a:spcAft>
            </a:pPr>
            <a:r>
              <a:rPr lang="en-US" sz="1800" dirty="0">
                <a:latin typeface="Helvetica Light"/>
                <a:cs typeface="Helvetica Light"/>
              </a:rPr>
              <a:t>If rotating, the cloud spins faster as it contracts, due to centripetal force.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14051048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Dwarf Planets</a:t>
            </a:r>
          </a:p>
          <a:p>
            <a:pPr marL="0" indent="0">
              <a:spcBef>
                <a:spcPts val="0"/>
              </a:spcBef>
              <a:spcAft>
                <a:spcPts val="600"/>
              </a:spcAft>
              <a:buNone/>
            </a:pPr>
            <a:r>
              <a:rPr lang="en-US" sz="2200" b="1" dirty="0" smtClean="0">
                <a:latin typeface="Helvetica"/>
                <a:cs typeface="Helvetica"/>
              </a:rPr>
              <a:t>Pluto</a:t>
            </a:r>
          </a:p>
          <a:p>
            <a:pPr>
              <a:spcBef>
                <a:spcPts val="0"/>
              </a:spcBef>
              <a:spcAft>
                <a:spcPts val="600"/>
              </a:spcAft>
            </a:pPr>
            <a:r>
              <a:rPr lang="en-US" sz="1800" dirty="0">
                <a:latin typeface="Helvetica Light"/>
                <a:cs typeface="Helvetica Light"/>
              </a:rPr>
              <a:t>Pluto has a long, elliptical orbit that overlaps the orbit of Neptune. It has three moons which orbit at a widely odd angle from the plane of the ecliptic. It is also smaller than Earth’s Moon. </a:t>
            </a: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241199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Dwarf Planets</a:t>
            </a:r>
          </a:p>
          <a:p>
            <a:pPr marL="0" indent="0">
              <a:spcBef>
                <a:spcPts val="0"/>
              </a:spcBef>
              <a:spcAft>
                <a:spcPts val="600"/>
              </a:spcAft>
              <a:buNone/>
            </a:pPr>
            <a:r>
              <a:rPr lang="en-US" sz="2200" b="1" dirty="0">
                <a:latin typeface="Helvetica"/>
                <a:cs typeface="Helvetica"/>
              </a:rPr>
              <a:t>How many others?</a:t>
            </a:r>
          </a:p>
          <a:p>
            <a:pPr>
              <a:spcBef>
                <a:spcPts val="0"/>
              </a:spcBef>
              <a:spcAft>
                <a:spcPts val="1200"/>
              </a:spcAft>
            </a:pPr>
            <a:r>
              <a:rPr lang="en-US" sz="1800" dirty="0">
                <a:latin typeface="Helvetica Light"/>
                <a:cs typeface="Helvetica Light"/>
              </a:rPr>
              <a:t>With the discovery of objects close to and larger than Pluto’s size, the International Astronomical Union (IAU) chose to create a new classification of objects in space called dwarf planets.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35727065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Dwarf Planets</a:t>
            </a:r>
          </a:p>
          <a:p>
            <a:pPr marL="0" indent="0">
              <a:spcBef>
                <a:spcPts val="0"/>
              </a:spcBef>
              <a:spcAft>
                <a:spcPts val="600"/>
              </a:spcAft>
              <a:buNone/>
            </a:pPr>
            <a:r>
              <a:rPr lang="en-US" sz="2200" b="1" dirty="0">
                <a:latin typeface="Helvetica"/>
                <a:cs typeface="Helvetica"/>
              </a:rPr>
              <a:t>How many others?</a:t>
            </a:r>
          </a:p>
          <a:p>
            <a:pPr>
              <a:spcBef>
                <a:spcPts val="0"/>
              </a:spcBef>
              <a:spcAft>
                <a:spcPts val="1200"/>
              </a:spcAft>
            </a:pPr>
            <a:r>
              <a:rPr lang="en-US" sz="1800" dirty="0">
                <a:latin typeface="Helvetica Light"/>
                <a:cs typeface="Helvetica Light"/>
              </a:rPr>
              <a:t>The IAU has defined a </a:t>
            </a:r>
            <a:r>
              <a:rPr lang="en-US" sz="1800" dirty="0">
                <a:solidFill>
                  <a:srgbClr val="C00000"/>
                </a:solidFill>
                <a:latin typeface="Helvetica Light"/>
                <a:cs typeface="Helvetica Light"/>
              </a:rPr>
              <a:t>dwarf planet </a:t>
            </a:r>
            <a:r>
              <a:rPr lang="en-US" sz="1800" dirty="0">
                <a:latin typeface="Helvetica Light"/>
                <a:cs typeface="Helvetica Light"/>
              </a:rPr>
              <a:t>as an object that, due to its own gravity, is spherical in shape, orbits the Sun, is not a satellite, and has not cleared the area of its orbit of smaller debris.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290615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Dwarf Planets</a:t>
            </a:r>
          </a:p>
          <a:p>
            <a:pPr marL="0" indent="0">
              <a:spcBef>
                <a:spcPts val="0"/>
              </a:spcBef>
              <a:spcAft>
                <a:spcPts val="600"/>
              </a:spcAft>
              <a:buNone/>
            </a:pPr>
            <a:r>
              <a:rPr lang="en-US" sz="2200" b="1" dirty="0">
                <a:latin typeface="Helvetica"/>
                <a:cs typeface="Helvetica"/>
              </a:rPr>
              <a:t>How many others?</a:t>
            </a:r>
          </a:p>
          <a:p>
            <a:pPr>
              <a:spcBef>
                <a:spcPts val="0"/>
              </a:spcBef>
              <a:spcAft>
                <a:spcPts val="1200"/>
              </a:spcAft>
            </a:pPr>
            <a:r>
              <a:rPr lang="en-US" sz="1800" dirty="0">
                <a:latin typeface="Helvetica Light"/>
                <a:cs typeface="Helvetica Light"/>
              </a:rPr>
              <a:t>The IAU has limited the dwarf planet classification to Pluto, Eris, Ceres, </a:t>
            </a:r>
            <a:r>
              <a:rPr lang="en-US" sz="1800" dirty="0" err="1">
                <a:latin typeface="Helvetica Light"/>
                <a:cs typeface="Helvetica Light"/>
              </a:rPr>
              <a:t>Makemade</a:t>
            </a:r>
            <a:r>
              <a:rPr lang="en-US" sz="1800" dirty="0">
                <a:latin typeface="Helvetica Light"/>
                <a:cs typeface="Helvetica Light"/>
              </a:rPr>
              <a:t>, and </a:t>
            </a:r>
            <a:r>
              <a:rPr lang="en-US" sz="1800" dirty="0" err="1">
                <a:latin typeface="Helvetica Light"/>
                <a:cs typeface="Helvetica Light"/>
              </a:rPr>
              <a:t>Haumea</a:t>
            </a:r>
            <a:r>
              <a:rPr lang="en-US" sz="1800" dirty="0">
                <a:latin typeface="Helvetica Light"/>
                <a:cs typeface="Helvetica Light"/>
              </a:rPr>
              <a:t>. There are at least 10 other objects whose classifications are undecided.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365687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Visualizing Other Solar System </a:t>
            </a:r>
            <a:r>
              <a:rPr lang="en-US" sz="2400" b="1" dirty="0" smtClean="0">
                <a:latin typeface="Helvetica"/>
                <a:cs typeface="Helvetica"/>
              </a:rPr>
              <a:t>Objects</a:t>
            </a:r>
            <a:endParaRPr lang="en-US" sz="2200" b="1" dirty="0">
              <a:latin typeface="Helvetica"/>
              <a:cs typeface="Helvetica"/>
            </a:endParaRPr>
          </a:p>
          <a:p>
            <a:pPr>
              <a:spcBef>
                <a:spcPts val="0"/>
              </a:spcBef>
              <a:spcAft>
                <a:spcPts val="1200"/>
              </a:spcAft>
            </a:pPr>
            <a:r>
              <a:rPr lang="en-US" sz="1800" dirty="0">
                <a:latin typeface="Helvetica Light"/>
                <a:cs typeface="Helvetica Light"/>
              </a:rPr>
              <a:t>Recent findings of objects beyond Pluto have forced scientists to rethink what features define a planet.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053782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 Collapsing Interstellar </a:t>
            </a:r>
            <a:r>
              <a:rPr lang="en-US" sz="2400" b="1" dirty="0" smtClean="0">
                <a:latin typeface="Helvetica"/>
                <a:cs typeface="Helvetica"/>
              </a:rPr>
              <a:t>Cloud</a:t>
            </a:r>
          </a:p>
          <a:p>
            <a:pPr marL="0" indent="0">
              <a:spcBef>
                <a:spcPts val="0"/>
              </a:spcBef>
              <a:spcAft>
                <a:spcPts val="600"/>
              </a:spcAft>
              <a:buNone/>
            </a:pPr>
            <a:r>
              <a:rPr lang="en-US" sz="2200" b="1" dirty="0">
                <a:latin typeface="Helvetica"/>
                <a:cs typeface="Helvetica"/>
              </a:rPr>
              <a:t>Matter condenses</a:t>
            </a:r>
          </a:p>
          <a:p>
            <a:pPr>
              <a:spcBef>
                <a:spcPts val="0"/>
              </a:spcBef>
              <a:spcAft>
                <a:spcPts val="1200"/>
              </a:spcAft>
            </a:pPr>
            <a:r>
              <a:rPr lang="en-US" sz="1800" dirty="0">
                <a:latin typeface="Helvetica Light"/>
                <a:cs typeface="Helvetica Light"/>
              </a:rPr>
              <a:t>Within the rotating disk surrounding the young Sun, the temperature varied greatly with location. This resulted in different elements and compounds condensing, depending on their distance from the Sun, and affected the distribution of elements in the forming planets.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62070557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Visualizing Other Solar System Objects</a:t>
            </a:r>
          </a:p>
        </p:txBody>
      </p:sp>
      <p:graphicFrame>
        <p:nvGraphicFramePr>
          <p:cNvPr id="9" name="Table 8"/>
          <p:cNvGraphicFramePr>
            <a:graphicFrameLocks noGrp="1"/>
          </p:cNvGraphicFramePr>
          <p:nvPr>
            <p:extLst>
              <p:ext uri="{D42A27DB-BD31-4B8C-83A1-F6EECF244321}">
                <p14:modId xmlns:p14="http://schemas.microsoft.com/office/powerpoint/2010/main" val="1334812492"/>
              </p:ext>
            </p:extLst>
          </p:nvPr>
        </p:nvGraphicFramePr>
        <p:xfrm>
          <a:off x="582138" y="1599125"/>
          <a:ext cx="8067126" cy="2873454"/>
        </p:xfrm>
        <a:graphic>
          <a:graphicData uri="http://schemas.openxmlformats.org/drawingml/2006/table">
            <a:tbl>
              <a:tblPr firstRow="1" bandRow="1">
                <a:tableStyleId>{5C22544A-7EE6-4342-B048-85BDC9FD1C3A}</a:tableStyleId>
              </a:tblPr>
              <a:tblGrid>
                <a:gridCol w="8067126"/>
              </a:tblGrid>
              <a:tr h="231281">
                <a:tc>
                  <a:txBody>
                    <a:bodyPr/>
                    <a:lstStyle/>
                    <a:p>
                      <a:pPr>
                        <a:spcAft>
                          <a:spcPts val="1200"/>
                        </a:spcAft>
                      </a:pPr>
                      <a:r>
                        <a:rPr lang="en-US" b="0" i="1" dirty="0" smtClean="0">
                          <a:solidFill>
                            <a:schemeClr val="tx1"/>
                          </a:solidFill>
                          <a:latin typeface="Helvetica"/>
                          <a:cs typeface="Helvetica"/>
                        </a:rPr>
                        <a:t>Concepts</a:t>
                      </a:r>
                      <a:r>
                        <a:rPr lang="en-US" b="0" i="1" baseline="0" dirty="0" smtClean="0">
                          <a:solidFill>
                            <a:schemeClr val="tx1"/>
                          </a:solidFill>
                          <a:latin typeface="Helvetica"/>
                          <a:cs typeface="Helvetica"/>
                        </a:rPr>
                        <a:t> In Motion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2507694">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Animation from p. 817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pic>
        <p:nvPicPr>
          <p:cNvPr id="13" name="Picture 12"/>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5796943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Small Solar System Bodies</a:t>
            </a:r>
          </a:p>
          <a:p>
            <a:pPr>
              <a:spcBef>
                <a:spcPts val="0"/>
              </a:spcBef>
              <a:spcAft>
                <a:spcPts val="1200"/>
              </a:spcAft>
            </a:pPr>
            <a:r>
              <a:rPr lang="en-US" sz="1800" dirty="0">
                <a:latin typeface="Helvetica Light"/>
                <a:cs typeface="Helvetica Light"/>
              </a:rPr>
              <a:t>Once the IAU defined planets and dwarf planets, they had to identify what was left.</a:t>
            </a:r>
          </a:p>
          <a:p>
            <a:pPr>
              <a:spcBef>
                <a:spcPts val="0"/>
              </a:spcBef>
              <a:spcAft>
                <a:spcPts val="1200"/>
              </a:spcAft>
            </a:pPr>
            <a:r>
              <a:rPr lang="en-US" sz="1800" dirty="0">
                <a:latin typeface="Helvetica Light"/>
                <a:cs typeface="Helvetica Light"/>
              </a:rPr>
              <a:t>In the early 1800s, a name was given to the rocky planetesimals between Mars and Jupiter—the asteroid belt.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330180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Small Solar System Bodies</a:t>
            </a:r>
          </a:p>
          <a:p>
            <a:pPr>
              <a:spcBef>
                <a:spcPts val="0"/>
              </a:spcBef>
              <a:spcAft>
                <a:spcPts val="1200"/>
              </a:spcAft>
            </a:pPr>
            <a:r>
              <a:rPr lang="en-US" sz="1800" dirty="0">
                <a:latin typeface="Helvetica Light"/>
                <a:cs typeface="Helvetica Light"/>
              </a:rPr>
              <a:t>Objects beyond the orbit of Neptune have been called trans-Neptunian objects, Kuiper belt objects, comets, and members of the </a:t>
            </a:r>
            <a:r>
              <a:rPr lang="en-US" sz="1800" dirty="0" err="1">
                <a:latin typeface="Helvetica Light"/>
                <a:cs typeface="Helvetica Light"/>
              </a:rPr>
              <a:t>Oort</a:t>
            </a:r>
            <a:r>
              <a:rPr lang="en-US" sz="1800" dirty="0">
                <a:latin typeface="Helvetica Light"/>
                <a:cs typeface="Helvetica Light"/>
              </a:rPr>
              <a:t> cloud. The IAU calls all these objects, collectively, small solar system bodies.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87535125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8" y="518160"/>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Small Solar System </a:t>
            </a:r>
            <a:r>
              <a:rPr lang="en-US" sz="2400" b="1" dirty="0" smtClean="0">
                <a:latin typeface="Helvetica"/>
                <a:cs typeface="Helvetica"/>
              </a:rPr>
              <a:t>Bodies</a:t>
            </a:r>
          </a:p>
          <a:p>
            <a:pPr marL="0" indent="0">
              <a:spcBef>
                <a:spcPts val="0"/>
              </a:spcBef>
              <a:spcAft>
                <a:spcPts val="600"/>
              </a:spcAft>
              <a:buNone/>
            </a:pPr>
            <a:r>
              <a:rPr lang="en-US" sz="2200" b="1" dirty="0" smtClean="0">
                <a:latin typeface="Helvetica"/>
                <a:cs typeface="Helvetica"/>
              </a:rPr>
              <a:t>Asteroids</a:t>
            </a:r>
          </a:p>
          <a:p>
            <a:pPr>
              <a:spcBef>
                <a:spcPts val="0"/>
              </a:spcBef>
              <a:spcAft>
                <a:spcPts val="600"/>
              </a:spcAft>
            </a:pPr>
            <a:r>
              <a:rPr lang="en-US" sz="1800" dirty="0">
                <a:latin typeface="Helvetica Light"/>
                <a:cs typeface="Helvetica Light"/>
              </a:rPr>
              <a:t>There are hundreds of thousands of asteroids orbiting the Sun between Mars and Jupiter. As asteroids orbit, they occasionally collide and break into fragments. An asteroid fragment, or any other interplanetary material is called a </a:t>
            </a:r>
            <a:r>
              <a:rPr lang="en-US" sz="1800" b="1" dirty="0">
                <a:latin typeface="Helvetica Light"/>
                <a:cs typeface="Helvetica Light"/>
              </a:rPr>
              <a:t>meteoroid</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10242" name="Picture 2" descr="http://www.crystalinks.com/asteroidbelt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4232" y="2544100"/>
            <a:ext cx="7322926" cy="38160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95814" y="6441225"/>
            <a:ext cx="1669881" cy="369332"/>
          </a:xfrm>
          <a:prstGeom prst="rect">
            <a:avLst/>
          </a:prstGeom>
          <a:noFill/>
        </p:spPr>
        <p:txBody>
          <a:bodyPr wrap="none" rtlCol="0">
            <a:spAutoFit/>
          </a:bodyPr>
          <a:lstStyle/>
          <a:p>
            <a:r>
              <a:rPr lang="en-US" dirty="0" smtClean="0"/>
              <a:t>crystallinks.com</a:t>
            </a:r>
            <a:endParaRPr lang="en-US" dirty="0"/>
          </a:p>
        </p:txBody>
      </p:sp>
    </p:spTree>
    <p:extLst>
      <p:ext uri="{BB962C8B-B14F-4D97-AF65-F5344CB8AC3E}">
        <p14:creationId xmlns:p14="http://schemas.microsoft.com/office/powerpoint/2010/main" val="239065814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Small Solar System </a:t>
            </a:r>
            <a:r>
              <a:rPr lang="en-US" sz="2400" b="1" dirty="0" smtClean="0">
                <a:latin typeface="Helvetica"/>
                <a:cs typeface="Helvetica"/>
              </a:rPr>
              <a:t>Bodies</a:t>
            </a:r>
          </a:p>
          <a:p>
            <a:pPr marL="0" indent="0">
              <a:spcBef>
                <a:spcPts val="0"/>
              </a:spcBef>
              <a:spcAft>
                <a:spcPts val="600"/>
              </a:spcAft>
              <a:buNone/>
            </a:pPr>
            <a:r>
              <a:rPr lang="en-US" sz="2200" b="1" dirty="0" smtClean="0">
                <a:latin typeface="Helvetica"/>
                <a:cs typeface="Helvetica"/>
              </a:rPr>
              <a:t>Asteroids</a:t>
            </a:r>
          </a:p>
          <a:p>
            <a:pPr>
              <a:spcBef>
                <a:spcPts val="0"/>
              </a:spcBef>
              <a:spcAft>
                <a:spcPts val="600"/>
              </a:spcAft>
            </a:pPr>
            <a:r>
              <a:rPr lang="en-US" sz="1800" dirty="0">
                <a:latin typeface="Helvetica Light"/>
                <a:cs typeface="Helvetica Light"/>
              </a:rPr>
              <a:t>When a meteoroid passes through the atmosphere, the air around it is heated by friction and compression, producing a streak of light called a </a:t>
            </a:r>
            <a:r>
              <a:rPr lang="en-US" sz="1800" b="1" dirty="0">
                <a:latin typeface="Helvetica Light"/>
                <a:cs typeface="Helvetica Light"/>
              </a:rPr>
              <a:t>meteor</a:t>
            </a:r>
            <a:r>
              <a:rPr lang="en-US" sz="1800" dirty="0">
                <a:latin typeface="Helvetica Light"/>
                <a:cs typeface="Helvetica Light"/>
              </a:rPr>
              <a:t>.</a:t>
            </a:r>
          </a:p>
          <a:p>
            <a:pPr>
              <a:spcBef>
                <a:spcPts val="0"/>
              </a:spcBef>
              <a:spcAft>
                <a:spcPts val="600"/>
              </a:spcAft>
            </a:pPr>
            <a:r>
              <a:rPr lang="en-US" sz="1800" dirty="0">
                <a:latin typeface="Helvetica Light"/>
                <a:cs typeface="Helvetica Light"/>
              </a:rPr>
              <a:t>If the meteoroid does not burn up completely and part of it strikes the ground, the part that hits the ground is called a </a:t>
            </a:r>
            <a:r>
              <a:rPr lang="en-US" sz="1800" b="1" dirty="0">
                <a:latin typeface="Helvetica Light"/>
                <a:cs typeface="Helvetica Light"/>
              </a:rPr>
              <a:t>meteorite</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50043932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Small Solar System </a:t>
            </a:r>
            <a:r>
              <a:rPr lang="en-US" sz="2400" b="1" dirty="0" smtClean="0">
                <a:latin typeface="Helvetica"/>
                <a:cs typeface="Helvetica"/>
              </a:rPr>
              <a:t>Bodies</a:t>
            </a:r>
          </a:p>
          <a:p>
            <a:pPr marL="0" indent="0">
              <a:spcBef>
                <a:spcPts val="0"/>
              </a:spcBef>
              <a:spcAft>
                <a:spcPts val="600"/>
              </a:spcAft>
              <a:buNone/>
            </a:pPr>
            <a:r>
              <a:rPr lang="en-US" sz="2200" b="1" dirty="0">
                <a:latin typeface="Helvetica"/>
                <a:cs typeface="Helvetica"/>
              </a:rPr>
              <a:t>Kuiper </a:t>
            </a:r>
            <a:r>
              <a:rPr lang="en-US" sz="2200" b="1" dirty="0" smtClean="0">
                <a:latin typeface="Helvetica"/>
                <a:cs typeface="Helvetica"/>
              </a:rPr>
              <a:t>belt</a:t>
            </a:r>
          </a:p>
          <a:p>
            <a:pPr>
              <a:spcBef>
                <a:spcPts val="0"/>
              </a:spcBef>
              <a:spcAft>
                <a:spcPts val="600"/>
              </a:spcAft>
            </a:pPr>
            <a:r>
              <a:rPr lang="en-US" sz="1800" dirty="0">
                <a:latin typeface="Helvetica Light"/>
                <a:cs typeface="Helvetica Light"/>
              </a:rPr>
              <a:t>The </a:t>
            </a:r>
            <a:r>
              <a:rPr lang="en-US" sz="1800" b="1" dirty="0">
                <a:latin typeface="Helvetica Light"/>
                <a:cs typeface="Helvetica Light"/>
              </a:rPr>
              <a:t>Kuiper belt </a:t>
            </a:r>
            <a:r>
              <a:rPr lang="en-US" sz="1800" dirty="0">
                <a:latin typeface="Helvetica Light"/>
                <a:cs typeface="Helvetica Light"/>
              </a:rPr>
              <a:t>is a group of small solar system bodies that are mostly rock and ice. Most of these bodies probably formed in this region—30 to 50 AU from the Sun—from the material left over from the formation of the Sun and planets.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0615886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Small Solar System </a:t>
            </a:r>
            <a:r>
              <a:rPr lang="en-US" sz="2400" b="1" dirty="0" smtClean="0">
                <a:latin typeface="Helvetica"/>
                <a:cs typeface="Helvetica"/>
              </a:rPr>
              <a:t>Bodies</a:t>
            </a:r>
          </a:p>
          <a:p>
            <a:pPr marL="0" indent="0">
              <a:spcBef>
                <a:spcPts val="0"/>
              </a:spcBef>
              <a:spcAft>
                <a:spcPts val="600"/>
              </a:spcAft>
              <a:buNone/>
            </a:pPr>
            <a:r>
              <a:rPr lang="en-US" sz="2200" b="1" dirty="0">
                <a:latin typeface="Helvetica"/>
                <a:cs typeface="Helvetica"/>
              </a:rPr>
              <a:t>Kuiper </a:t>
            </a:r>
            <a:r>
              <a:rPr lang="en-US" sz="2200" b="1" dirty="0" smtClean="0">
                <a:latin typeface="Helvetica"/>
                <a:cs typeface="Helvetica"/>
              </a:rPr>
              <a:t>belt</a:t>
            </a:r>
          </a:p>
          <a:p>
            <a:pPr>
              <a:spcBef>
                <a:spcPts val="0"/>
              </a:spcBef>
              <a:spcAft>
                <a:spcPts val="600"/>
              </a:spcAft>
            </a:pPr>
            <a:r>
              <a:rPr lang="en-US" sz="1800" dirty="0">
                <a:latin typeface="Helvetica Light"/>
                <a:cs typeface="Helvetica Light"/>
              </a:rPr>
              <a:t>The Kuiper belt appears as the outermost limit of the planetary disk. The </a:t>
            </a:r>
            <a:r>
              <a:rPr lang="en-US" sz="1800" dirty="0" err="1">
                <a:latin typeface="Helvetica Light"/>
                <a:cs typeface="Helvetica Light"/>
              </a:rPr>
              <a:t>Oort</a:t>
            </a:r>
            <a:r>
              <a:rPr lang="en-US" sz="1800" dirty="0">
                <a:latin typeface="Helvetica Light"/>
                <a:cs typeface="Helvetica Light"/>
              </a:rPr>
              <a:t> cloud surrounds the Sun, echoing its solar sphere.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87929" y="2946400"/>
            <a:ext cx="334645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33966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33344"/>
            <a:ext cx="7715250" cy="47721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Comets</a:t>
            </a:r>
            <a:endParaRPr lang="en-US" sz="2400" b="1" dirty="0" smtClean="0">
              <a:latin typeface="Helvetica"/>
              <a:cs typeface="Helvetica"/>
            </a:endParaRPr>
          </a:p>
          <a:p>
            <a:pPr>
              <a:spcBef>
                <a:spcPts val="0"/>
              </a:spcBef>
              <a:spcAft>
                <a:spcPts val="600"/>
              </a:spcAft>
              <a:buClr>
                <a:schemeClr val="tx1"/>
              </a:buClr>
            </a:pPr>
            <a:r>
              <a:rPr lang="en-US" sz="1800" b="1" dirty="0">
                <a:latin typeface="Helvetica Light"/>
                <a:cs typeface="Helvetica Light"/>
              </a:rPr>
              <a:t>Comets</a:t>
            </a:r>
            <a:r>
              <a:rPr lang="en-US" sz="1800" dirty="0">
                <a:latin typeface="Helvetica Light"/>
                <a:cs typeface="Helvetica Light"/>
              </a:rPr>
              <a:t> are small, icy bodies that have highly eccentric orbits around the Sun.</a:t>
            </a:r>
          </a:p>
          <a:p>
            <a:pPr>
              <a:spcBef>
                <a:spcPts val="0"/>
              </a:spcBef>
              <a:spcAft>
                <a:spcPts val="600"/>
              </a:spcAft>
            </a:pPr>
            <a:r>
              <a:rPr lang="en-US" sz="1800" dirty="0">
                <a:latin typeface="Helvetica Light"/>
                <a:cs typeface="Helvetica Light"/>
              </a:rPr>
              <a:t>Ranging from 1 to 10 km in diameter, most comets orbit in a continuous distribution that extends from the Kuiper belt to 100,000 AU from the Sun. The outermost region is known as the </a:t>
            </a:r>
            <a:r>
              <a:rPr lang="en-US" sz="1800" dirty="0" err="1">
                <a:latin typeface="Helvetica Light"/>
                <a:cs typeface="Helvetica Light"/>
              </a:rPr>
              <a:t>Oort</a:t>
            </a:r>
            <a:r>
              <a:rPr lang="en-US" sz="1800" dirty="0">
                <a:latin typeface="Helvetica Light"/>
                <a:cs typeface="Helvetica Light"/>
              </a:rPr>
              <a:t> cloud.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6" name="Picture 13" descr="C29-2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62225" y="3289669"/>
            <a:ext cx="3505200" cy="3344862"/>
          </a:xfrm>
          <a:prstGeom prst="rect">
            <a:avLst/>
          </a:prstGeom>
          <a:noFill/>
        </p:spPr>
      </p:pic>
    </p:spTree>
    <p:extLst>
      <p:ext uri="{BB962C8B-B14F-4D97-AF65-F5344CB8AC3E}">
        <p14:creationId xmlns:p14="http://schemas.microsoft.com/office/powerpoint/2010/main" val="210475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Comets</a:t>
            </a:r>
          </a:p>
          <a:p>
            <a:pPr marL="0" indent="0">
              <a:spcBef>
                <a:spcPts val="0"/>
              </a:spcBef>
              <a:spcAft>
                <a:spcPts val="600"/>
              </a:spcAft>
              <a:buNone/>
            </a:pPr>
            <a:r>
              <a:rPr lang="en-US" sz="2200" b="1" dirty="0">
                <a:latin typeface="Helvetica"/>
                <a:cs typeface="Helvetica"/>
              </a:rPr>
              <a:t>Comet </a:t>
            </a:r>
            <a:r>
              <a:rPr lang="en-US" sz="2200" b="1" dirty="0" smtClean="0">
                <a:latin typeface="Helvetica"/>
                <a:cs typeface="Helvetica"/>
              </a:rPr>
              <a:t>structure</a:t>
            </a:r>
          </a:p>
          <a:p>
            <a:pPr>
              <a:spcBef>
                <a:spcPts val="0"/>
              </a:spcBef>
              <a:spcAft>
                <a:spcPts val="1200"/>
              </a:spcAft>
            </a:pPr>
            <a:r>
              <a:rPr lang="en-US" sz="1800" dirty="0">
                <a:latin typeface="Helvetica Light"/>
                <a:cs typeface="Helvetica Light"/>
              </a:rPr>
              <a:t>When a comet comes within 3 AU of the Sun, it begins to evaporate and forms a head and one or more tails. The head is surrounded by an envelope of glowing gas, and it has a small solid core.</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87126750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401955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Comets</a:t>
            </a:r>
          </a:p>
          <a:p>
            <a:pPr marL="0" indent="0">
              <a:spcBef>
                <a:spcPts val="0"/>
              </a:spcBef>
              <a:spcAft>
                <a:spcPts val="600"/>
              </a:spcAft>
              <a:buNone/>
            </a:pPr>
            <a:r>
              <a:rPr lang="en-US" sz="2200" b="1" dirty="0">
                <a:latin typeface="Helvetica"/>
                <a:cs typeface="Helvetica"/>
              </a:rPr>
              <a:t>Comet </a:t>
            </a:r>
            <a:r>
              <a:rPr lang="en-US" sz="2200" b="1" dirty="0" smtClean="0">
                <a:latin typeface="Helvetica"/>
                <a:cs typeface="Helvetica"/>
              </a:rPr>
              <a:t>structure</a:t>
            </a:r>
          </a:p>
          <a:p>
            <a:pPr>
              <a:spcBef>
                <a:spcPts val="0"/>
              </a:spcBef>
              <a:spcAft>
                <a:spcPts val="1200"/>
              </a:spcAft>
            </a:pPr>
            <a:r>
              <a:rPr lang="en-US" sz="1800" dirty="0">
                <a:latin typeface="Helvetica Light"/>
                <a:cs typeface="Helvetica Light"/>
              </a:rPr>
              <a:t>A comet’s tail always points away from the Sun and is driven by a stream of particles and radiation.</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6" name="Picture 8" descr="M871-09A-868554-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54562" y="2079625"/>
            <a:ext cx="3906837" cy="326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20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Planetesimals</a:t>
            </a:r>
            <a:endParaRPr lang="en-US" sz="2200" b="1" dirty="0">
              <a:latin typeface="Helvetica"/>
              <a:cs typeface="Helvetica"/>
            </a:endParaRPr>
          </a:p>
          <a:p>
            <a:pPr>
              <a:spcBef>
                <a:spcPts val="0"/>
              </a:spcBef>
              <a:spcAft>
                <a:spcPts val="1200"/>
              </a:spcAft>
            </a:pPr>
            <a:r>
              <a:rPr lang="en-US" sz="1800" dirty="0">
                <a:latin typeface="Helvetica Light"/>
                <a:cs typeface="Helvetica Light"/>
              </a:rPr>
              <a:t>Colliding particles in the early solar system merged to form </a:t>
            </a:r>
            <a:r>
              <a:rPr lang="en-US" sz="1800" b="1" dirty="0">
                <a:latin typeface="Helvetica Light"/>
                <a:cs typeface="Helvetica Light"/>
              </a:rPr>
              <a:t>planetesimals</a:t>
            </a:r>
            <a:r>
              <a:rPr lang="en-US" sz="1800" dirty="0">
                <a:latin typeface="Helvetica Light"/>
                <a:cs typeface="Helvetica Light"/>
              </a:rPr>
              <a:t>—space objects built of solid particles that can form planets through collisions and mergers.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67609641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758770"/>
            <a:ext cx="7829550" cy="4800731"/>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Comets</a:t>
            </a:r>
          </a:p>
          <a:p>
            <a:pPr marL="0" indent="0">
              <a:spcBef>
                <a:spcPts val="0"/>
              </a:spcBef>
              <a:spcAft>
                <a:spcPts val="600"/>
              </a:spcAft>
              <a:buNone/>
            </a:pPr>
            <a:r>
              <a:rPr lang="en-US" sz="2200" b="1" dirty="0">
                <a:latin typeface="Helvetica"/>
                <a:cs typeface="Helvetica"/>
              </a:rPr>
              <a:t>Periodic </a:t>
            </a:r>
            <a:r>
              <a:rPr lang="en-US" sz="2200" b="1" dirty="0" smtClean="0">
                <a:latin typeface="Helvetica"/>
                <a:cs typeface="Helvetica"/>
              </a:rPr>
              <a:t>comets</a:t>
            </a:r>
            <a:endParaRPr lang="en-US" sz="2200" b="1" dirty="0">
              <a:latin typeface="Helvetica"/>
              <a:cs typeface="Helvetica"/>
            </a:endParaRPr>
          </a:p>
          <a:p>
            <a:pPr>
              <a:spcBef>
                <a:spcPts val="0"/>
              </a:spcBef>
              <a:spcAft>
                <a:spcPts val="1200"/>
              </a:spcAft>
            </a:pPr>
            <a:r>
              <a:rPr lang="en-US" sz="1800" dirty="0">
                <a:latin typeface="Helvetica Light"/>
                <a:cs typeface="Helvetica Light"/>
              </a:rPr>
              <a:t>Comets that repeatedly return to the inner solar system are known as periodic comets. Each time a periodic comet comes near the Sun, it loses some of its matter, leaving behind a trail of particles. </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11266" name="Picture 2" descr="Image result for hale bopp com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1590" y="2521747"/>
            <a:ext cx="5524500" cy="3667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96588" y="6192300"/>
            <a:ext cx="2345899" cy="369332"/>
          </a:xfrm>
          <a:prstGeom prst="rect">
            <a:avLst/>
          </a:prstGeom>
          <a:noFill/>
        </p:spPr>
        <p:txBody>
          <a:bodyPr wrap="none" rtlCol="0">
            <a:spAutoFit/>
          </a:bodyPr>
          <a:lstStyle/>
          <a:p>
            <a:r>
              <a:rPr lang="en-US" dirty="0" smtClean="0"/>
              <a:t>1995 Hale Bopp Comet</a:t>
            </a:r>
            <a:endParaRPr lang="en-US" dirty="0"/>
          </a:p>
        </p:txBody>
      </p:sp>
    </p:spTree>
    <p:extLst>
      <p:ext uri="{BB962C8B-B14F-4D97-AF65-F5344CB8AC3E}">
        <p14:creationId xmlns:p14="http://schemas.microsoft.com/office/powerpoint/2010/main" val="175549907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33344"/>
            <a:ext cx="7829550" cy="4800731"/>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Comets</a:t>
            </a:r>
          </a:p>
          <a:p>
            <a:pPr marL="0" indent="0">
              <a:spcBef>
                <a:spcPts val="0"/>
              </a:spcBef>
              <a:spcAft>
                <a:spcPts val="600"/>
              </a:spcAft>
              <a:buNone/>
            </a:pPr>
            <a:r>
              <a:rPr lang="en-US" sz="2200" b="1" dirty="0">
                <a:latin typeface="Helvetica"/>
                <a:cs typeface="Helvetica"/>
              </a:rPr>
              <a:t>Periodic </a:t>
            </a:r>
            <a:r>
              <a:rPr lang="en-US" sz="2200" b="1" dirty="0" smtClean="0">
                <a:latin typeface="Helvetica"/>
                <a:cs typeface="Helvetica"/>
              </a:rPr>
              <a:t>comets</a:t>
            </a:r>
            <a:endParaRPr lang="en-US" sz="2200" b="1" dirty="0">
              <a:latin typeface="Helvetica"/>
              <a:cs typeface="Helvetica"/>
            </a:endParaRPr>
          </a:p>
          <a:p>
            <a:pPr>
              <a:spcBef>
                <a:spcPts val="0"/>
              </a:spcBef>
              <a:spcAft>
                <a:spcPts val="1200"/>
              </a:spcAft>
            </a:pPr>
            <a:r>
              <a:rPr lang="en-US" sz="1800" dirty="0">
                <a:latin typeface="Helvetica Light"/>
                <a:cs typeface="Helvetica Light"/>
              </a:rPr>
              <a:t>When Earth crosses the trail of a comet, particles left in the trail burn up in Earth’s upper atmosphere, producing bright streaks of light called a </a:t>
            </a:r>
            <a:r>
              <a:rPr lang="en-US" sz="1800" b="1" dirty="0">
                <a:latin typeface="Helvetica Light"/>
                <a:cs typeface="Helvetica Light"/>
              </a:rPr>
              <a:t>meteor shower</a:t>
            </a:r>
            <a:r>
              <a:rPr lang="en-US" sz="1800" dirty="0">
                <a:latin typeface="Helvetica Light"/>
                <a:cs typeface="Helvetica Light"/>
              </a:rPr>
              <a:t>.</a:t>
            </a:r>
          </a:p>
          <a:p>
            <a:pPr>
              <a:spcBef>
                <a:spcPts val="0"/>
              </a:spcBef>
              <a:spcAft>
                <a:spcPts val="1200"/>
              </a:spcAft>
            </a:pPr>
            <a:r>
              <a:rPr lang="en-US" sz="1800" dirty="0">
                <a:latin typeface="Helvetica Light"/>
                <a:cs typeface="Helvetica Light"/>
              </a:rPr>
              <a:t>Most meteors are caused by dust particles from comets.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76512197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011027"/>
            <a:ext cx="8229600" cy="3513347"/>
          </a:xfrm>
        </p:spPr>
        <p:txBody>
          <a:bodyPr lIns="0" tIns="0" rIns="0" bIns="0">
            <a:normAutofit lnSpcReduction="10000"/>
          </a:bodyPr>
          <a:lstStyle/>
          <a:p>
            <a:pPr marL="0" indent="0">
              <a:spcAft>
                <a:spcPts val="1000"/>
              </a:spcAft>
              <a:buNone/>
            </a:pPr>
            <a:r>
              <a:rPr lang="en-US" sz="3300" b="1" dirty="0" smtClean="0">
                <a:solidFill>
                  <a:srgbClr val="6600FF"/>
                </a:solidFill>
                <a:latin typeface="Helvetica"/>
                <a:cs typeface="Helvetica"/>
              </a:rPr>
              <a:t>Review</a:t>
            </a:r>
            <a:endParaRPr lang="en-US" sz="2800" b="1" dirty="0" smtClean="0">
              <a:solidFill>
                <a:srgbClr val="6600FF"/>
              </a:solidFill>
              <a:latin typeface="Helvetica"/>
              <a:cs typeface="Helvetica"/>
            </a:endParaRPr>
          </a:p>
          <a:p>
            <a:pPr marL="0" indent="0">
              <a:spcAft>
                <a:spcPts val="300"/>
              </a:spcAft>
              <a:buNone/>
            </a:pPr>
            <a:r>
              <a:rPr lang="en-US" sz="2400" b="1" dirty="0" smtClean="0">
                <a:solidFill>
                  <a:srgbClr val="000000"/>
                </a:solidFill>
                <a:latin typeface="Helvetica"/>
                <a:cs typeface="Helvetica"/>
              </a:rPr>
              <a:t>Essential Questions</a:t>
            </a:r>
          </a:p>
          <a:p>
            <a:pPr>
              <a:spcAft>
                <a:spcPts val="1200"/>
              </a:spcAft>
            </a:pPr>
            <a:r>
              <a:rPr lang="en-US" sz="1800" dirty="0">
                <a:latin typeface="Helvetica Light"/>
                <a:cs typeface="Helvetica Light"/>
              </a:rPr>
              <a:t>What are the differences between planets and dwarf planets?</a:t>
            </a:r>
          </a:p>
          <a:p>
            <a:pPr>
              <a:spcAft>
                <a:spcPts val="1200"/>
              </a:spcAft>
            </a:pPr>
            <a:r>
              <a:rPr lang="en-US" sz="1800" dirty="0">
                <a:latin typeface="Helvetica Light"/>
                <a:cs typeface="Helvetica Light"/>
              </a:rPr>
              <a:t>What are the oldest members of the solar system?</a:t>
            </a:r>
          </a:p>
          <a:p>
            <a:pPr>
              <a:spcAft>
                <a:spcPts val="1200"/>
              </a:spcAft>
            </a:pPr>
            <a:r>
              <a:rPr lang="en-US" sz="1800" dirty="0">
                <a:latin typeface="Helvetica Light"/>
                <a:cs typeface="Helvetica Light"/>
              </a:rPr>
              <a:t>How are meteoroids, meteors, and meteorites described?</a:t>
            </a:r>
          </a:p>
          <a:p>
            <a:pPr>
              <a:spcAft>
                <a:spcPts val="1200"/>
              </a:spcAft>
            </a:pPr>
            <a:r>
              <a:rPr lang="en-US" sz="1800" dirty="0">
                <a:latin typeface="Helvetica Light"/>
                <a:cs typeface="Helvetica Light"/>
              </a:rPr>
              <a:t>What are the structure and behavior of comets?</a:t>
            </a:r>
          </a:p>
          <a:p>
            <a:pPr marL="0" indent="0">
              <a:spcBef>
                <a:spcPts val="1200"/>
              </a:spcBef>
              <a:spcAft>
                <a:spcPts val="300"/>
              </a:spcAft>
              <a:buNone/>
            </a:pPr>
            <a:r>
              <a:rPr lang="en-US" sz="2400" b="1" dirty="0" smtClean="0">
                <a:solidFill>
                  <a:srgbClr val="000000"/>
                </a:solidFill>
                <a:latin typeface="Helvetica" pitchFamily="34" charset="0"/>
                <a:cs typeface="Helvetica" pitchFamily="34" charset="0"/>
              </a:rPr>
              <a:t>Vocabulary</a:t>
            </a:r>
            <a:endParaRPr lang="en-US" sz="24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200" y="4451384"/>
            <a:ext cx="3571875" cy="1107996"/>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dwarf planet</a:t>
            </a:r>
          </a:p>
          <a:p>
            <a:pPr marL="285750" indent="-285750">
              <a:buFont typeface="Arial"/>
              <a:buChar char="•"/>
            </a:pPr>
            <a:r>
              <a:rPr lang="en-US" dirty="0">
                <a:latin typeface="Helvetica Light"/>
                <a:cs typeface="Helvetica Light"/>
              </a:rPr>
              <a:t>meteoroid</a:t>
            </a:r>
          </a:p>
          <a:p>
            <a:pPr marL="285750" indent="-285750">
              <a:buFont typeface="Arial"/>
              <a:buChar char="•"/>
            </a:pPr>
            <a:r>
              <a:rPr lang="en-US" dirty="0">
                <a:latin typeface="Helvetica Light"/>
                <a:cs typeface="Helvetica Light"/>
              </a:rPr>
              <a:t>meteor</a:t>
            </a:r>
          </a:p>
          <a:p>
            <a:pPr marL="285750" indent="-285750">
              <a:buFont typeface="Arial"/>
              <a:buChar char="•"/>
            </a:pPr>
            <a:r>
              <a:rPr lang="en-US" dirty="0">
                <a:latin typeface="Helvetica Light"/>
                <a:cs typeface="Helvetica Light"/>
              </a:rPr>
              <a:t>meteorite</a:t>
            </a:r>
          </a:p>
        </p:txBody>
      </p:sp>
      <p:sp>
        <p:nvSpPr>
          <p:cNvPr id="18" name="TextBox 17"/>
          <p:cNvSpPr txBox="1"/>
          <p:nvPr/>
        </p:nvSpPr>
        <p:spPr>
          <a:xfrm>
            <a:off x="3878545" y="4451385"/>
            <a:ext cx="3512855" cy="1384995"/>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Kuiper belt</a:t>
            </a:r>
          </a:p>
          <a:p>
            <a:pPr marL="285750" indent="-285750">
              <a:buFont typeface="Arial"/>
              <a:buChar char="•"/>
            </a:pPr>
            <a:r>
              <a:rPr lang="en-US" dirty="0">
                <a:latin typeface="Helvetica Light"/>
                <a:cs typeface="Helvetica Light"/>
              </a:rPr>
              <a:t>comet</a:t>
            </a:r>
          </a:p>
          <a:p>
            <a:pPr marL="285750" indent="-285750">
              <a:buFont typeface="Arial"/>
              <a:buChar char="•"/>
            </a:pPr>
            <a:r>
              <a:rPr lang="en-US" dirty="0">
                <a:latin typeface="Helvetica Light"/>
                <a:cs typeface="Helvetica Light"/>
              </a:rPr>
              <a:t>meteor shower</a:t>
            </a:r>
          </a:p>
          <a:p>
            <a:pPr marL="285750" indent="-285750">
              <a:buFont typeface="Arial"/>
              <a:buChar char="•"/>
            </a:pPr>
            <a:endParaRPr lang="en-US" dirty="0">
              <a:latin typeface="Helvetica Light"/>
              <a:cs typeface="Helvetica Light"/>
            </a:endParaRP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pic>
        <p:nvPicPr>
          <p:cNvPr id="14" name="Picture 13"/>
          <p:cNvPicPr>
            <a:picLocks noChangeAspect="1"/>
          </p:cNvPicPr>
          <p:nvPr/>
        </p:nvPicPr>
        <p:blipFill>
          <a:blip r:embed="rId2"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283104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Physical Data of the Planets</a:t>
            </a:r>
            <a:endParaRPr lang="en-US" sz="2400" dirty="0">
              <a:latin typeface="Helvetica Light"/>
              <a:cs typeface="Helvetica Light"/>
            </a:endParaRPr>
          </a:p>
        </p:txBody>
      </p:sp>
      <p:graphicFrame>
        <p:nvGraphicFramePr>
          <p:cNvPr id="9" name="Table 8"/>
          <p:cNvGraphicFramePr>
            <a:graphicFrameLocks noGrp="1"/>
          </p:cNvGraphicFramePr>
          <p:nvPr>
            <p:extLst>
              <p:ext uri="{D42A27DB-BD31-4B8C-83A1-F6EECF244321}">
                <p14:modId xmlns:p14="http://schemas.microsoft.com/office/powerpoint/2010/main" val="190177201"/>
              </p:ext>
            </p:extLst>
          </p:nvPr>
        </p:nvGraphicFramePr>
        <p:xfrm>
          <a:off x="582138" y="1599125"/>
          <a:ext cx="8067126" cy="2873454"/>
        </p:xfrm>
        <a:graphic>
          <a:graphicData uri="http://schemas.openxmlformats.org/drawingml/2006/table">
            <a:tbl>
              <a:tblPr firstRow="1" bandRow="1">
                <a:tableStyleId>{5C22544A-7EE6-4342-B048-85BDC9FD1C3A}</a:tableStyleId>
              </a:tblPr>
              <a:tblGrid>
                <a:gridCol w="8067126"/>
              </a:tblGrid>
              <a:tr h="231281">
                <a:tc>
                  <a:txBody>
                    <a:bodyPr/>
                    <a:lstStyle/>
                    <a:p>
                      <a:pPr>
                        <a:spcAft>
                          <a:spcPts val="1200"/>
                        </a:spcAft>
                      </a:pPr>
                      <a:r>
                        <a:rPr lang="en-US" b="0" i="1" dirty="0" smtClean="0">
                          <a:solidFill>
                            <a:schemeClr val="tx1"/>
                          </a:solidFill>
                          <a:latin typeface="Helvetica"/>
                          <a:cs typeface="Helvetica"/>
                        </a:rPr>
                        <a:t>Concepts</a:t>
                      </a:r>
                      <a:r>
                        <a:rPr lang="en-US" b="0" i="1" baseline="0" dirty="0" smtClean="0">
                          <a:solidFill>
                            <a:schemeClr val="tx1"/>
                          </a:solidFill>
                          <a:latin typeface="Helvetica"/>
                          <a:cs typeface="Helvetica"/>
                        </a:rPr>
                        <a:t> In Motion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2507694">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hlinkClick r:id="rId2"/>
                        </a:rPr>
                        <a:t>Add link to Interactive Table from p. 798 here</a:t>
                      </a:r>
                      <a:endParaRPr lang="en-US" sz="1200" b="0" i="0" dirty="0" smtClean="0">
                        <a:latin typeface="Helvetica Light"/>
                        <a:cs typeface="Helvetica Light"/>
                      </a:endParaRPr>
                    </a:p>
                    <a:p>
                      <a:pPr algn="ctr"/>
                      <a:r>
                        <a:rPr lang="en-US" sz="1200" b="0" i="0" dirty="0" smtClean="0">
                          <a:latin typeface="Helvetica Light"/>
                          <a:cs typeface="Helvetica Light"/>
                        </a:rPr>
                        <a:t>https://connected.mcgraw-hill.com/media/repository/protected_content/COMPOUND/50000025/5/64/index.html?mghCourseID=KOSMFW99ZJ2NCX8MZLX1S3Y51O</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pic>
        <p:nvPicPr>
          <p:cNvPr id="13" name="Picture 12"/>
          <p:cNvPicPr>
            <a:picLocks noChangeAspect="1"/>
          </p:cNvPicPr>
          <p:nvPr/>
        </p:nvPicPr>
        <p:blipFill>
          <a:blip r:embed="rId4"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068330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Planetesimals</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Gas giants form</a:t>
            </a:r>
          </a:p>
          <a:p>
            <a:pPr>
              <a:spcBef>
                <a:spcPts val="0"/>
              </a:spcBef>
              <a:spcAft>
                <a:spcPts val="1200"/>
              </a:spcAft>
            </a:pPr>
            <a:r>
              <a:rPr lang="en-US" sz="1800" dirty="0">
                <a:latin typeface="Helvetica Light"/>
                <a:cs typeface="Helvetica Light"/>
              </a:rPr>
              <a:t>The first large planet to develop was Jupiter. Jupiter increased in size through the merging of icy planetesimals that contained mostly lighter elements. </a:t>
            </a:r>
          </a:p>
          <a:p>
            <a:pPr>
              <a:spcBef>
                <a:spcPts val="0"/>
              </a:spcBef>
              <a:spcAft>
                <a:spcPts val="1200"/>
              </a:spcAft>
            </a:pPr>
            <a:r>
              <a:rPr lang="en-US" sz="1800" dirty="0">
                <a:latin typeface="Helvetica Light"/>
                <a:cs typeface="Helvetica Light"/>
              </a:rPr>
              <a:t>Saturn and the other gas giants formed similarly to Jupiter, but they could not become as large because Jupiter had collected so much of the available material.</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1026" name="Picture 2" descr="Image result for gas giant plane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92200" y="3857220"/>
            <a:ext cx="58674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3971" y="6207970"/>
            <a:ext cx="4572000" cy="200055"/>
          </a:xfrm>
          <a:prstGeom prst="rect">
            <a:avLst/>
          </a:prstGeom>
        </p:spPr>
        <p:txBody>
          <a:bodyPr>
            <a:spAutoFit/>
          </a:bodyPr>
          <a:lstStyle/>
          <a:p>
            <a:r>
              <a:rPr lang="en-US" sz="700" dirty="0">
                <a:solidFill>
                  <a:schemeClr val="bg1"/>
                </a:solidFill>
              </a:rPr>
              <a:t>https://www.spaceanswers.com/wp-content/uploads/2013/04/gas_sizes-CREDIT-Lunar-and-Planetary-Institute.jpg</a:t>
            </a:r>
          </a:p>
        </p:txBody>
      </p:sp>
    </p:spTree>
    <p:extLst>
      <p:ext uri="{BB962C8B-B14F-4D97-AF65-F5344CB8AC3E}">
        <p14:creationId xmlns:p14="http://schemas.microsoft.com/office/powerpoint/2010/main" val="2739412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Planetesimals</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Terrestrial planets form</a:t>
            </a:r>
          </a:p>
          <a:p>
            <a:pPr>
              <a:spcBef>
                <a:spcPts val="0"/>
              </a:spcBef>
              <a:spcAft>
                <a:spcPts val="1200"/>
              </a:spcAft>
            </a:pPr>
            <a:r>
              <a:rPr lang="en-US" sz="1800" dirty="0">
                <a:latin typeface="Helvetica Light"/>
                <a:cs typeface="Helvetica Light"/>
              </a:rPr>
              <a:t>Planets that formed in the inner part of the main disk, near the young Sun, were composed primarily of elements that resist vaporization, so the inner planets are rocky and dense.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2050" name="Picture 2" descr="https://upload.wikimedia.org/wikipedia/commons/thumb/2/25/Terrestrial_planet_sizes.jpg/371px-Terrestrial_planet_size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8992" y="3374365"/>
            <a:ext cx="6678292" cy="28801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75154" y="5864771"/>
            <a:ext cx="4572000" cy="184666"/>
          </a:xfrm>
          <a:prstGeom prst="rect">
            <a:avLst/>
          </a:prstGeom>
        </p:spPr>
        <p:txBody>
          <a:bodyPr>
            <a:spAutoFit/>
          </a:bodyPr>
          <a:lstStyle/>
          <a:p>
            <a:r>
              <a:rPr lang="en-US" sz="600" dirty="0">
                <a:solidFill>
                  <a:schemeClr val="bg1"/>
                </a:solidFill>
              </a:rPr>
              <a:t>https://upload.wikimedia.org/wikipedia/commons/thumb/2/25/Terrestrial_planet_sizes.jpg/371px-Terrestrial_planet_sizes.jpg</a:t>
            </a:r>
          </a:p>
        </p:txBody>
      </p:sp>
    </p:spTree>
    <p:extLst>
      <p:ext uri="{BB962C8B-B14F-4D97-AF65-F5344CB8AC3E}">
        <p14:creationId xmlns:p14="http://schemas.microsoft.com/office/powerpoint/2010/main" val="2433948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Planetesimals</a:t>
            </a:r>
            <a:endParaRPr lang="en-US" sz="2400" b="1" dirty="0" smtClean="0">
              <a:latin typeface="Helvetica"/>
              <a:cs typeface="Helvetica"/>
            </a:endParaRPr>
          </a:p>
          <a:p>
            <a:pPr marL="0" indent="0">
              <a:spcBef>
                <a:spcPts val="0"/>
              </a:spcBef>
              <a:spcAft>
                <a:spcPts val="600"/>
              </a:spcAft>
              <a:buNone/>
            </a:pPr>
            <a:r>
              <a:rPr lang="en-US" sz="2200" b="1" dirty="0" smtClean="0">
                <a:latin typeface="Helvetica"/>
                <a:cs typeface="Helvetica"/>
              </a:rPr>
              <a:t>Debris</a:t>
            </a:r>
          </a:p>
          <a:p>
            <a:pPr>
              <a:spcBef>
                <a:spcPts val="0"/>
              </a:spcBef>
              <a:spcAft>
                <a:spcPts val="600"/>
              </a:spcAft>
            </a:pPr>
            <a:r>
              <a:rPr lang="en-US" sz="1800" dirty="0">
                <a:latin typeface="Helvetica Light"/>
                <a:cs typeface="Helvetica Light"/>
              </a:rPr>
              <a:t>Material that remained after the formation of the planets and satellites is called debris. Some debris that was not ejected from the solar system became icy objects known as comets. Other debris formed rocky bodies known as asteroids.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307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41504" y="2924113"/>
            <a:ext cx="5323606" cy="375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67350" y="2985125"/>
            <a:ext cx="4572000" cy="261610"/>
          </a:xfrm>
          <a:prstGeom prst="rect">
            <a:avLst/>
          </a:prstGeom>
        </p:spPr>
        <p:txBody>
          <a:bodyPr>
            <a:spAutoFit/>
          </a:bodyPr>
          <a:lstStyle/>
          <a:p>
            <a:r>
              <a:rPr lang="en-US" sz="1100" dirty="0">
                <a:solidFill>
                  <a:schemeClr val="bg1"/>
                </a:solidFill>
              </a:rPr>
              <a:t>http://sci.esa.int/science-e-media/img/aa/beta-pic_pr_2004.jpg</a:t>
            </a:r>
          </a:p>
        </p:txBody>
      </p:sp>
    </p:spTree>
    <p:extLst>
      <p:ext uri="{BB962C8B-B14F-4D97-AF65-F5344CB8AC3E}">
        <p14:creationId xmlns:p14="http://schemas.microsoft.com/office/powerpoint/2010/main" val="1069038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33344"/>
            <a:ext cx="4295776" cy="47721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Planetesimals</a:t>
            </a:r>
            <a:endParaRPr lang="en-US" sz="2400" b="1" dirty="0" smtClean="0">
              <a:latin typeface="Helvetica"/>
              <a:cs typeface="Helvetica"/>
            </a:endParaRPr>
          </a:p>
          <a:p>
            <a:pPr marL="0" indent="0">
              <a:spcBef>
                <a:spcPts val="0"/>
              </a:spcBef>
              <a:spcAft>
                <a:spcPts val="600"/>
              </a:spcAft>
              <a:buNone/>
            </a:pPr>
            <a:r>
              <a:rPr lang="en-US" sz="2200" b="1" dirty="0" smtClean="0">
                <a:latin typeface="Helvetica"/>
                <a:cs typeface="Helvetica"/>
              </a:rPr>
              <a:t>Debris</a:t>
            </a:r>
          </a:p>
          <a:p>
            <a:pPr>
              <a:spcBef>
                <a:spcPts val="0"/>
              </a:spcBef>
              <a:spcAft>
                <a:spcPts val="600"/>
              </a:spcAft>
            </a:pPr>
            <a:r>
              <a:rPr lang="en-US" sz="1800" dirty="0">
                <a:latin typeface="Helvetica Light"/>
                <a:cs typeface="Helvetica Light"/>
              </a:rPr>
              <a:t>Hundreds of thousands of asteroids have been detected in the asteroid belt, which lies between Mars and Jupiter.</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02252" y="2087563"/>
            <a:ext cx="3198812" cy="31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599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Modeling the Solar </a:t>
            </a:r>
            <a:r>
              <a:rPr lang="en-US" sz="2400" b="1" dirty="0" smtClean="0">
                <a:latin typeface="Helvetica"/>
                <a:cs typeface="Helvetica"/>
              </a:rPr>
              <a:t>System</a:t>
            </a:r>
          </a:p>
          <a:p>
            <a:pPr>
              <a:spcBef>
                <a:spcPts val="0"/>
              </a:spcBef>
              <a:spcAft>
                <a:spcPts val="1200"/>
              </a:spcAft>
            </a:pPr>
            <a:r>
              <a:rPr lang="en-US" sz="1800" dirty="0">
                <a:latin typeface="Helvetica Light"/>
                <a:cs typeface="Helvetica Light"/>
              </a:rPr>
              <a:t>Ancient astronomers assumed that the Sun, planets, and stars orbited a stationary Earth in an Earth-centered model of the solar system.</a:t>
            </a:r>
          </a:p>
          <a:p>
            <a:pPr>
              <a:spcBef>
                <a:spcPts val="0"/>
              </a:spcBef>
              <a:spcAft>
                <a:spcPts val="1200"/>
              </a:spcAft>
            </a:pPr>
            <a:r>
              <a:rPr lang="en-US" sz="1800" dirty="0">
                <a:latin typeface="Helvetica Light"/>
                <a:cs typeface="Helvetica Light"/>
              </a:rPr>
              <a:t>This geocentric, or Earth-centered, model could not readily explain some aspects of planetary motion, such as retrograde motion.</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352768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33344"/>
            <a:ext cx="4429126" cy="4800731"/>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Modeling the Solar System</a:t>
            </a:r>
          </a:p>
          <a:p>
            <a:pPr>
              <a:spcBef>
                <a:spcPts val="0"/>
              </a:spcBef>
              <a:spcAft>
                <a:spcPts val="1200"/>
              </a:spcAft>
            </a:pPr>
            <a:r>
              <a:rPr lang="en-US" sz="1800" dirty="0">
                <a:latin typeface="Helvetica Light"/>
                <a:cs typeface="Helvetica Light"/>
              </a:rPr>
              <a:t>The apparent backward movement of a planet is called </a:t>
            </a:r>
            <a:r>
              <a:rPr lang="en-US" sz="1800" b="1" dirty="0">
                <a:latin typeface="Helvetica Light"/>
                <a:cs typeface="Helvetica Light"/>
              </a:rPr>
              <a:t>retrograde motion</a:t>
            </a:r>
            <a:r>
              <a:rPr lang="en-US" sz="1800" dirty="0">
                <a:latin typeface="Helvetica Light"/>
                <a:cs typeface="Helvetica Light"/>
              </a:rPr>
              <a:t>. The changing angles of view from Earth create the apparent   retrograde motion of Mars.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43525" y="1749425"/>
            <a:ext cx="3190875" cy="309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557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6451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Modeling the Solar </a:t>
            </a:r>
            <a:r>
              <a:rPr lang="en-US" sz="2400" b="1" dirty="0" smtClean="0">
                <a:latin typeface="Helvetica"/>
                <a:cs typeface="Helvetica"/>
              </a:rPr>
              <a:t>System</a:t>
            </a:r>
          </a:p>
          <a:p>
            <a:pPr marL="0" indent="0">
              <a:spcBef>
                <a:spcPts val="0"/>
              </a:spcBef>
              <a:spcAft>
                <a:spcPts val="600"/>
              </a:spcAft>
              <a:buNone/>
            </a:pPr>
            <a:r>
              <a:rPr lang="en-US" sz="2200" b="1" dirty="0">
                <a:latin typeface="Helvetica"/>
                <a:cs typeface="Helvetica"/>
              </a:rPr>
              <a:t>Heliocentric model</a:t>
            </a:r>
          </a:p>
          <a:p>
            <a:pPr>
              <a:spcBef>
                <a:spcPts val="0"/>
              </a:spcBef>
              <a:spcAft>
                <a:spcPts val="1200"/>
              </a:spcAft>
              <a:buClr>
                <a:schemeClr val="tx1"/>
              </a:buClr>
            </a:pPr>
            <a:r>
              <a:rPr lang="en-US" sz="1800" dirty="0">
                <a:latin typeface="Helvetica Light"/>
                <a:cs typeface="Helvetica Light"/>
              </a:rPr>
              <a:t>In 1543, Polish scientist Nicolaus Copernicus suggested that the Sun was the center of the solar system. In this Sun-centered or heliocentric model, Earth and all the other planets orbit the Sun.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309982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Modeling the Solar </a:t>
            </a:r>
            <a:r>
              <a:rPr lang="en-US" sz="2400" b="1" dirty="0" smtClean="0">
                <a:latin typeface="Helvetica"/>
                <a:cs typeface="Helvetica"/>
              </a:rPr>
              <a:t>System</a:t>
            </a:r>
          </a:p>
          <a:p>
            <a:pPr marL="0" indent="0">
              <a:spcBef>
                <a:spcPts val="0"/>
              </a:spcBef>
              <a:spcAft>
                <a:spcPts val="600"/>
              </a:spcAft>
              <a:buNone/>
            </a:pPr>
            <a:r>
              <a:rPr lang="en-US" sz="2200" b="1" dirty="0" err="1">
                <a:latin typeface="Helvetica"/>
                <a:cs typeface="Helvetica"/>
              </a:rPr>
              <a:t>Kepler’s</a:t>
            </a:r>
            <a:r>
              <a:rPr lang="en-US" sz="2200" b="1" dirty="0">
                <a:latin typeface="Helvetica"/>
                <a:cs typeface="Helvetica"/>
              </a:rPr>
              <a:t> first law</a:t>
            </a:r>
          </a:p>
          <a:p>
            <a:pPr>
              <a:spcBef>
                <a:spcPts val="0"/>
              </a:spcBef>
              <a:spcAft>
                <a:spcPts val="1200"/>
              </a:spcAft>
              <a:buClr>
                <a:schemeClr val="tx1"/>
              </a:buClr>
            </a:pPr>
            <a:r>
              <a:rPr lang="en-US" sz="1800" dirty="0">
                <a:latin typeface="Helvetica Light"/>
                <a:cs typeface="Helvetica Light"/>
              </a:rPr>
              <a:t>Within a century, the ideas of Copernicus were confirmed by other astronomers.</a:t>
            </a:r>
          </a:p>
          <a:p>
            <a:pPr>
              <a:spcBef>
                <a:spcPts val="0"/>
              </a:spcBef>
              <a:spcAft>
                <a:spcPts val="1200"/>
              </a:spcAft>
              <a:buClr>
                <a:schemeClr val="tx1"/>
              </a:buClr>
            </a:pPr>
            <a:r>
              <a:rPr lang="en-US" sz="1800" dirty="0">
                <a:latin typeface="Helvetica Light"/>
                <a:cs typeface="Helvetica Light"/>
              </a:rPr>
              <a:t>From 1576–1601, before the telescope was used in astronomy, </a:t>
            </a:r>
            <a:r>
              <a:rPr lang="en-US" sz="1800" dirty="0" err="1">
                <a:latin typeface="Helvetica Light"/>
                <a:cs typeface="Helvetica Light"/>
              </a:rPr>
              <a:t>Tycho</a:t>
            </a:r>
            <a:r>
              <a:rPr lang="en-US" sz="1800" dirty="0">
                <a:latin typeface="Helvetica Light"/>
                <a:cs typeface="Helvetica Light"/>
              </a:rPr>
              <a:t> Brahe, a Danish astronomer, made accurate observations to within a half arc minute of the planets’ positions.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556502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Modeling the Solar </a:t>
            </a:r>
            <a:r>
              <a:rPr lang="en-US" sz="2400" b="1" dirty="0" smtClean="0">
                <a:latin typeface="Helvetica"/>
                <a:cs typeface="Helvetica"/>
              </a:rPr>
              <a:t>System</a:t>
            </a:r>
          </a:p>
          <a:p>
            <a:pPr marL="0" indent="0">
              <a:spcBef>
                <a:spcPts val="0"/>
              </a:spcBef>
              <a:spcAft>
                <a:spcPts val="600"/>
              </a:spcAft>
              <a:buNone/>
            </a:pPr>
            <a:r>
              <a:rPr lang="en-US" sz="2200" b="1" dirty="0" err="1">
                <a:solidFill>
                  <a:srgbClr val="FF0000"/>
                </a:solidFill>
                <a:latin typeface="Helvetica"/>
                <a:cs typeface="Helvetica"/>
              </a:rPr>
              <a:t>Kepler’s</a:t>
            </a:r>
            <a:r>
              <a:rPr lang="en-US" sz="2200" b="1" dirty="0">
                <a:solidFill>
                  <a:srgbClr val="FF0000"/>
                </a:solidFill>
                <a:latin typeface="Helvetica"/>
                <a:cs typeface="Helvetica"/>
              </a:rPr>
              <a:t> first law</a:t>
            </a:r>
          </a:p>
          <a:p>
            <a:pPr>
              <a:spcBef>
                <a:spcPts val="0"/>
              </a:spcBef>
              <a:spcAft>
                <a:spcPts val="1200"/>
              </a:spcAft>
              <a:buClr>
                <a:schemeClr val="tx1"/>
              </a:buClr>
            </a:pPr>
            <a:r>
              <a:rPr lang="en-US" sz="1800" dirty="0">
                <a:latin typeface="Helvetica Light"/>
                <a:cs typeface="Helvetica Light"/>
              </a:rPr>
              <a:t>Using Brahe’s data, German astronomer Johannes </a:t>
            </a:r>
            <a:r>
              <a:rPr lang="en-US" sz="1800" dirty="0" err="1">
                <a:latin typeface="Helvetica Light"/>
                <a:cs typeface="Helvetica Light"/>
              </a:rPr>
              <a:t>Kepler</a:t>
            </a:r>
            <a:r>
              <a:rPr lang="en-US" sz="1800" dirty="0">
                <a:latin typeface="Helvetica Light"/>
                <a:cs typeface="Helvetica Light"/>
              </a:rPr>
              <a:t> demonstrated that </a:t>
            </a:r>
            <a:r>
              <a:rPr lang="en-US" sz="2400" dirty="0">
                <a:solidFill>
                  <a:srgbClr val="FF0000"/>
                </a:solidFill>
                <a:latin typeface="Helvetica Light"/>
                <a:cs typeface="Helvetica Light"/>
              </a:rPr>
              <a:t>each planet orbits the Sun in a shape called an ellipse</a:t>
            </a:r>
            <a:r>
              <a:rPr lang="en-US" sz="1800" dirty="0">
                <a:latin typeface="Helvetica Light"/>
                <a:cs typeface="Helvetica Light"/>
              </a:rPr>
              <a:t>, rather than a circle. This is known as </a:t>
            </a:r>
            <a:r>
              <a:rPr lang="en-US" sz="1800" dirty="0" err="1">
                <a:latin typeface="Helvetica Light"/>
                <a:cs typeface="Helvetica Light"/>
              </a:rPr>
              <a:t>Kepler’s</a:t>
            </a:r>
            <a:r>
              <a:rPr lang="en-US" sz="1800" dirty="0">
                <a:latin typeface="Helvetica Light"/>
                <a:cs typeface="Helvetica Light"/>
              </a:rPr>
              <a:t> first law of planetary motion. An </a:t>
            </a:r>
            <a:r>
              <a:rPr lang="en-US" sz="1800" b="1" dirty="0">
                <a:latin typeface="Helvetica Light"/>
                <a:cs typeface="Helvetica Light"/>
              </a:rPr>
              <a:t>ellipse</a:t>
            </a:r>
            <a:r>
              <a:rPr lang="en-US" sz="1800" dirty="0">
                <a:latin typeface="Helvetica Light"/>
                <a:cs typeface="Helvetica Light"/>
              </a:rPr>
              <a:t> is an oval shape that is centered on two points.</a:t>
            </a:r>
          </a:p>
          <a:p>
            <a:pPr>
              <a:spcBef>
                <a:spcPts val="0"/>
              </a:spcBef>
              <a:spcAft>
                <a:spcPts val="1200"/>
              </a:spcAft>
            </a:pPr>
            <a:r>
              <a:rPr lang="en-US" sz="1800" dirty="0">
                <a:latin typeface="Helvetica Light"/>
                <a:cs typeface="Helvetica Light"/>
              </a:rPr>
              <a:t>The two points in an ellipse are called the foci. The major axis is the line that runs through both foci at the maximum diameter of the ellipse.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178820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Modeling the Solar </a:t>
            </a:r>
            <a:r>
              <a:rPr lang="en-US" sz="2400" b="1" dirty="0" smtClean="0">
                <a:latin typeface="Helvetica"/>
                <a:cs typeface="Helvetica"/>
              </a:rPr>
              <a:t>System</a:t>
            </a:r>
          </a:p>
          <a:p>
            <a:pPr marL="0" indent="0">
              <a:spcBef>
                <a:spcPts val="0"/>
              </a:spcBef>
              <a:spcAft>
                <a:spcPts val="600"/>
              </a:spcAft>
              <a:buNone/>
            </a:pPr>
            <a:r>
              <a:rPr lang="en-US" sz="2200" b="1" dirty="0" err="1">
                <a:latin typeface="Helvetica"/>
                <a:cs typeface="Helvetica"/>
              </a:rPr>
              <a:t>Kepler’s</a:t>
            </a:r>
            <a:r>
              <a:rPr lang="en-US" sz="2200" b="1" dirty="0">
                <a:latin typeface="Helvetica"/>
                <a:cs typeface="Helvetica"/>
              </a:rPr>
              <a:t> first law</a:t>
            </a:r>
          </a:p>
          <a:p>
            <a:pPr>
              <a:spcBef>
                <a:spcPts val="0"/>
              </a:spcBef>
              <a:spcAft>
                <a:spcPts val="1200"/>
              </a:spcAft>
              <a:buClr>
                <a:schemeClr val="tx1"/>
              </a:buClr>
            </a:pPr>
            <a:r>
              <a:rPr lang="en-US" sz="1800" dirty="0">
                <a:latin typeface="Helvetica Light"/>
                <a:cs typeface="Helvetica Light"/>
              </a:rPr>
              <a:t>Each planet has its own elliptical orbit, but the Sun is always at one focus. For each planet, the average distance between the Sun and the planet is its </a:t>
            </a:r>
            <a:r>
              <a:rPr lang="en-US" sz="1800" dirty="0" err="1">
                <a:latin typeface="Helvetica Light"/>
                <a:cs typeface="Helvetica Light"/>
              </a:rPr>
              <a:t>semimajor</a:t>
            </a:r>
            <a:r>
              <a:rPr lang="en-US" sz="1800" dirty="0">
                <a:latin typeface="Helvetica Light"/>
                <a:cs typeface="Helvetica Light"/>
              </a:rPr>
              <a:t> axis</a:t>
            </a:r>
            <a:r>
              <a:rPr lang="en-US" sz="1800" dirty="0" smtClean="0">
                <a:latin typeface="Helvetica Light"/>
                <a:cs typeface="Helvetica Light"/>
              </a:rPr>
              <a:t>.</a:t>
            </a:r>
          </a:p>
          <a:p>
            <a:pPr>
              <a:spcBef>
                <a:spcPts val="0"/>
              </a:spcBef>
              <a:spcAft>
                <a:spcPts val="1200"/>
              </a:spcAft>
              <a:buClr>
                <a:schemeClr val="tx1"/>
              </a:buClr>
            </a:pPr>
            <a:r>
              <a:rPr lang="en-US" sz="1800" dirty="0" smtClean="0">
                <a:solidFill>
                  <a:srgbClr val="FF0000"/>
                </a:solidFill>
                <a:latin typeface="Helvetica Light"/>
                <a:cs typeface="Helvetica Light"/>
              </a:rPr>
              <a:t>Draw:</a:t>
            </a:r>
            <a:endParaRPr lang="en-US" sz="1800" dirty="0">
              <a:solidFill>
                <a:srgbClr val="FF0000"/>
              </a:solidFill>
              <a:latin typeface="Helvetica Light"/>
              <a:cs typeface="Helvetica Light"/>
            </a:endParaRP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53295" y="2897039"/>
            <a:ext cx="6896642" cy="393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26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Modeling the Solar </a:t>
            </a:r>
            <a:r>
              <a:rPr lang="en-US" sz="2400" b="1" dirty="0" smtClean="0">
                <a:latin typeface="Helvetica"/>
                <a:cs typeface="Helvetica"/>
              </a:rPr>
              <a:t>System</a:t>
            </a:r>
          </a:p>
          <a:p>
            <a:pPr marL="0" indent="0">
              <a:spcBef>
                <a:spcPts val="0"/>
              </a:spcBef>
              <a:spcAft>
                <a:spcPts val="600"/>
              </a:spcAft>
              <a:buNone/>
            </a:pPr>
            <a:r>
              <a:rPr lang="en-US" sz="2200" b="1" dirty="0" err="1">
                <a:latin typeface="Helvetica"/>
                <a:cs typeface="Helvetica"/>
              </a:rPr>
              <a:t>Kepler’s</a:t>
            </a:r>
            <a:r>
              <a:rPr lang="en-US" sz="2200" b="1" dirty="0">
                <a:latin typeface="Helvetica"/>
                <a:cs typeface="Helvetica"/>
              </a:rPr>
              <a:t> first law</a:t>
            </a:r>
          </a:p>
          <a:p>
            <a:pPr>
              <a:spcBef>
                <a:spcPts val="0"/>
              </a:spcBef>
              <a:spcAft>
                <a:spcPts val="1200"/>
              </a:spcAft>
              <a:buClr>
                <a:schemeClr val="tx1"/>
              </a:buClr>
            </a:pPr>
            <a:r>
              <a:rPr lang="en-US" sz="1800" dirty="0">
                <a:latin typeface="Helvetica Light"/>
                <a:cs typeface="Helvetica Light"/>
              </a:rPr>
              <a:t>Earth’s </a:t>
            </a:r>
            <a:r>
              <a:rPr lang="en-US" sz="1800" dirty="0" err="1">
                <a:latin typeface="Helvetica Light"/>
                <a:cs typeface="Helvetica Light"/>
              </a:rPr>
              <a:t>semimajor</a:t>
            </a:r>
            <a:r>
              <a:rPr lang="en-US" sz="1800" dirty="0">
                <a:latin typeface="Helvetica Light"/>
                <a:cs typeface="Helvetica Light"/>
              </a:rPr>
              <a:t> axis is of special importance because it is a unit used to measure distances within the solar system.</a:t>
            </a:r>
          </a:p>
          <a:p>
            <a:pPr>
              <a:spcBef>
                <a:spcPts val="0"/>
              </a:spcBef>
              <a:spcAft>
                <a:spcPts val="1200"/>
              </a:spcAft>
              <a:buClr>
                <a:schemeClr val="tx1"/>
              </a:buClr>
            </a:pPr>
            <a:r>
              <a:rPr lang="en-US" sz="1800" dirty="0">
                <a:latin typeface="Helvetica Light"/>
                <a:cs typeface="Helvetica Light"/>
              </a:rPr>
              <a:t>Earth’s average distance from the Sun is 1.496 × 10</a:t>
            </a:r>
            <a:r>
              <a:rPr lang="en-US" sz="1800" baseline="30000" dirty="0">
                <a:latin typeface="Helvetica Light"/>
                <a:cs typeface="Helvetica Light"/>
              </a:rPr>
              <a:t>8</a:t>
            </a:r>
            <a:r>
              <a:rPr lang="en-US" sz="1800" dirty="0">
                <a:latin typeface="Helvetica Light"/>
                <a:cs typeface="Helvetica Light"/>
              </a:rPr>
              <a:t> km, or 1 </a:t>
            </a:r>
            <a:r>
              <a:rPr lang="en-US" sz="1800" b="1" dirty="0">
                <a:latin typeface="Helvetica Light"/>
                <a:cs typeface="Helvetica Light"/>
              </a:rPr>
              <a:t>astronomical unit </a:t>
            </a:r>
            <a:r>
              <a:rPr lang="en-US" sz="1800" dirty="0">
                <a:latin typeface="Helvetica Light"/>
                <a:cs typeface="Helvetica Light"/>
              </a:rPr>
              <a:t>(AU). </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097367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Modeling the Solar </a:t>
            </a:r>
            <a:r>
              <a:rPr lang="en-US" sz="2400" b="1" dirty="0" smtClean="0">
                <a:latin typeface="Helvetica"/>
                <a:cs typeface="Helvetica"/>
              </a:rPr>
              <a:t>System</a:t>
            </a:r>
          </a:p>
          <a:p>
            <a:pPr marL="0" indent="0">
              <a:spcBef>
                <a:spcPts val="0"/>
              </a:spcBef>
              <a:spcAft>
                <a:spcPts val="600"/>
              </a:spcAft>
              <a:buNone/>
            </a:pPr>
            <a:r>
              <a:rPr lang="en-US" sz="2200" b="1" dirty="0" err="1">
                <a:latin typeface="Helvetica"/>
                <a:cs typeface="Helvetica"/>
              </a:rPr>
              <a:t>Kepler’s</a:t>
            </a:r>
            <a:r>
              <a:rPr lang="en-US" sz="2200" b="1" dirty="0">
                <a:latin typeface="Helvetica"/>
                <a:cs typeface="Helvetica"/>
              </a:rPr>
              <a:t> first law</a:t>
            </a:r>
          </a:p>
          <a:p>
            <a:pPr>
              <a:spcBef>
                <a:spcPts val="0"/>
              </a:spcBef>
              <a:spcAft>
                <a:spcPts val="1200"/>
              </a:spcAft>
              <a:buClr>
                <a:schemeClr val="tx1"/>
              </a:buClr>
            </a:pPr>
            <a:r>
              <a:rPr lang="en-US" sz="1800" dirty="0">
                <a:latin typeface="Helvetica Light"/>
                <a:cs typeface="Helvetica Light"/>
              </a:rPr>
              <a:t>The shape of a planet’s elliptical orbit is defined by </a:t>
            </a:r>
            <a:r>
              <a:rPr lang="en-US" sz="1800" b="1" dirty="0">
                <a:latin typeface="Helvetica Light"/>
                <a:cs typeface="Helvetica Light"/>
              </a:rPr>
              <a:t>eccentricity</a:t>
            </a:r>
            <a:r>
              <a:rPr lang="en-US" sz="1800" dirty="0">
                <a:latin typeface="Helvetica Light"/>
                <a:cs typeface="Helvetica Light"/>
              </a:rPr>
              <a:t>, which is the ratio of the distance between the foci to the length of the major axis. </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605640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Modeling the Solar </a:t>
            </a:r>
            <a:r>
              <a:rPr lang="en-US" sz="2400" b="1" dirty="0" smtClean="0">
                <a:latin typeface="Helvetica"/>
                <a:cs typeface="Helvetica"/>
              </a:rPr>
              <a:t>System</a:t>
            </a:r>
          </a:p>
          <a:p>
            <a:pPr marL="0" indent="0">
              <a:spcBef>
                <a:spcPts val="0"/>
              </a:spcBef>
              <a:spcAft>
                <a:spcPts val="600"/>
              </a:spcAft>
              <a:buNone/>
            </a:pPr>
            <a:r>
              <a:rPr lang="en-US" sz="2200" b="1" dirty="0" err="1">
                <a:solidFill>
                  <a:srgbClr val="FF0000"/>
                </a:solidFill>
                <a:latin typeface="Helvetica"/>
                <a:cs typeface="Helvetica"/>
              </a:rPr>
              <a:t>Kepler’s</a:t>
            </a:r>
            <a:r>
              <a:rPr lang="en-US" sz="2200" b="1" dirty="0">
                <a:solidFill>
                  <a:srgbClr val="FF0000"/>
                </a:solidFill>
                <a:latin typeface="Helvetica"/>
                <a:cs typeface="Helvetica"/>
              </a:rPr>
              <a:t> </a:t>
            </a:r>
            <a:r>
              <a:rPr lang="en-US" sz="2200" b="1" dirty="0" smtClean="0">
                <a:solidFill>
                  <a:srgbClr val="FF0000"/>
                </a:solidFill>
                <a:latin typeface="Helvetica"/>
                <a:cs typeface="Helvetica"/>
              </a:rPr>
              <a:t>second law</a:t>
            </a:r>
            <a:endParaRPr lang="en-US" sz="2200" b="1" dirty="0">
              <a:solidFill>
                <a:srgbClr val="FF0000"/>
              </a:solidFill>
              <a:latin typeface="Helvetica"/>
              <a:cs typeface="Helvetica"/>
            </a:endParaRPr>
          </a:p>
          <a:p>
            <a:pPr>
              <a:spcBef>
                <a:spcPts val="0"/>
              </a:spcBef>
              <a:spcAft>
                <a:spcPts val="1200"/>
              </a:spcAft>
              <a:buClr>
                <a:schemeClr val="tx1"/>
              </a:buClr>
            </a:pPr>
            <a:r>
              <a:rPr lang="en-US" sz="1800" dirty="0" err="1">
                <a:latin typeface="Helvetica Light"/>
                <a:cs typeface="Helvetica Light"/>
              </a:rPr>
              <a:t>Kepler’s</a:t>
            </a:r>
            <a:r>
              <a:rPr lang="en-US" sz="1800" dirty="0">
                <a:latin typeface="Helvetica Light"/>
                <a:cs typeface="Helvetica Light"/>
              </a:rPr>
              <a:t> second law states that </a:t>
            </a:r>
            <a:r>
              <a:rPr lang="en-US" sz="2400" dirty="0">
                <a:solidFill>
                  <a:srgbClr val="FF0000"/>
                </a:solidFill>
                <a:latin typeface="Helvetica Light"/>
                <a:cs typeface="Helvetica Light"/>
              </a:rPr>
              <a:t>planets move faster when close to the Sun and slower when farther away</a:t>
            </a:r>
            <a:r>
              <a:rPr lang="en-US" sz="1800" dirty="0">
                <a:latin typeface="Helvetica Light"/>
                <a:cs typeface="Helvetica Light"/>
              </a:rPr>
              <a:t>. This means that a planet sweeps out equal areas in equal amounts of time.</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84904" y="3367020"/>
            <a:ext cx="3952500" cy="257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069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Modeling the Solar </a:t>
            </a:r>
            <a:r>
              <a:rPr lang="en-US" sz="2400" b="1" dirty="0" smtClean="0">
                <a:latin typeface="Helvetica"/>
                <a:cs typeface="Helvetica"/>
              </a:rPr>
              <a:t>System</a:t>
            </a:r>
          </a:p>
          <a:p>
            <a:pPr marL="0" indent="0">
              <a:spcBef>
                <a:spcPts val="0"/>
              </a:spcBef>
              <a:spcAft>
                <a:spcPts val="600"/>
              </a:spcAft>
              <a:buNone/>
            </a:pPr>
            <a:r>
              <a:rPr lang="en-US" sz="2200" b="1" dirty="0" err="1">
                <a:latin typeface="Helvetica"/>
                <a:cs typeface="Helvetica"/>
              </a:rPr>
              <a:t>Kepler’s</a:t>
            </a:r>
            <a:r>
              <a:rPr lang="en-US" sz="2200" b="1" dirty="0">
                <a:latin typeface="Helvetica"/>
                <a:cs typeface="Helvetica"/>
              </a:rPr>
              <a:t> </a:t>
            </a:r>
            <a:r>
              <a:rPr lang="en-US" sz="2200" b="1" dirty="0" smtClean="0">
                <a:latin typeface="Helvetica"/>
                <a:cs typeface="Helvetica"/>
              </a:rPr>
              <a:t>third law</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The length of time it takes for a planet or other body to travel a complete orbit around the Sun is called its orbital period.</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321686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846280"/>
          </a:xfrm>
          <a:prstGeom prst="rect">
            <a:avLst/>
          </a:prstGeom>
        </p:spPr>
        <p:txBody>
          <a:bodyPr vert="horz" lIns="0" tIns="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Modeling the Solar </a:t>
            </a:r>
            <a:r>
              <a:rPr lang="en-US" sz="2400" b="1" dirty="0" smtClean="0">
                <a:latin typeface="Helvetica"/>
                <a:cs typeface="Helvetica"/>
              </a:rPr>
              <a:t>System</a:t>
            </a:r>
          </a:p>
          <a:p>
            <a:pPr marL="0" indent="0">
              <a:spcBef>
                <a:spcPts val="0"/>
              </a:spcBef>
              <a:spcAft>
                <a:spcPts val="600"/>
              </a:spcAft>
              <a:buNone/>
            </a:pPr>
            <a:r>
              <a:rPr lang="en-US" sz="2200" b="1" dirty="0" err="1">
                <a:solidFill>
                  <a:srgbClr val="FF0000"/>
                </a:solidFill>
                <a:latin typeface="Helvetica"/>
                <a:cs typeface="Helvetica"/>
              </a:rPr>
              <a:t>Kepler’s</a:t>
            </a:r>
            <a:r>
              <a:rPr lang="en-US" sz="2200" b="1" dirty="0">
                <a:solidFill>
                  <a:srgbClr val="FF0000"/>
                </a:solidFill>
                <a:latin typeface="Helvetica"/>
                <a:cs typeface="Helvetica"/>
              </a:rPr>
              <a:t> </a:t>
            </a:r>
            <a:r>
              <a:rPr lang="en-US" sz="2200" b="1" dirty="0" smtClean="0">
                <a:solidFill>
                  <a:srgbClr val="FF0000"/>
                </a:solidFill>
                <a:latin typeface="Helvetica"/>
                <a:cs typeface="Helvetica"/>
              </a:rPr>
              <a:t>third </a:t>
            </a:r>
            <a:r>
              <a:rPr lang="en-US" sz="2200" b="1" dirty="0">
                <a:solidFill>
                  <a:srgbClr val="FF0000"/>
                </a:solidFill>
                <a:latin typeface="Helvetica"/>
                <a:cs typeface="Helvetica"/>
              </a:rPr>
              <a:t>law</a:t>
            </a:r>
          </a:p>
          <a:p>
            <a:pPr>
              <a:spcBef>
                <a:spcPts val="0"/>
              </a:spcBef>
              <a:spcAft>
                <a:spcPts val="1200"/>
              </a:spcAft>
              <a:buClr>
                <a:schemeClr val="tx1"/>
              </a:buClr>
            </a:pPr>
            <a:r>
              <a:rPr lang="en-US" sz="1800" dirty="0" smtClean="0">
                <a:latin typeface="Helvetica Light"/>
                <a:cs typeface="Helvetica Light"/>
              </a:rPr>
              <a:t>In </a:t>
            </a:r>
            <a:r>
              <a:rPr lang="en-US" sz="1800" dirty="0" err="1">
                <a:latin typeface="Helvetica Light"/>
                <a:cs typeface="Helvetica Light"/>
              </a:rPr>
              <a:t>Kepler’s</a:t>
            </a:r>
            <a:r>
              <a:rPr lang="en-US" sz="1800" dirty="0">
                <a:latin typeface="Helvetica Light"/>
                <a:cs typeface="Helvetica Light"/>
              </a:rPr>
              <a:t> third law, he determined the mathematical relationship between the size of a planet’s ellipse and its orbital period. This relationship is written as follows:</a:t>
            </a:r>
          </a:p>
          <a:p>
            <a:pPr marL="0" indent="0">
              <a:spcBef>
                <a:spcPts val="0"/>
              </a:spcBef>
              <a:spcAft>
                <a:spcPts val="1200"/>
              </a:spcAft>
              <a:buClr>
                <a:schemeClr val="tx1"/>
              </a:buClr>
              <a:buNone/>
            </a:pPr>
            <a:r>
              <a:rPr lang="en-US" sz="1800" dirty="0" smtClean="0">
                <a:latin typeface="Helvetica Light"/>
                <a:cs typeface="Helvetica Light"/>
              </a:rPr>
              <a:t>			</a:t>
            </a:r>
            <a:r>
              <a:rPr lang="en-US" sz="1800" dirty="0">
                <a:latin typeface="Helvetica Light"/>
                <a:cs typeface="Helvetica Light"/>
              </a:rPr>
              <a:t>			</a:t>
            </a:r>
            <a:r>
              <a:rPr lang="en-US" sz="1800" i="1" dirty="0">
                <a:latin typeface="Helvetica Light"/>
                <a:cs typeface="Helvetica Light"/>
              </a:rPr>
              <a:t>P</a:t>
            </a:r>
            <a:r>
              <a:rPr lang="en-US" sz="1800" baseline="30000" dirty="0">
                <a:latin typeface="Helvetica Light"/>
                <a:cs typeface="Helvetica Light"/>
              </a:rPr>
              <a:t>2</a:t>
            </a:r>
            <a:r>
              <a:rPr lang="en-US" sz="1800" dirty="0">
                <a:latin typeface="Helvetica Light"/>
                <a:cs typeface="Helvetica Light"/>
              </a:rPr>
              <a:t> = </a:t>
            </a:r>
            <a:r>
              <a:rPr lang="en-US" sz="1800" i="1" dirty="0">
                <a:latin typeface="Helvetica Light"/>
                <a:cs typeface="Helvetica Light"/>
              </a:rPr>
              <a:t>a</a:t>
            </a:r>
            <a:r>
              <a:rPr lang="en-US" sz="1800" baseline="30000" dirty="0">
                <a:latin typeface="Helvetica Light"/>
                <a:cs typeface="Helvetica Light"/>
              </a:rPr>
              <a:t>3</a:t>
            </a:r>
          </a:p>
          <a:p>
            <a:pPr>
              <a:spcBef>
                <a:spcPts val="0"/>
              </a:spcBef>
              <a:spcAft>
                <a:spcPts val="1200"/>
              </a:spcAft>
              <a:buClr>
                <a:schemeClr val="tx1"/>
              </a:buClr>
            </a:pPr>
            <a:r>
              <a:rPr lang="en-US" sz="1800" i="1" dirty="0">
                <a:latin typeface="Helvetica Light"/>
                <a:cs typeface="Helvetica Light"/>
              </a:rPr>
              <a:t>P</a:t>
            </a:r>
            <a:r>
              <a:rPr lang="en-US" sz="1800" dirty="0">
                <a:latin typeface="Helvetica Light"/>
                <a:cs typeface="Helvetica Light"/>
              </a:rPr>
              <a:t> is time measured in Earth years, and a is length of the </a:t>
            </a:r>
            <a:r>
              <a:rPr lang="en-US" sz="1800" dirty="0" err="1">
                <a:latin typeface="Helvetica Light"/>
                <a:cs typeface="Helvetica Light"/>
              </a:rPr>
              <a:t>semimajor</a:t>
            </a:r>
            <a:r>
              <a:rPr lang="en-US" sz="1800" dirty="0">
                <a:latin typeface="Helvetica Light"/>
                <a:cs typeface="Helvetica Light"/>
              </a:rPr>
              <a:t> axis measured in astronomical units</a:t>
            </a:r>
            <a:r>
              <a:rPr lang="en-US" sz="1800" dirty="0" smtClean="0">
                <a:latin typeface="Helvetica Light"/>
                <a:cs typeface="Helvetica Light"/>
              </a:rPr>
              <a:t>.</a:t>
            </a:r>
          </a:p>
          <a:p>
            <a:pPr>
              <a:spcBef>
                <a:spcPts val="0"/>
              </a:spcBef>
              <a:spcAft>
                <a:spcPts val="1200"/>
              </a:spcAft>
              <a:buClr>
                <a:schemeClr val="tx1"/>
              </a:buClr>
            </a:pPr>
            <a:r>
              <a:rPr lang="en-US" sz="2400" dirty="0" smtClean="0">
                <a:solidFill>
                  <a:srgbClr val="FF0000"/>
                </a:solidFill>
                <a:latin typeface="Helvetica Light"/>
                <a:cs typeface="Helvetica Light"/>
              </a:rPr>
              <a:t>The farther a planet orbits from the sun, the longer it takes for one orbit.</a:t>
            </a:r>
            <a:endParaRPr lang="en-US" sz="2400" dirty="0">
              <a:solidFill>
                <a:srgbClr val="FF0000"/>
              </a:solidFill>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99734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Modeling the Solar </a:t>
            </a:r>
            <a:r>
              <a:rPr lang="en-US" sz="2400" b="1" dirty="0" smtClean="0">
                <a:latin typeface="Helvetica"/>
                <a:cs typeface="Helvetica"/>
              </a:rPr>
              <a:t>System</a:t>
            </a:r>
          </a:p>
          <a:p>
            <a:pPr marL="0" indent="0">
              <a:spcBef>
                <a:spcPts val="0"/>
              </a:spcBef>
              <a:spcAft>
                <a:spcPts val="600"/>
              </a:spcAft>
              <a:buNone/>
            </a:pPr>
            <a:r>
              <a:rPr lang="en-US" sz="2200" b="1" dirty="0" err="1">
                <a:latin typeface="Helvetica"/>
                <a:cs typeface="Helvetica"/>
              </a:rPr>
              <a:t>Kepler’s</a:t>
            </a:r>
            <a:r>
              <a:rPr lang="en-US" sz="2200" b="1" dirty="0">
                <a:latin typeface="Helvetica"/>
                <a:cs typeface="Helvetica"/>
              </a:rPr>
              <a:t> third law</a:t>
            </a:r>
          </a:p>
          <a:p>
            <a:pPr>
              <a:spcBef>
                <a:spcPts val="0"/>
              </a:spcBef>
              <a:spcAft>
                <a:spcPts val="1200"/>
              </a:spcAft>
              <a:buClr>
                <a:schemeClr val="tx1"/>
              </a:buClr>
            </a:pPr>
            <a:r>
              <a:rPr lang="en-US" sz="1800" dirty="0" smtClean="0">
                <a:latin typeface="Helvetica Light"/>
                <a:cs typeface="Helvetica Light"/>
              </a:rPr>
              <a:t>Italian </a:t>
            </a:r>
            <a:r>
              <a:rPr lang="en-US" sz="1800" dirty="0">
                <a:latin typeface="Helvetica Light"/>
                <a:cs typeface="Helvetica Light"/>
              </a:rPr>
              <a:t>scientist Galileo Galilei was the first person to use a telescope to observe the sky. He discovered that four moons orbit the planet Jupiter, proving that not all celestial bodies orbit Earth and demonstrating that Earth was not necessarily the center of the solar system.</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971676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The solar system formed from the collapse of an interstellar cloud.</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1:  </a:t>
            </a:r>
            <a:r>
              <a:rPr lang="en-US" sz="1800" dirty="0" smtClean="0">
                <a:solidFill>
                  <a:schemeClr val="tx1">
                    <a:lumMod val="50000"/>
                    <a:lumOff val="50000"/>
                  </a:schemeClr>
                </a:solidFill>
                <a:latin typeface="Helvetica"/>
                <a:cs typeface="Helvetica"/>
              </a:rPr>
              <a:t>Formation of the Solar System</a:t>
            </a: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192262755"/>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gridCol w="2743200"/>
                <a:gridCol w="2743200"/>
              </a:tblGrid>
              <a:tr h="426741">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L</a:t>
                      </a:r>
                    </a:p>
                    <a:p>
                      <a:pPr algn="ctr"/>
                      <a:r>
                        <a:rPr lang="en-US" sz="1200" b="0" i="1" dirty="0"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27387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8" y="1133344"/>
            <a:ext cx="7807911" cy="3248155"/>
          </a:xfrm>
          <a:prstGeom prst="rect">
            <a:avLst/>
          </a:prstGeom>
        </p:spPr>
        <p:txBody>
          <a:bodyPr vert="horz" lIns="0" tIns="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solidFill>
                  <a:srgbClr val="FF0000"/>
                </a:solidFill>
                <a:latin typeface="Helvetica"/>
                <a:cs typeface="Helvetica"/>
              </a:rPr>
              <a:t>Gravity</a:t>
            </a:r>
            <a:endParaRPr lang="en-US" sz="2200" b="1" dirty="0">
              <a:solidFill>
                <a:srgbClr val="FF0000"/>
              </a:solidFill>
              <a:latin typeface="Helvetica"/>
              <a:cs typeface="Helvetica"/>
            </a:endParaRPr>
          </a:p>
          <a:p>
            <a:pPr>
              <a:spcBef>
                <a:spcPts val="0"/>
              </a:spcBef>
              <a:spcAft>
                <a:spcPts val="1200"/>
              </a:spcAft>
              <a:buClr>
                <a:schemeClr val="tx1"/>
              </a:buClr>
            </a:pPr>
            <a:r>
              <a:rPr lang="en-US" sz="1800" dirty="0">
                <a:latin typeface="Helvetica Light"/>
                <a:cs typeface="Helvetica Light"/>
              </a:rPr>
              <a:t>The English scientist Isaac Newton described falling as a downward acceleration produced by gravity, </a:t>
            </a:r>
            <a:r>
              <a:rPr lang="en-US" sz="2400" dirty="0">
                <a:solidFill>
                  <a:srgbClr val="FF0000"/>
                </a:solidFill>
                <a:latin typeface="Helvetica Light"/>
                <a:cs typeface="Helvetica Light"/>
              </a:rPr>
              <a:t>an attractive force between two </a:t>
            </a:r>
            <a:r>
              <a:rPr lang="en-US" sz="2400" dirty="0" smtClean="0">
                <a:solidFill>
                  <a:srgbClr val="FF0000"/>
                </a:solidFill>
                <a:latin typeface="Helvetica Light"/>
                <a:cs typeface="Helvetica Light"/>
              </a:rPr>
              <a:t>objects that have mass</a:t>
            </a:r>
            <a:r>
              <a:rPr lang="en-US" sz="1800" dirty="0" smtClean="0">
                <a:latin typeface="Helvetica Light"/>
                <a:cs typeface="Helvetica Light"/>
              </a:rPr>
              <a:t>. </a:t>
            </a:r>
            <a:r>
              <a:rPr lang="en-US" sz="1800" dirty="0">
                <a:latin typeface="Helvetica Light"/>
                <a:cs typeface="Helvetica Light"/>
              </a:rPr>
              <a:t>He determined that both the masses of and the distance between two bodies determined the force between them</a:t>
            </a:r>
            <a:r>
              <a:rPr lang="en-US" sz="1800" dirty="0" smtClean="0">
                <a:latin typeface="Helvetica Light"/>
                <a:cs typeface="Helvetica Light"/>
              </a:rPr>
              <a:t>.</a:t>
            </a:r>
          </a:p>
          <a:p>
            <a:pPr>
              <a:spcBef>
                <a:spcPts val="0"/>
              </a:spcBef>
              <a:spcAft>
                <a:spcPts val="1200"/>
              </a:spcAft>
              <a:buClr>
                <a:schemeClr val="tx1"/>
              </a:buClr>
            </a:pPr>
            <a:r>
              <a:rPr lang="en-US" sz="2400" dirty="0" smtClean="0">
                <a:solidFill>
                  <a:srgbClr val="FF0000"/>
                </a:solidFill>
                <a:latin typeface="Helvetica Light"/>
                <a:cs typeface="Helvetica Light"/>
              </a:rPr>
              <a:t>Larger masses have larger gravitational fields.</a:t>
            </a:r>
          </a:p>
          <a:p>
            <a:pPr>
              <a:spcBef>
                <a:spcPts val="0"/>
              </a:spcBef>
              <a:spcAft>
                <a:spcPts val="1200"/>
              </a:spcAft>
              <a:buClr>
                <a:schemeClr val="tx1"/>
              </a:buClr>
            </a:pPr>
            <a:r>
              <a:rPr lang="en-US" sz="2400" dirty="0" smtClean="0">
                <a:solidFill>
                  <a:srgbClr val="FF0000"/>
                </a:solidFill>
                <a:latin typeface="Helvetica Light"/>
                <a:cs typeface="Helvetica Light"/>
              </a:rPr>
              <a:t>The gravitational field weakens as the distance from an object increases.</a:t>
            </a:r>
            <a:endParaRPr lang="en-US" sz="2400" dirty="0">
              <a:solidFill>
                <a:srgbClr val="FF0000"/>
              </a:solidFill>
              <a:latin typeface="Helvetica Light"/>
              <a:cs typeface="Helvetica Light"/>
            </a:endParaRP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777982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Gravity</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Newton’s law of universal gravitation is stated mathematically as follows:</a:t>
            </a:r>
          </a:p>
          <a:p>
            <a:pPr marL="2286000" lvl="5" indent="0">
              <a:spcBef>
                <a:spcPts val="0"/>
              </a:spcBef>
              <a:spcAft>
                <a:spcPts val="1200"/>
              </a:spcAft>
              <a:buNone/>
            </a:pPr>
            <a:endParaRPr lang="en-US" sz="1800" baseline="30000" dirty="0">
              <a:latin typeface="Helvetica Light"/>
              <a:cs typeface="Helvetica Light"/>
            </a:endParaRPr>
          </a:p>
          <a:p>
            <a:pPr marL="2286000" lvl="5" indent="0">
              <a:spcBef>
                <a:spcPts val="0"/>
              </a:spcBef>
              <a:spcAft>
                <a:spcPts val="1200"/>
              </a:spcAft>
              <a:buNone/>
            </a:pPr>
            <a:endParaRPr lang="en-US" sz="1800" baseline="30000" dirty="0" smtClean="0">
              <a:latin typeface="Helvetica Light"/>
              <a:cs typeface="Helvetica Light"/>
            </a:endParaRPr>
          </a:p>
          <a:p>
            <a:pPr>
              <a:spcBef>
                <a:spcPts val="0"/>
              </a:spcBef>
              <a:spcAft>
                <a:spcPts val="1200"/>
              </a:spcAft>
            </a:pPr>
            <a:r>
              <a:rPr lang="en-US" sz="1800" i="1" dirty="0" smtClean="0">
                <a:latin typeface="Helvetica Light"/>
                <a:cs typeface="Helvetica Light"/>
              </a:rPr>
              <a:t>F</a:t>
            </a:r>
            <a:r>
              <a:rPr lang="en-US" sz="1800" dirty="0" smtClean="0">
                <a:latin typeface="Helvetica Light"/>
                <a:cs typeface="Helvetica Light"/>
              </a:rPr>
              <a:t> </a:t>
            </a:r>
            <a:r>
              <a:rPr lang="en-US" sz="1800" dirty="0">
                <a:latin typeface="Helvetica Light"/>
                <a:cs typeface="Helvetica Light"/>
              </a:rPr>
              <a:t>is the force measured in </a:t>
            </a:r>
            <a:r>
              <a:rPr lang="en-US" sz="1800" dirty="0" err="1">
                <a:latin typeface="Helvetica Light"/>
                <a:cs typeface="Helvetica Light"/>
              </a:rPr>
              <a:t>newtons</a:t>
            </a:r>
            <a:r>
              <a:rPr lang="en-US" sz="1800" dirty="0">
                <a:latin typeface="Helvetica Light"/>
                <a:cs typeface="Helvetica Light"/>
              </a:rPr>
              <a:t>, </a:t>
            </a:r>
            <a:r>
              <a:rPr lang="en-US" sz="1800" i="1" dirty="0">
                <a:latin typeface="Helvetica Light"/>
                <a:cs typeface="Helvetica Light"/>
              </a:rPr>
              <a:t>G</a:t>
            </a:r>
            <a:r>
              <a:rPr lang="en-US" sz="1800" dirty="0">
                <a:latin typeface="Helvetica Light"/>
                <a:cs typeface="Helvetica Light"/>
              </a:rPr>
              <a:t> is the universal gravitational constant (6.67 × 10</a:t>
            </a:r>
            <a:r>
              <a:rPr lang="en-US" sz="1800" baseline="30000" dirty="0">
                <a:latin typeface="Helvetica Light"/>
                <a:cs typeface="Helvetica Light"/>
              </a:rPr>
              <a:t>–11</a:t>
            </a:r>
            <a:r>
              <a:rPr lang="en-US" sz="1800" dirty="0">
                <a:latin typeface="Helvetica Light"/>
                <a:cs typeface="Helvetica Light"/>
              </a:rPr>
              <a:t> m3/ kg•s</a:t>
            </a:r>
            <a:r>
              <a:rPr lang="en-US" sz="1800" baseline="30000" dirty="0">
                <a:latin typeface="Helvetica Light"/>
                <a:cs typeface="Helvetica Light"/>
              </a:rPr>
              <a:t>2</a:t>
            </a:r>
            <a:r>
              <a:rPr lang="en-US" sz="1800" dirty="0">
                <a:latin typeface="Helvetica Light"/>
                <a:cs typeface="Helvetica Light"/>
              </a:rPr>
              <a:t>), m</a:t>
            </a:r>
            <a:r>
              <a:rPr lang="en-US" sz="1800" baseline="-25000" dirty="0">
                <a:latin typeface="Helvetica Light"/>
                <a:cs typeface="Helvetica Light"/>
              </a:rPr>
              <a:t>1</a:t>
            </a:r>
            <a:r>
              <a:rPr lang="en-US" sz="1800" dirty="0">
                <a:latin typeface="Helvetica Light"/>
                <a:cs typeface="Helvetica Light"/>
              </a:rPr>
              <a:t> and m</a:t>
            </a:r>
            <a:r>
              <a:rPr lang="en-US" sz="1800" baseline="-25000" dirty="0">
                <a:latin typeface="Helvetica Light"/>
                <a:cs typeface="Helvetica Light"/>
              </a:rPr>
              <a:t>2</a:t>
            </a:r>
            <a:r>
              <a:rPr lang="en-US" sz="1800" dirty="0">
                <a:latin typeface="Helvetica Light"/>
                <a:cs typeface="Helvetica Light"/>
              </a:rPr>
              <a:t> are the masses of the bodies in kilograms, and </a:t>
            </a:r>
            <a:r>
              <a:rPr lang="en-US" sz="1800" i="1" dirty="0">
                <a:latin typeface="Helvetica Light"/>
                <a:cs typeface="Helvetica Light"/>
              </a:rPr>
              <a:t>r</a:t>
            </a:r>
            <a:r>
              <a:rPr lang="en-US" sz="1800" dirty="0">
                <a:latin typeface="Helvetica Light"/>
                <a:cs typeface="Helvetica Light"/>
              </a:rPr>
              <a:t> is the distance between the two bodies in meters.</a:t>
            </a:r>
          </a:p>
          <a:p>
            <a:pPr>
              <a:spcBef>
                <a:spcPts val="0"/>
              </a:spcBef>
              <a:spcAft>
                <a:spcPts val="1200"/>
              </a:spcAft>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717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52800" y="2043046"/>
            <a:ext cx="1114558" cy="55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551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Gravitational Attraction</a:t>
            </a: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graphicFrame>
        <p:nvGraphicFramePr>
          <p:cNvPr id="9" name="Table 8"/>
          <p:cNvGraphicFramePr>
            <a:graphicFrameLocks noGrp="1"/>
          </p:cNvGraphicFramePr>
          <p:nvPr>
            <p:extLst>
              <p:ext uri="{D42A27DB-BD31-4B8C-83A1-F6EECF244321}">
                <p14:modId xmlns:p14="http://schemas.microsoft.com/office/powerpoint/2010/main" val="1808892857"/>
              </p:ext>
            </p:extLst>
          </p:nvPr>
        </p:nvGraphicFramePr>
        <p:xfrm>
          <a:off x="582138" y="1599125"/>
          <a:ext cx="8067126" cy="2873454"/>
        </p:xfrm>
        <a:graphic>
          <a:graphicData uri="http://schemas.openxmlformats.org/drawingml/2006/table">
            <a:tbl>
              <a:tblPr firstRow="1" bandRow="1">
                <a:tableStyleId>{5C22544A-7EE6-4342-B048-85BDC9FD1C3A}</a:tableStyleId>
              </a:tblPr>
              <a:tblGrid>
                <a:gridCol w="8067126"/>
              </a:tblGrid>
              <a:tr h="231281">
                <a:tc>
                  <a:txBody>
                    <a:bodyPr/>
                    <a:lstStyle/>
                    <a:p>
                      <a:pPr>
                        <a:spcAft>
                          <a:spcPts val="1200"/>
                        </a:spcAft>
                      </a:pPr>
                      <a:r>
                        <a:rPr lang="en-US" b="0" i="1" dirty="0" smtClean="0">
                          <a:solidFill>
                            <a:schemeClr val="tx1"/>
                          </a:solidFill>
                          <a:latin typeface="Helvetica"/>
                          <a:cs typeface="Helvetica"/>
                        </a:rPr>
                        <a:t>Concepts In Motion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2507694">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Animation</a:t>
                      </a:r>
                      <a:r>
                        <a:rPr lang="en-US" sz="1200" b="0" i="0" baseline="0" dirty="0" smtClean="0">
                          <a:latin typeface="Helvetica Light"/>
                          <a:cs typeface="Helvetica Light"/>
                        </a:rPr>
                        <a:t> </a:t>
                      </a:r>
                      <a:r>
                        <a:rPr lang="en-US" sz="1200" b="0" i="0" dirty="0" smtClean="0">
                          <a:latin typeface="Helvetica Light"/>
                          <a:cs typeface="Helvetica Light"/>
                        </a:rPr>
                        <a:t>from p. 802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pic>
        <p:nvPicPr>
          <p:cNvPr id="13" name="Picture 12"/>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952221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Gravity</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Gravity and orbits</a:t>
            </a:r>
          </a:p>
          <a:p>
            <a:pPr>
              <a:spcBef>
                <a:spcPts val="0"/>
              </a:spcBef>
              <a:spcAft>
                <a:spcPts val="1200"/>
              </a:spcAft>
              <a:buClr>
                <a:schemeClr val="tx1"/>
              </a:buClr>
            </a:pPr>
            <a:r>
              <a:rPr lang="en-US" sz="1800" dirty="0">
                <a:latin typeface="Helvetica Light"/>
                <a:cs typeface="Helvetica Light"/>
              </a:rPr>
              <a:t>Newton observed the Moon’s motion and realized that its direction changes because of the gravitational attraction of Earth. In a sense, the Moon is constantly falling toward Earth.</a:t>
            </a:r>
          </a:p>
          <a:p>
            <a:pPr>
              <a:spcBef>
                <a:spcPts val="0"/>
              </a:spcBef>
              <a:spcAft>
                <a:spcPts val="1200"/>
              </a:spcAft>
            </a:pPr>
            <a:r>
              <a:rPr lang="en-US" sz="1800" dirty="0">
                <a:latin typeface="Helvetica Light"/>
                <a:cs typeface="Helvetica Light"/>
              </a:rPr>
              <a:t>If it were not for gravity, the Moon would continue to move in a straight line and would not orbit Earth. The same is true of the planets and their moons, stars, and all orbiting bodies throughout the universe.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77609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33344"/>
            <a:ext cx="4010026" cy="4419731"/>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Gravity</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Center of mass</a:t>
            </a:r>
          </a:p>
          <a:p>
            <a:pPr>
              <a:spcBef>
                <a:spcPts val="0"/>
              </a:spcBef>
              <a:spcAft>
                <a:spcPts val="1200"/>
              </a:spcAft>
              <a:buClr>
                <a:schemeClr val="tx1"/>
              </a:buClr>
            </a:pPr>
            <a:r>
              <a:rPr lang="en-US" sz="2400" b="1" dirty="0">
                <a:solidFill>
                  <a:srgbClr val="FF0000"/>
                </a:solidFill>
                <a:latin typeface="Helvetica Light"/>
                <a:cs typeface="Helvetica Light"/>
              </a:rPr>
              <a:t>Newton determined that each planet orbits a point between it and the Sun called the center of </a:t>
            </a:r>
            <a:r>
              <a:rPr lang="en-US" sz="2400" b="1" dirty="0" smtClean="0">
                <a:solidFill>
                  <a:srgbClr val="FF0000"/>
                </a:solidFill>
                <a:latin typeface="Helvetica Light"/>
                <a:cs typeface="Helvetica Light"/>
              </a:rPr>
              <a:t>mass (or Barycenter)</a:t>
            </a:r>
            <a:r>
              <a:rPr lang="en-US" sz="1800" dirty="0" smtClean="0">
                <a:latin typeface="Helvetica Light"/>
                <a:cs typeface="Helvetica Light"/>
              </a:rPr>
              <a:t>. </a:t>
            </a:r>
            <a:r>
              <a:rPr lang="en-US" sz="1800" dirty="0">
                <a:latin typeface="Helvetica Light"/>
                <a:cs typeface="Helvetica Light"/>
              </a:rPr>
              <a:t>Just as the balance point on </a:t>
            </a:r>
            <a:r>
              <a:rPr lang="en-US" sz="1800" dirty="0" smtClean="0">
                <a:latin typeface="Helvetica Light"/>
                <a:cs typeface="Helvetica Light"/>
              </a:rPr>
              <a:t>a seesaw </a:t>
            </a:r>
            <a:r>
              <a:rPr lang="en-US" sz="1800" dirty="0">
                <a:latin typeface="Helvetica Light"/>
                <a:cs typeface="Helvetica Light"/>
              </a:rPr>
              <a:t>is closer to the heavier box, the center of mass </a:t>
            </a:r>
            <a:r>
              <a:rPr lang="en-US" sz="1800" dirty="0" smtClean="0">
                <a:latin typeface="Helvetica Light"/>
                <a:cs typeface="Helvetica Light"/>
              </a:rPr>
              <a:t>between two </a:t>
            </a:r>
            <a:r>
              <a:rPr lang="en-US" sz="1800" dirty="0">
                <a:latin typeface="Helvetica Light"/>
                <a:cs typeface="Helvetica Light"/>
              </a:rPr>
              <a:t>orbiting bodies is closer to the more massive body.</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05425" y="1958975"/>
            <a:ext cx="2716213" cy="232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51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73063" y="1381125"/>
            <a:ext cx="8229600" cy="42473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smtClean="0">
                <a:hlinkClick r:id="rId2"/>
              </a:rPr>
              <a:t>https://www.youtube.com/watch?v=uGBANgbRkws</a:t>
            </a:r>
            <a:r>
              <a:rPr lang="en-US" sz="2400" smtClean="0"/>
              <a:t> </a:t>
            </a:r>
            <a:endParaRPr lang="en-US" sz="2400" dirty="0"/>
          </a:p>
        </p:txBody>
      </p:sp>
      <p:sp>
        <p:nvSpPr>
          <p:cNvPr id="5" name="Rectangle 4"/>
          <p:cNvSpPr/>
          <p:nvPr/>
        </p:nvSpPr>
        <p:spPr>
          <a:xfrm>
            <a:off x="808619" y="3748356"/>
            <a:ext cx="3171824" cy="184666"/>
          </a:xfrm>
          <a:prstGeom prst="rect">
            <a:avLst/>
          </a:prstGeom>
        </p:spPr>
        <p:txBody>
          <a:bodyPr wrap="square">
            <a:spAutoFit/>
          </a:bodyPr>
          <a:lstStyle/>
          <a:p>
            <a:r>
              <a:rPr lang="en-US" sz="600" dirty="0"/>
              <a:t>http://colomboherald.com/wordpress/wp-content/uploads/2010/10/moon_7.jpg</a:t>
            </a:r>
          </a:p>
        </p:txBody>
      </p:sp>
      <p:pic>
        <p:nvPicPr>
          <p:cNvPr id="6" name="Picture 2" descr="http://colomboherald.com/wordpress/wp-content/uploads/2010/10/moon_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575" y="1852613"/>
            <a:ext cx="4477913" cy="17668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resources.yesican-science.ca/discover_2006_2/images/hammer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38288" y="1812925"/>
            <a:ext cx="3767882" cy="1846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resources.yesican-science.ca/discover_2006_2/images/hammer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75275" y="3619501"/>
            <a:ext cx="2740025" cy="16518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375275" y="5411848"/>
            <a:ext cx="2499402" cy="253916"/>
          </a:xfrm>
          <a:prstGeom prst="rect">
            <a:avLst/>
          </a:prstGeom>
        </p:spPr>
        <p:txBody>
          <a:bodyPr wrap="none">
            <a:spAutoFit/>
          </a:bodyPr>
          <a:lstStyle/>
          <a:p>
            <a:r>
              <a:rPr lang="en-US" sz="1050" dirty="0"/>
              <a:t>http://resources.yesican-science.ca/</a:t>
            </a:r>
          </a:p>
        </p:txBody>
      </p:sp>
    </p:spTree>
    <p:extLst>
      <p:ext uri="{BB962C8B-B14F-4D97-AF65-F5344CB8AC3E}">
        <p14:creationId xmlns:p14="http://schemas.microsoft.com/office/powerpoint/2010/main" val="602094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Present-Day Viewpoints</a:t>
            </a:r>
          </a:p>
          <a:p>
            <a:pPr>
              <a:spcBef>
                <a:spcPts val="0"/>
              </a:spcBef>
              <a:spcAft>
                <a:spcPts val="1200"/>
              </a:spcAft>
              <a:buClr>
                <a:schemeClr val="tx1"/>
              </a:buClr>
            </a:pPr>
            <a:r>
              <a:rPr lang="en-US" sz="1800" dirty="0">
                <a:latin typeface="Helvetica Light"/>
                <a:cs typeface="Helvetica Light"/>
              </a:rPr>
              <a:t>Recent discoveries have led many astronomers to rethink traditional views of the solar system. Some already define it in terms of three zones: the inner </a:t>
            </a:r>
            <a:r>
              <a:rPr lang="en-US" sz="1800" dirty="0" smtClean="0">
                <a:latin typeface="Helvetica Light"/>
                <a:cs typeface="Helvetica Light"/>
              </a:rPr>
              <a:t>terrestrial </a:t>
            </a:r>
            <a:r>
              <a:rPr lang="en-US" sz="1800" dirty="0">
                <a:latin typeface="Helvetica Light"/>
                <a:cs typeface="Helvetica Light"/>
              </a:rPr>
              <a:t>planets, the outer gas giant planets, and the dwarf planets and comets.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718772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011027"/>
            <a:ext cx="8229600" cy="3513347"/>
          </a:xfrm>
        </p:spPr>
        <p:txBody>
          <a:bodyPr lIns="0" tIns="0" rIns="0" bIns="0">
            <a:normAutofit fontScale="92500" lnSpcReduction="10000"/>
          </a:bodyPr>
          <a:lstStyle/>
          <a:p>
            <a:pPr marL="0" indent="0">
              <a:spcAft>
                <a:spcPts val="1000"/>
              </a:spcAft>
              <a:buNone/>
            </a:pPr>
            <a:r>
              <a:rPr lang="en-US" sz="3300" b="1" dirty="0" smtClean="0">
                <a:solidFill>
                  <a:srgbClr val="6600FF"/>
                </a:solidFill>
                <a:latin typeface="Helvetica"/>
                <a:cs typeface="Helvetica"/>
              </a:rPr>
              <a:t>Review</a:t>
            </a:r>
            <a:endParaRPr lang="en-US" sz="2800" b="1" dirty="0" smtClean="0">
              <a:solidFill>
                <a:srgbClr val="6600FF"/>
              </a:solidFill>
              <a:latin typeface="Helvetica"/>
              <a:cs typeface="Helvetica"/>
            </a:endParaRPr>
          </a:p>
          <a:p>
            <a:pPr marL="0" indent="0">
              <a:spcAft>
                <a:spcPts val="300"/>
              </a:spcAft>
              <a:buNone/>
            </a:pPr>
            <a:r>
              <a:rPr lang="en-US" sz="2400" b="1" dirty="0" smtClean="0">
                <a:solidFill>
                  <a:srgbClr val="000000"/>
                </a:solidFill>
                <a:latin typeface="Helvetica"/>
                <a:cs typeface="Helvetica"/>
              </a:rPr>
              <a:t>Essential Questions</a:t>
            </a:r>
          </a:p>
          <a:p>
            <a:pPr>
              <a:spcAft>
                <a:spcPts val="1200"/>
              </a:spcAft>
            </a:pPr>
            <a:r>
              <a:rPr lang="en-US" sz="1800" dirty="0">
                <a:latin typeface="Helvetica Light"/>
                <a:cs typeface="Helvetica Light"/>
              </a:rPr>
              <a:t>How did the solar system form?</a:t>
            </a:r>
          </a:p>
          <a:p>
            <a:pPr>
              <a:spcAft>
                <a:spcPts val="1200"/>
              </a:spcAft>
            </a:pPr>
            <a:r>
              <a:rPr lang="en-US" sz="1800" dirty="0">
                <a:latin typeface="Helvetica Light"/>
                <a:cs typeface="Helvetica Light"/>
              </a:rPr>
              <a:t>How are early concepts of the structure of the solar system described?</a:t>
            </a:r>
          </a:p>
          <a:p>
            <a:pPr>
              <a:spcAft>
                <a:spcPts val="1200"/>
              </a:spcAft>
            </a:pPr>
            <a:r>
              <a:rPr lang="en-US" sz="1800" dirty="0">
                <a:latin typeface="Helvetica Light"/>
                <a:cs typeface="Helvetica Light"/>
              </a:rPr>
              <a:t>How has our current knowledge of the solar system developed?</a:t>
            </a:r>
          </a:p>
          <a:p>
            <a:pPr>
              <a:spcAft>
                <a:spcPts val="1200"/>
              </a:spcAft>
            </a:pPr>
            <a:r>
              <a:rPr lang="en-US" sz="1800" dirty="0">
                <a:latin typeface="Helvetica Light"/>
                <a:cs typeface="Helvetica Light"/>
              </a:rPr>
              <a:t>What is the relationship between gravity and the motions of the objects in the solar system?</a:t>
            </a:r>
          </a:p>
          <a:p>
            <a:pPr marL="0" indent="0">
              <a:spcBef>
                <a:spcPts val="1200"/>
              </a:spcBef>
              <a:spcAft>
                <a:spcPts val="300"/>
              </a:spcAft>
              <a:buNone/>
            </a:pPr>
            <a:r>
              <a:rPr lang="en-US" sz="2400" b="1" dirty="0" smtClean="0">
                <a:solidFill>
                  <a:srgbClr val="000000"/>
                </a:solidFill>
                <a:latin typeface="Helvetica" pitchFamily="34" charset="0"/>
                <a:cs typeface="Helvetica" pitchFamily="34" charset="0"/>
              </a:rPr>
              <a:t>Vocabulary</a:t>
            </a:r>
            <a:endParaRPr lang="en-US" sz="24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200" y="4451385"/>
            <a:ext cx="3571875" cy="830997"/>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planetesimal</a:t>
            </a:r>
          </a:p>
          <a:p>
            <a:pPr marL="285750" indent="-285750">
              <a:buFont typeface="Arial"/>
              <a:buChar char="•"/>
            </a:pPr>
            <a:r>
              <a:rPr lang="en-US" dirty="0">
                <a:latin typeface="Helvetica Light"/>
                <a:cs typeface="Helvetica Light"/>
              </a:rPr>
              <a:t>retrograde motion</a:t>
            </a:r>
          </a:p>
          <a:p>
            <a:pPr marL="285750" indent="-285750">
              <a:buFont typeface="Arial"/>
              <a:buChar char="•"/>
            </a:pPr>
            <a:r>
              <a:rPr lang="en-US" dirty="0">
                <a:latin typeface="Helvetica Light"/>
                <a:cs typeface="Helvetica Light"/>
              </a:rPr>
              <a:t>ellipse</a:t>
            </a:r>
          </a:p>
        </p:txBody>
      </p:sp>
      <p:sp>
        <p:nvSpPr>
          <p:cNvPr id="18" name="TextBox 17"/>
          <p:cNvSpPr txBox="1"/>
          <p:nvPr/>
        </p:nvSpPr>
        <p:spPr>
          <a:xfrm>
            <a:off x="3878545" y="4451385"/>
            <a:ext cx="3512855" cy="1135031"/>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astronomical unit</a:t>
            </a:r>
          </a:p>
          <a:p>
            <a:pPr marL="285750" indent="-285750">
              <a:buFont typeface="Arial"/>
              <a:buChar char="•"/>
            </a:pPr>
            <a:r>
              <a:rPr lang="en-US" dirty="0">
                <a:latin typeface="Helvetica Light"/>
                <a:cs typeface="Helvetica Light"/>
              </a:rPr>
              <a:t>eccentricity</a:t>
            </a:r>
          </a:p>
          <a:p>
            <a:pPr marL="285750" indent="-285750">
              <a:buFont typeface="Arial"/>
              <a:buChar char="•"/>
            </a:pPr>
            <a:endParaRPr lang="en-US" dirty="0">
              <a:latin typeface="Helvetica Light"/>
              <a:cs typeface="Helvetica Light"/>
            </a:endParaRP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pic>
        <p:nvPicPr>
          <p:cNvPr id="14" name="Picture 13"/>
          <p:cNvPicPr>
            <a:picLocks noChangeAspect="1"/>
          </p:cNvPicPr>
          <p:nvPr/>
        </p:nvPicPr>
        <p:blipFill>
          <a:blip r:embed="rId2"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643725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8354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Mercury, Venus, Earth, and Mars have high densities and rocky surfaces.</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2:  </a:t>
            </a:r>
            <a:r>
              <a:rPr lang="en-US" sz="1800" dirty="0">
                <a:solidFill>
                  <a:schemeClr val="tx1">
                    <a:lumMod val="50000"/>
                    <a:lumOff val="50000"/>
                  </a:schemeClr>
                </a:solidFill>
                <a:latin typeface="Helvetica"/>
                <a:cs typeface="Helvetica"/>
              </a:rPr>
              <a:t>The Inner Planets</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133481280"/>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gridCol w="2743200"/>
                <a:gridCol w="2743200"/>
              </a:tblGrid>
              <a:tr h="426741">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L</a:t>
                      </a:r>
                    </a:p>
                    <a:p>
                      <a:pPr algn="ctr"/>
                      <a:r>
                        <a:rPr lang="en-US" sz="1200" b="0" i="1" dirty="0"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32385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smtClean="0">
                <a:solidFill>
                  <a:srgbClr val="6600FF"/>
                </a:solidFill>
                <a:latin typeface="Helvetica"/>
                <a:cs typeface="Helvetica"/>
              </a:rPr>
              <a:t>Essential Questions</a:t>
            </a:r>
          </a:p>
          <a:p>
            <a:pPr>
              <a:spcAft>
                <a:spcPts val="1200"/>
              </a:spcAft>
            </a:pPr>
            <a:r>
              <a:rPr lang="en-US" sz="1800" dirty="0">
                <a:latin typeface="Helvetica Light"/>
                <a:cs typeface="Helvetica Light"/>
              </a:rPr>
              <a:t>How did the solar system form?</a:t>
            </a:r>
          </a:p>
          <a:p>
            <a:pPr>
              <a:spcAft>
                <a:spcPts val="1200"/>
              </a:spcAft>
            </a:pPr>
            <a:r>
              <a:rPr lang="en-US" sz="1800" dirty="0">
                <a:latin typeface="Helvetica Light"/>
                <a:cs typeface="Helvetica Light"/>
              </a:rPr>
              <a:t>How are early concepts of the structure of the solar system described?</a:t>
            </a:r>
          </a:p>
          <a:p>
            <a:pPr>
              <a:spcAft>
                <a:spcPts val="1200"/>
              </a:spcAft>
            </a:pPr>
            <a:r>
              <a:rPr lang="en-US" sz="1800" dirty="0">
                <a:latin typeface="Helvetica Light"/>
                <a:cs typeface="Helvetica Light"/>
              </a:rPr>
              <a:t>How has our current knowledge of the solar system developed?</a:t>
            </a:r>
          </a:p>
          <a:p>
            <a:pPr>
              <a:spcAft>
                <a:spcPts val="1200"/>
              </a:spcAft>
            </a:pPr>
            <a:r>
              <a:rPr lang="en-US" sz="1800" dirty="0">
                <a:latin typeface="Helvetica Light"/>
                <a:cs typeface="Helvetica Light"/>
              </a:rPr>
              <a:t>What is the relationship between gravity and the motions of the objects in the solar system?</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3250574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smtClean="0">
                <a:solidFill>
                  <a:srgbClr val="6600FF"/>
                </a:solidFill>
                <a:latin typeface="Helvetica"/>
                <a:cs typeface="Helvetica"/>
              </a:rPr>
              <a:t>Essential Questions</a:t>
            </a:r>
          </a:p>
          <a:p>
            <a:pPr>
              <a:spcAft>
                <a:spcPts val="1200"/>
              </a:spcAft>
            </a:pPr>
            <a:r>
              <a:rPr lang="en-US" sz="1800" dirty="0">
                <a:latin typeface="Helvetica Light"/>
                <a:cs typeface="Helvetica Light"/>
              </a:rPr>
              <a:t>How are the characteristics of the inner planets similar?</a:t>
            </a:r>
          </a:p>
          <a:p>
            <a:pPr>
              <a:spcAft>
                <a:spcPts val="1200"/>
              </a:spcAft>
            </a:pPr>
            <a:r>
              <a:rPr lang="en-US" sz="1800" dirty="0">
                <a:latin typeface="Helvetica Light"/>
                <a:cs typeface="Helvetica Light"/>
              </a:rPr>
              <a:t>What are some of the space probes used to explore the solar system?</a:t>
            </a:r>
          </a:p>
          <a:p>
            <a:pPr>
              <a:spcAft>
                <a:spcPts val="1200"/>
              </a:spcAft>
            </a:pPr>
            <a:r>
              <a:rPr lang="en-US" sz="1800" dirty="0">
                <a:latin typeface="Helvetica Light"/>
                <a:cs typeface="Helvetica Light"/>
              </a:rPr>
              <a:t>How are the terrestrial planets different from each other?</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577447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1800" dirty="0">
                <a:latin typeface="Helvetica Light"/>
                <a:cs typeface="Helvetica Light"/>
              </a:rPr>
              <a:t>albedo</a:t>
            </a:r>
            <a:endParaRPr lang="en-US" sz="1800" dirty="0" smtClean="0">
              <a:latin typeface="Helvetica Light"/>
              <a:cs typeface="Helvetica Light"/>
            </a:endParaRP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1800" dirty="0">
                <a:latin typeface="Helvetica Light"/>
                <a:cs typeface="Helvetica Light"/>
              </a:rPr>
              <a:t>terrestrial planet</a:t>
            </a:r>
          </a:p>
          <a:p>
            <a:r>
              <a:rPr lang="en-US" sz="1800" dirty="0">
                <a:latin typeface="Helvetica Light"/>
                <a:cs typeface="Helvetica Light"/>
              </a:rPr>
              <a:t>scarp</a:t>
            </a: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6600FF"/>
                </a:solidFill>
                <a:latin typeface="Helvetica"/>
                <a:cs typeface="Helvetica"/>
              </a:rPr>
              <a:t>Vocabulary</a:t>
            </a:r>
          </a:p>
        </p:txBody>
      </p:sp>
      <p:pic>
        <p:nvPicPr>
          <p:cNvPr id="12" name="Picture 11"/>
          <p:cNvPicPr>
            <a:picLocks noChangeAspect="1"/>
          </p:cNvPicPr>
          <p:nvPr/>
        </p:nvPicPr>
        <p:blipFill>
          <a:blip r:embed="rId2"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1086168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Terrestrial Planets</a:t>
            </a:r>
          </a:p>
          <a:p>
            <a:pPr>
              <a:spcBef>
                <a:spcPts val="0"/>
              </a:spcBef>
              <a:spcAft>
                <a:spcPts val="1200"/>
              </a:spcAft>
            </a:pPr>
            <a:r>
              <a:rPr lang="en-US" sz="2400" b="1" dirty="0">
                <a:solidFill>
                  <a:srgbClr val="FF0000"/>
                </a:solidFill>
                <a:latin typeface="Helvetica Light"/>
                <a:cs typeface="Helvetica Light"/>
              </a:rPr>
              <a:t>The four inner planets are called terrestrial planets because they are similar in density to Earth and have solid, rocky surfaces.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151516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Mercury</a:t>
            </a:r>
          </a:p>
          <a:p>
            <a:pPr>
              <a:spcBef>
                <a:spcPts val="0"/>
              </a:spcBef>
              <a:spcAft>
                <a:spcPts val="1200"/>
              </a:spcAft>
            </a:pPr>
            <a:r>
              <a:rPr lang="en-US" sz="1800" dirty="0">
                <a:latin typeface="Helvetica Light"/>
                <a:cs typeface="Helvetica Light"/>
              </a:rPr>
              <a:t>Mercury is the planet closest to the Sun. It is about one-third the size of Earth and has a smaller mass. Mercury has no moons, and it has a slow spin of 1407.6 hours.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1026" name="Picture 2" descr="mercury_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2505" y="2562149"/>
            <a:ext cx="3048000" cy="3067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22505" y="5259867"/>
            <a:ext cx="2489813" cy="369332"/>
          </a:xfrm>
          <a:prstGeom prst="rect">
            <a:avLst/>
          </a:prstGeom>
          <a:noFill/>
        </p:spPr>
        <p:txBody>
          <a:bodyPr wrap="square" rtlCol="0">
            <a:spAutoFit/>
          </a:bodyPr>
          <a:lstStyle/>
          <a:p>
            <a:r>
              <a:rPr lang="en-US" dirty="0" smtClean="0">
                <a:solidFill>
                  <a:schemeClr val="bg1"/>
                </a:solidFill>
              </a:rPr>
              <a:t>nasa.gov</a:t>
            </a:r>
            <a:endParaRPr lang="en-US" dirty="0">
              <a:solidFill>
                <a:schemeClr val="bg1"/>
              </a:solidFill>
            </a:endParaRPr>
          </a:p>
        </p:txBody>
      </p:sp>
    </p:spTree>
    <p:extLst>
      <p:ext uri="{BB962C8B-B14F-4D97-AF65-F5344CB8AC3E}">
        <p14:creationId xmlns:p14="http://schemas.microsoft.com/office/powerpoint/2010/main" val="19945782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Mercury</a:t>
            </a:r>
          </a:p>
          <a:p>
            <a:pPr>
              <a:spcBef>
                <a:spcPts val="0"/>
              </a:spcBef>
              <a:spcAft>
                <a:spcPts val="1200"/>
              </a:spcAft>
            </a:pPr>
            <a:r>
              <a:rPr lang="en-US" sz="1800" dirty="0">
                <a:latin typeface="Helvetica Light"/>
                <a:cs typeface="Helvetica Light"/>
              </a:rPr>
              <a:t>In one orbit around the Sun, Mercury rotates one and one-half times. As Mercury spins, the side facing the Sun at the beginning of the orbit faces away from the Sun at the end of the orbit.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7410" y="2974513"/>
            <a:ext cx="4027487" cy="281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3885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Mercury</a:t>
            </a:r>
          </a:p>
          <a:p>
            <a:pPr marL="0" indent="0">
              <a:spcBef>
                <a:spcPts val="0"/>
              </a:spcBef>
              <a:spcAft>
                <a:spcPts val="600"/>
              </a:spcAft>
              <a:buNone/>
            </a:pPr>
            <a:r>
              <a:rPr lang="en-US" sz="2200" b="1" dirty="0" smtClean="0">
                <a:latin typeface="Helvetica"/>
                <a:cs typeface="Helvetica"/>
              </a:rPr>
              <a:t>Atmosphere</a:t>
            </a:r>
          </a:p>
          <a:p>
            <a:pPr>
              <a:spcBef>
                <a:spcPts val="0"/>
              </a:spcBef>
              <a:spcAft>
                <a:spcPts val="1200"/>
              </a:spcAft>
            </a:pPr>
            <a:r>
              <a:rPr lang="en-US" sz="1800" dirty="0">
                <a:latin typeface="Helvetica Light"/>
                <a:cs typeface="Helvetica Light"/>
              </a:rPr>
              <a:t>What little atmosphere does exist on Mercury is composed primarily of oxygen, sodium, and hydrogen deposited by the Sun.</a:t>
            </a:r>
          </a:p>
          <a:p>
            <a:pPr>
              <a:spcBef>
                <a:spcPts val="0"/>
              </a:spcBef>
              <a:spcAft>
                <a:spcPts val="1200"/>
              </a:spcAft>
            </a:pPr>
            <a:r>
              <a:rPr lang="en-US" sz="1800" dirty="0">
                <a:latin typeface="Helvetica Light"/>
                <a:cs typeface="Helvetica Light"/>
              </a:rPr>
              <a:t>The daytime surface temperature is 700 K (</a:t>
            </a:r>
            <a:r>
              <a:rPr lang="en-US" sz="1800" dirty="0" smtClean="0">
                <a:latin typeface="Helvetica Light"/>
                <a:cs typeface="Helvetica Light"/>
              </a:rPr>
              <a:t>427°C</a:t>
            </a:r>
            <a:r>
              <a:rPr lang="en-US" sz="1800" dirty="0">
                <a:latin typeface="Helvetica Light"/>
                <a:cs typeface="Helvetica Light"/>
              </a:rPr>
              <a:t>), while temperatures at night fall to 100 K </a:t>
            </a:r>
            <a:r>
              <a:rPr lang="en-US" sz="1800" dirty="0" smtClean="0">
                <a:latin typeface="Helvetica Light"/>
                <a:cs typeface="Helvetica Light"/>
              </a:rPr>
              <a:t>(-173°C</a:t>
            </a:r>
            <a:r>
              <a:rPr lang="en-US" sz="1800" dirty="0">
                <a:latin typeface="Helvetica Light"/>
                <a:cs typeface="Helvetica Light"/>
              </a:rPr>
              <a:t>). This is the largest day-night temperature difference among the planets.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363680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Mercury</a:t>
            </a:r>
          </a:p>
          <a:p>
            <a:pPr marL="0" indent="0">
              <a:spcBef>
                <a:spcPts val="0"/>
              </a:spcBef>
              <a:spcAft>
                <a:spcPts val="600"/>
              </a:spcAft>
              <a:buNone/>
            </a:pPr>
            <a:r>
              <a:rPr lang="en-US" sz="2200" b="1" dirty="0">
                <a:latin typeface="Helvetica"/>
                <a:cs typeface="Helvetica"/>
              </a:rPr>
              <a:t>Surface</a:t>
            </a:r>
          </a:p>
          <a:p>
            <a:pPr>
              <a:spcBef>
                <a:spcPts val="0"/>
              </a:spcBef>
              <a:spcAft>
                <a:spcPts val="1200"/>
              </a:spcAft>
            </a:pPr>
            <a:r>
              <a:rPr lang="en-US" sz="1800" dirty="0">
                <a:latin typeface="Helvetica Light"/>
                <a:cs typeface="Helvetica Light"/>
              </a:rPr>
              <a:t>Images from the U.S. space probe </a:t>
            </a:r>
            <a:r>
              <a:rPr lang="en-US" sz="1800" i="1" dirty="0">
                <a:latin typeface="Helvetica Light"/>
                <a:cs typeface="Helvetica Light"/>
              </a:rPr>
              <a:t>Mariner 10</a:t>
            </a:r>
            <a:r>
              <a:rPr lang="en-US" sz="1800" dirty="0">
                <a:latin typeface="Helvetica Light"/>
                <a:cs typeface="Helvetica Light"/>
              </a:rPr>
              <a:t>, which passed close to Mercury three times in 1974 and 1975, show that Mercury’s surface is covered with craters and plains.</a:t>
            </a:r>
          </a:p>
          <a:p>
            <a:pPr>
              <a:spcBef>
                <a:spcPts val="0"/>
              </a:spcBef>
              <a:spcAft>
                <a:spcPts val="1200"/>
              </a:spcAft>
            </a:pPr>
            <a:r>
              <a:rPr lang="en-US" sz="1800" dirty="0">
                <a:latin typeface="Helvetica Light"/>
                <a:cs typeface="Helvetica Light"/>
              </a:rPr>
              <a:t>The </a:t>
            </a:r>
            <a:r>
              <a:rPr lang="en-US" sz="1800" i="1" dirty="0">
                <a:latin typeface="Helvetica Light"/>
                <a:cs typeface="Helvetica Light"/>
              </a:rPr>
              <a:t>MESSENGER</a:t>
            </a:r>
            <a:r>
              <a:rPr lang="en-US" sz="1800" dirty="0">
                <a:latin typeface="Helvetica Light"/>
                <a:cs typeface="Helvetica Light"/>
              </a:rPr>
              <a:t> space probe is the first spacecraft to orbit Mercury.</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167705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Mercury</a:t>
            </a:r>
          </a:p>
          <a:p>
            <a:pPr marL="0" indent="0">
              <a:spcBef>
                <a:spcPts val="0"/>
              </a:spcBef>
              <a:spcAft>
                <a:spcPts val="600"/>
              </a:spcAft>
              <a:buNone/>
            </a:pPr>
            <a:r>
              <a:rPr lang="en-US" sz="2200" b="1" dirty="0">
                <a:latin typeface="Helvetica"/>
                <a:cs typeface="Helvetica"/>
              </a:rPr>
              <a:t>Surface</a:t>
            </a:r>
          </a:p>
          <a:p>
            <a:pPr>
              <a:spcBef>
                <a:spcPts val="0"/>
              </a:spcBef>
              <a:spcAft>
                <a:spcPts val="1200"/>
              </a:spcAft>
            </a:pPr>
            <a:r>
              <a:rPr lang="en-US" sz="1800" dirty="0">
                <a:latin typeface="Helvetica Light"/>
                <a:cs typeface="Helvetica Light"/>
              </a:rPr>
              <a:t>Mercury has a </a:t>
            </a:r>
            <a:r>
              <a:rPr lang="en-US" sz="1800" dirty="0" err="1">
                <a:latin typeface="Helvetica Light"/>
                <a:cs typeface="Helvetica Light"/>
              </a:rPr>
              <a:t>planetwide</a:t>
            </a:r>
            <a:r>
              <a:rPr lang="en-US" sz="1800" dirty="0">
                <a:latin typeface="Helvetica Light"/>
                <a:cs typeface="Helvetica Light"/>
              </a:rPr>
              <a:t> system of cliffs called </a:t>
            </a:r>
            <a:r>
              <a:rPr lang="en-US" sz="1800" dirty="0">
                <a:solidFill>
                  <a:srgbClr val="C00000"/>
                </a:solidFill>
                <a:latin typeface="Helvetica Light"/>
                <a:cs typeface="Helvetica Light"/>
              </a:rPr>
              <a:t>scarps</a:t>
            </a:r>
            <a:r>
              <a:rPr lang="en-US" sz="1800" dirty="0">
                <a:latin typeface="Helvetica Light"/>
                <a:cs typeface="Helvetica Light"/>
              </a:rPr>
              <a:t>. Though similar to those on Earth, Mercury’s scarps are much higher. </a:t>
            </a:r>
          </a:p>
          <a:p>
            <a:pPr>
              <a:spcBef>
                <a:spcPts val="0"/>
              </a:spcBef>
              <a:spcAft>
                <a:spcPts val="1200"/>
              </a:spcAft>
            </a:pPr>
            <a:r>
              <a:rPr lang="en-US" sz="1800" dirty="0">
                <a:latin typeface="Helvetica Light"/>
                <a:cs typeface="Helvetica Light"/>
              </a:rPr>
              <a:t>Discovery, the largest scarp on Mercury, is 550 km long and 1.5 km high.</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481060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Mercury</a:t>
            </a:r>
          </a:p>
          <a:p>
            <a:pPr marL="0" indent="0">
              <a:spcBef>
                <a:spcPts val="0"/>
              </a:spcBef>
              <a:spcAft>
                <a:spcPts val="600"/>
              </a:spcAft>
              <a:buNone/>
            </a:pPr>
            <a:r>
              <a:rPr lang="en-US" sz="2200" b="1" dirty="0" smtClean="0">
                <a:latin typeface="Helvetica"/>
                <a:cs typeface="Helvetica"/>
              </a:rPr>
              <a:t>Interior</a:t>
            </a:r>
          </a:p>
          <a:p>
            <a:pPr>
              <a:spcBef>
                <a:spcPts val="0"/>
              </a:spcBef>
              <a:spcAft>
                <a:spcPts val="1200"/>
              </a:spcAft>
            </a:pPr>
            <a:r>
              <a:rPr lang="en-US" sz="1800" dirty="0">
                <a:latin typeface="Helvetica Light"/>
                <a:cs typeface="Helvetica Light"/>
              </a:rPr>
              <a:t>Mercury’s high density suggests that it has a large nickel-iron core. Mercury’s small magnetic field indicates that some of its core is molten.</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8792719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Mercury</a:t>
            </a:r>
          </a:p>
          <a:p>
            <a:pPr marL="0" indent="0">
              <a:spcBef>
                <a:spcPts val="0"/>
              </a:spcBef>
              <a:spcAft>
                <a:spcPts val="600"/>
              </a:spcAft>
              <a:buNone/>
            </a:pPr>
            <a:r>
              <a:rPr lang="en-US" sz="2200" b="1" dirty="0">
                <a:latin typeface="Helvetica"/>
                <a:cs typeface="Helvetica"/>
              </a:rPr>
              <a:t>Early Mercury</a:t>
            </a:r>
          </a:p>
          <a:p>
            <a:pPr>
              <a:spcBef>
                <a:spcPts val="0"/>
              </a:spcBef>
              <a:spcAft>
                <a:spcPts val="1200"/>
              </a:spcAft>
            </a:pPr>
            <a:r>
              <a:rPr lang="en-US" sz="1800" dirty="0">
                <a:latin typeface="Helvetica Light"/>
                <a:cs typeface="Helvetica Light"/>
              </a:rPr>
              <a:t>The structure of Mercury’s interior, which contains a proportionally larger core than Earth, suggests that Mercury was once much larger.</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94294" y="3367022"/>
            <a:ext cx="562768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313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1800" dirty="0">
                <a:latin typeface="Helvetica Light"/>
                <a:cs typeface="Helvetica Light"/>
              </a:rPr>
              <a:t>focus</a:t>
            </a:r>
            <a:endParaRPr lang="en-US" sz="1800" dirty="0" smtClean="0">
              <a:latin typeface="Helvetica Light"/>
              <a:cs typeface="Helvetica Light"/>
            </a:endParaRP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1800" dirty="0">
                <a:latin typeface="Helvetica Light"/>
                <a:cs typeface="Helvetica Light"/>
              </a:rPr>
              <a:t>planetesimal</a:t>
            </a:r>
          </a:p>
          <a:p>
            <a:r>
              <a:rPr lang="en-US" sz="1800" dirty="0">
                <a:latin typeface="Helvetica Light"/>
                <a:cs typeface="Helvetica Light"/>
              </a:rPr>
              <a:t>retrograde motion</a:t>
            </a:r>
          </a:p>
          <a:p>
            <a:r>
              <a:rPr lang="en-US" sz="1800" dirty="0">
                <a:latin typeface="Helvetica Light"/>
                <a:cs typeface="Helvetica Light"/>
              </a:rPr>
              <a:t>ellipse</a:t>
            </a:r>
          </a:p>
          <a:p>
            <a:r>
              <a:rPr lang="en-US" sz="1800" dirty="0">
                <a:latin typeface="Helvetica Light"/>
                <a:cs typeface="Helvetica Light"/>
              </a:rPr>
              <a:t>astronomical unit</a:t>
            </a:r>
          </a:p>
          <a:p>
            <a:r>
              <a:rPr lang="en-US" sz="1800" dirty="0">
                <a:latin typeface="Helvetica Light"/>
                <a:cs typeface="Helvetica Light"/>
              </a:rPr>
              <a:t>eccentricity</a:t>
            </a:r>
          </a:p>
          <a:p>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6600FF"/>
                </a:solidFill>
                <a:latin typeface="Helvetica"/>
                <a:cs typeface="Helvetica"/>
              </a:rPr>
              <a:t>Vocabulary</a:t>
            </a:r>
          </a:p>
        </p:txBody>
      </p:sp>
      <p:pic>
        <p:nvPicPr>
          <p:cNvPr id="12" name="Picture 11"/>
          <p:cNvPicPr>
            <a:picLocks noChangeAspect="1"/>
          </p:cNvPicPr>
          <p:nvPr/>
        </p:nvPicPr>
        <p:blipFill>
          <a:blip r:embed="rId2"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41835349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Venus</a:t>
            </a:r>
            <a:endParaRPr lang="en-US" sz="2200" b="1" dirty="0">
              <a:latin typeface="Helvetica"/>
              <a:cs typeface="Helvetica"/>
            </a:endParaRPr>
          </a:p>
          <a:p>
            <a:pPr>
              <a:spcBef>
                <a:spcPts val="0"/>
              </a:spcBef>
              <a:spcAft>
                <a:spcPts val="1200"/>
              </a:spcAft>
            </a:pPr>
            <a:r>
              <a:rPr lang="en-US" sz="1800" dirty="0">
                <a:latin typeface="Helvetica Light"/>
                <a:cs typeface="Helvetica Light"/>
              </a:rPr>
              <a:t>Venus has no moons. It is the brightest planet in the sky because it is close to Earth and because its albedo is 0.90—the highest of any planet.</a:t>
            </a:r>
          </a:p>
          <a:p>
            <a:pPr>
              <a:spcBef>
                <a:spcPts val="0"/>
              </a:spcBef>
              <a:spcAft>
                <a:spcPts val="1200"/>
              </a:spcAft>
            </a:pPr>
            <a:r>
              <a:rPr lang="en-US" sz="1800" dirty="0">
                <a:latin typeface="Helvetica Light"/>
                <a:cs typeface="Helvetica Light"/>
              </a:rPr>
              <a:t>Astronomers have learned much about Venus from spacecraft launched by the United States and the Soviet Union. </a:t>
            </a:r>
          </a:p>
          <a:p>
            <a:pPr>
              <a:spcBef>
                <a:spcPts val="0"/>
              </a:spcBef>
              <a:spcAft>
                <a:spcPts val="1200"/>
              </a:spcAft>
            </a:pPr>
            <a:r>
              <a:rPr lang="en-US" sz="1800" dirty="0">
                <a:latin typeface="Helvetica Light"/>
                <a:cs typeface="Helvetica Light"/>
              </a:rPr>
              <a:t>The 1978 </a:t>
            </a:r>
            <a:r>
              <a:rPr lang="en-US" sz="1800" i="1" dirty="0">
                <a:latin typeface="Helvetica Light"/>
                <a:cs typeface="Helvetica Light"/>
              </a:rPr>
              <a:t>Pioneer-Venus</a:t>
            </a:r>
            <a:r>
              <a:rPr lang="en-US" sz="1800" dirty="0">
                <a:latin typeface="Helvetica Light"/>
                <a:cs typeface="Helvetica Light"/>
              </a:rPr>
              <a:t> and 1989 </a:t>
            </a:r>
            <a:r>
              <a:rPr lang="en-US" sz="1800" i="1" dirty="0">
                <a:latin typeface="Helvetica Light"/>
                <a:cs typeface="Helvetica Light"/>
              </a:rPr>
              <a:t>Magellan</a:t>
            </a:r>
            <a:r>
              <a:rPr lang="en-US" sz="1800" dirty="0">
                <a:latin typeface="Helvetica Light"/>
                <a:cs typeface="Helvetica Light"/>
              </a:rPr>
              <a:t> missions of the United States used radar to map 98 percent of the surface of Venus.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2050" name="Picture 2" descr="A false-colour image of Venus: ribbons of lighter colour stretch haphazardly across the surface. Plainer areas of more even colouration lie betwee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21364" y="3642261"/>
            <a:ext cx="3188766" cy="3188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21364" y="6449865"/>
            <a:ext cx="2489813" cy="369332"/>
          </a:xfrm>
          <a:prstGeom prst="rect">
            <a:avLst/>
          </a:prstGeom>
          <a:noFill/>
        </p:spPr>
        <p:txBody>
          <a:bodyPr wrap="square" rtlCol="0">
            <a:spAutoFit/>
          </a:bodyPr>
          <a:lstStyle/>
          <a:p>
            <a:r>
              <a:rPr lang="en-US" dirty="0" smtClean="0">
                <a:solidFill>
                  <a:schemeClr val="bg1"/>
                </a:solidFill>
              </a:rPr>
              <a:t>nasa.gov</a:t>
            </a:r>
            <a:endParaRPr lang="en-US" dirty="0">
              <a:solidFill>
                <a:schemeClr val="bg1"/>
              </a:solidFill>
            </a:endParaRPr>
          </a:p>
        </p:txBody>
      </p:sp>
    </p:spTree>
    <p:extLst>
      <p:ext uri="{BB962C8B-B14F-4D97-AF65-F5344CB8AC3E}">
        <p14:creationId xmlns:p14="http://schemas.microsoft.com/office/powerpoint/2010/main" val="767559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Venus</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Retrograde rotation</a:t>
            </a:r>
          </a:p>
          <a:p>
            <a:pPr>
              <a:spcBef>
                <a:spcPts val="0"/>
              </a:spcBef>
              <a:spcAft>
                <a:spcPts val="1200"/>
              </a:spcAft>
            </a:pPr>
            <a:r>
              <a:rPr lang="en-US" sz="1800" dirty="0">
                <a:latin typeface="Helvetica Light"/>
                <a:cs typeface="Helvetica Light"/>
              </a:rPr>
              <a:t>Venus rotates clockwise, unlike most planets that spin counterclockwise. </a:t>
            </a:r>
          </a:p>
          <a:p>
            <a:pPr>
              <a:spcBef>
                <a:spcPts val="0"/>
              </a:spcBef>
              <a:spcAft>
                <a:spcPts val="1200"/>
              </a:spcAft>
            </a:pPr>
            <a:r>
              <a:rPr lang="en-US" sz="1800" dirty="0">
                <a:latin typeface="Helvetica Light"/>
                <a:cs typeface="Helvetica Light"/>
              </a:rPr>
              <a:t>This backward spin, called retrograde rotation, means that an observer on Venus would see the Sun rise in the west and set in the east.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72922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Venus</a:t>
            </a:r>
            <a:endParaRPr lang="en-US" sz="2400" b="1" dirty="0" smtClean="0">
              <a:latin typeface="Helvetica"/>
              <a:cs typeface="Helvetica"/>
            </a:endParaRPr>
          </a:p>
          <a:p>
            <a:pPr marL="0" indent="0">
              <a:spcBef>
                <a:spcPts val="0"/>
              </a:spcBef>
              <a:spcAft>
                <a:spcPts val="600"/>
              </a:spcAft>
              <a:buNone/>
            </a:pPr>
            <a:r>
              <a:rPr lang="en-US" sz="2200" b="1" dirty="0" smtClean="0">
                <a:latin typeface="Helvetica"/>
                <a:cs typeface="Helvetica"/>
              </a:rPr>
              <a:t>Atmosphere</a:t>
            </a:r>
          </a:p>
          <a:p>
            <a:pPr>
              <a:spcBef>
                <a:spcPts val="0"/>
              </a:spcBef>
              <a:spcAft>
                <a:spcPts val="600"/>
              </a:spcAft>
            </a:pPr>
            <a:r>
              <a:rPr lang="en-US" sz="1800" dirty="0">
                <a:latin typeface="Helvetica Light"/>
                <a:cs typeface="Helvetica Light"/>
              </a:rPr>
              <a:t>The atmospheric pressure on Venus is 92 atmospheres (</a:t>
            </a:r>
            <a:r>
              <a:rPr lang="en-US" sz="1800" dirty="0" err="1">
                <a:latin typeface="Helvetica Light"/>
                <a:cs typeface="Helvetica Light"/>
              </a:rPr>
              <a:t>atm</a:t>
            </a:r>
            <a:r>
              <a:rPr lang="en-US" sz="1800" dirty="0">
                <a:latin typeface="Helvetica Light"/>
                <a:cs typeface="Helvetica Light"/>
              </a:rPr>
              <a:t>), compared to 1 </a:t>
            </a:r>
            <a:r>
              <a:rPr lang="en-US" sz="1800" dirty="0" err="1">
                <a:latin typeface="Helvetica Light"/>
                <a:cs typeface="Helvetica Light"/>
              </a:rPr>
              <a:t>atm</a:t>
            </a:r>
            <a:r>
              <a:rPr lang="en-US" sz="1800" dirty="0">
                <a:latin typeface="Helvetica Light"/>
                <a:cs typeface="Helvetica Light"/>
              </a:rPr>
              <a:t> at sea level on Earth. </a:t>
            </a:r>
          </a:p>
          <a:p>
            <a:pPr>
              <a:spcBef>
                <a:spcPts val="0"/>
              </a:spcBef>
              <a:spcAft>
                <a:spcPts val="600"/>
              </a:spcAft>
            </a:pPr>
            <a:r>
              <a:rPr lang="en-US" sz="1800" dirty="0">
                <a:latin typeface="Helvetica Light"/>
                <a:cs typeface="Helvetica Light"/>
              </a:rPr>
              <a:t>The atmosphere of Venus is composed primarily of carbon dioxide and small amounts of nitrogen and water vapor. It also has clouds that consist of sulfuric acid.</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926202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Venus</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Greenhouse effect</a:t>
            </a:r>
          </a:p>
          <a:p>
            <a:pPr>
              <a:spcBef>
                <a:spcPts val="0"/>
              </a:spcBef>
              <a:spcAft>
                <a:spcPts val="600"/>
              </a:spcAft>
            </a:pPr>
            <a:r>
              <a:rPr lang="en-US" sz="1800" dirty="0">
                <a:latin typeface="Helvetica Light"/>
                <a:cs typeface="Helvetica Light"/>
              </a:rPr>
              <a:t>Venus experiences a greenhouse effect similar to Earth’s, but Venus’s is more efficient. The concentration of carbon dioxide is so high in Venus’s atmosphere that it keeps the surface extremely hot. Venus is the hottest planet, with an average surface temperature of about 737 K (</a:t>
            </a:r>
            <a:r>
              <a:rPr lang="en-US" sz="1800" dirty="0" smtClean="0">
                <a:latin typeface="Helvetica Light"/>
                <a:cs typeface="Helvetica Light"/>
              </a:rPr>
              <a:t>464°C</a:t>
            </a:r>
            <a:r>
              <a:rPr lang="en-US" sz="1800" dirty="0">
                <a:latin typeface="Helvetica Light"/>
                <a:cs typeface="Helvetica Light"/>
              </a:rPr>
              <a:t>).</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1541802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Venus</a:t>
            </a:r>
            <a:endParaRPr lang="en-US" sz="2400" b="1" dirty="0" smtClean="0">
              <a:latin typeface="Helvetica"/>
              <a:cs typeface="Helvetica"/>
            </a:endParaRPr>
          </a:p>
          <a:p>
            <a:pPr marL="0" indent="0">
              <a:spcBef>
                <a:spcPts val="0"/>
              </a:spcBef>
              <a:spcAft>
                <a:spcPts val="600"/>
              </a:spcAft>
              <a:buNone/>
            </a:pPr>
            <a:r>
              <a:rPr lang="en-US" sz="2200" b="1" dirty="0" smtClean="0">
                <a:latin typeface="Helvetica"/>
                <a:cs typeface="Helvetica"/>
              </a:rPr>
              <a:t>Surface</a:t>
            </a:r>
          </a:p>
          <a:p>
            <a:pPr>
              <a:spcBef>
                <a:spcPts val="0"/>
              </a:spcBef>
              <a:spcAft>
                <a:spcPts val="600"/>
              </a:spcAft>
            </a:pPr>
            <a:r>
              <a:rPr lang="en-US" sz="1800" dirty="0">
                <a:latin typeface="Helvetica Light"/>
                <a:cs typeface="Helvetica Light"/>
              </a:rPr>
              <a:t>When the </a:t>
            </a:r>
            <a:r>
              <a:rPr lang="en-US" sz="1800" i="1" dirty="0">
                <a:latin typeface="Helvetica Light"/>
                <a:cs typeface="Helvetica Light"/>
              </a:rPr>
              <a:t>Magellan</a:t>
            </a:r>
            <a:r>
              <a:rPr lang="en-US" sz="1800" dirty="0">
                <a:latin typeface="Helvetica Light"/>
                <a:cs typeface="Helvetica Light"/>
              </a:rPr>
              <a:t> orbiter mapped the surface of Venus, it revealed that Venus has a surface smoothed by volcanic lava flows and with few impact craters. </a:t>
            </a:r>
          </a:p>
          <a:p>
            <a:pPr>
              <a:spcBef>
                <a:spcPts val="0"/>
              </a:spcBef>
              <a:spcAft>
                <a:spcPts val="600"/>
              </a:spcAft>
            </a:pPr>
            <a:r>
              <a:rPr lang="en-US" sz="1800" dirty="0">
                <a:latin typeface="Helvetica Light"/>
                <a:cs typeface="Helvetica Light"/>
              </a:rPr>
              <a:t>Observations from </a:t>
            </a:r>
            <a:r>
              <a:rPr lang="en-US" sz="1800" i="1" dirty="0">
                <a:latin typeface="Helvetica Light"/>
                <a:cs typeface="Helvetica Light"/>
              </a:rPr>
              <a:t>Venus Express </a:t>
            </a:r>
            <a:r>
              <a:rPr lang="en-US" sz="1800" dirty="0">
                <a:latin typeface="Helvetica Light"/>
                <a:cs typeface="Helvetica Light"/>
              </a:rPr>
              <a:t>indicate that Venus might still be volcanically active.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6600037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Venus</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Interior</a:t>
            </a:r>
            <a:endParaRPr lang="en-US" sz="2200" b="1" dirty="0" smtClean="0">
              <a:latin typeface="Helvetica"/>
              <a:cs typeface="Helvetica"/>
            </a:endParaRPr>
          </a:p>
          <a:p>
            <a:pPr>
              <a:spcBef>
                <a:spcPts val="0"/>
              </a:spcBef>
              <a:spcAft>
                <a:spcPts val="600"/>
              </a:spcAft>
            </a:pPr>
            <a:r>
              <a:rPr lang="en-US" sz="1800" dirty="0">
                <a:latin typeface="Helvetica Light"/>
                <a:cs typeface="Helvetica Light"/>
              </a:rPr>
              <a:t>Astronomers theorize that Venus has a liquid metal core that extends halfway to the surface. Despite this core, Venus has no measurable magnetic field, probably because of its slow </a:t>
            </a:r>
            <a:r>
              <a:rPr lang="en-US" sz="1800" dirty="0" smtClean="0">
                <a:latin typeface="Helvetica Light"/>
                <a:cs typeface="Helvetica Light"/>
              </a:rPr>
              <a:t>rotation.</a:t>
            </a:r>
            <a:endParaRPr lang="en-US" sz="1800" dirty="0">
              <a:latin typeface="Helvetica Light"/>
              <a:cs typeface="Helvetica Light"/>
            </a:endParaRP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8492538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5613095" cy="4573393"/>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Earth</a:t>
            </a:r>
            <a:endParaRPr lang="en-US" sz="2200" b="1" dirty="0" smtClean="0">
              <a:latin typeface="Helvetica"/>
              <a:cs typeface="Helvetica"/>
            </a:endParaRPr>
          </a:p>
          <a:p>
            <a:pPr>
              <a:spcBef>
                <a:spcPts val="0"/>
              </a:spcBef>
              <a:spcAft>
                <a:spcPts val="600"/>
              </a:spcAft>
            </a:pPr>
            <a:r>
              <a:rPr lang="en-US" sz="1800" dirty="0">
                <a:latin typeface="Helvetica Light"/>
                <a:cs typeface="Helvetica Light"/>
              </a:rPr>
              <a:t>Earth’s distance from the Sun and its nearly circular orbit allow water to exist on its surface in all three states—solid, liquid, and gas. Liquid water is required for life. </a:t>
            </a:r>
          </a:p>
          <a:p>
            <a:pPr>
              <a:spcBef>
                <a:spcPts val="0"/>
              </a:spcBef>
              <a:spcAft>
                <a:spcPts val="600"/>
              </a:spcAft>
            </a:pPr>
            <a:r>
              <a:rPr lang="en-US" sz="1800" dirty="0">
                <a:latin typeface="Helvetica Light"/>
                <a:cs typeface="Helvetica Light"/>
              </a:rPr>
              <a:t>In addition, Earth’s mild greenhouse effect and moderately dense atmosphere of nitrogen and oxygen provide conditions suitable for life.</a:t>
            </a:r>
          </a:p>
          <a:p>
            <a:pPr>
              <a:spcBef>
                <a:spcPts val="0"/>
              </a:spcBef>
              <a:spcAft>
                <a:spcPts val="1200"/>
              </a:spcAft>
            </a:pPr>
            <a:r>
              <a:rPr lang="en-US" sz="1800" dirty="0">
                <a:latin typeface="Helvetica Light"/>
                <a:cs typeface="Helvetica Light"/>
              </a:rPr>
              <a:t>Earth is the most dense and the most tectonically active of the terrestrial planets. It is the only known planet where plate tectonics occurs.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6" name="Picture 8" descr="C29-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43650" y="1133344"/>
            <a:ext cx="2514600" cy="3810000"/>
          </a:xfrm>
          <a:prstGeom prst="rect">
            <a:avLst/>
          </a:prstGeom>
          <a:noFill/>
        </p:spPr>
      </p:pic>
    </p:spTree>
    <p:extLst>
      <p:ext uri="{BB962C8B-B14F-4D97-AF65-F5344CB8AC3E}">
        <p14:creationId xmlns:p14="http://schemas.microsoft.com/office/powerpoint/2010/main" val="2988111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46075" indent="-346075">
              <a:lnSpc>
                <a:spcPct val="90000"/>
              </a:lnSpc>
              <a:spcAft>
                <a:spcPct val="20000"/>
              </a:spcAft>
              <a:buFont typeface="Arial" charset="0"/>
              <a:buChar char="–"/>
            </a:pPr>
            <a:r>
              <a:rPr lang="en-US" dirty="0"/>
              <a:t>Earth’s axis is tilted and has a wobble.</a:t>
            </a:r>
          </a:p>
          <a:p>
            <a:pPr marL="346075" indent="-346075">
              <a:lnSpc>
                <a:spcPct val="90000"/>
              </a:lnSpc>
              <a:spcAft>
                <a:spcPct val="20000"/>
              </a:spcAft>
              <a:buFont typeface="Arial" charset="0"/>
              <a:buChar char="–"/>
            </a:pPr>
            <a:r>
              <a:rPr lang="en-US" dirty="0">
                <a:solidFill>
                  <a:srgbClr val="FF0000"/>
                </a:solidFill>
              </a:rPr>
              <a:t>Precession is the wobble in Earth’s rotational axis.</a:t>
            </a:r>
          </a:p>
          <a:p>
            <a:pPr marL="346075" indent="-346075">
              <a:lnSpc>
                <a:spcPct val="90000"/>
              </a:lnSpc>
              <a:spcAft>
                <a:spcPct val="20000"/>
              </a:spcAft>
              <a:buFont typeface="Arial" charset="0"/>
              <a:buChar char="–"/>
            </a:pPr>
            <a:r>
              <a:rPr lang="en-US" dirty="0">
                <a:solidFill>
                  <a:srgbClr val="FF0000"/>
                </a:solidFill>
              </a:rPr>
              <a:t>The precession has another wobble called nutation.</a:t>
            </a:r>
          </a:p>
          <a:p>
            <a:pPr marL="346075" indent="-346075">
              <a:lnSpc>
                <a:spcPct val="90000"/>
              </a:lnSpc>
              <a:spcAft>
                <a:spcPct val="20000"/>
              </a:spcAft>
              <a:buFont typeface="Arial" charset="0"/>
              <a:buChar char="–"/>
            </a:pPr>
            <a:r>
              <a:rPr lang="en-US" dirty="0"/>
              <a:t>It takes Earth’s rotational axis about 26 000 years to go through one cycle of precession. </a:t>
            </a:r>
          </a:p>
          <a:p>
            <a:pPr marL="346075" indent="-346075">
              <a:lnSpc>
                <a:spcPct val="90000"/>
              </a:lnSpc>
              <a:spcAft>
                <a:spcPct val="20000"/>
              </a:spcAft>
              <a:buFont typeface="Arial" charset="0"/>
              <a:buChar char="–"/>
            </a:pPr>
            <a:r>
              <a:rPr lang="en-US" dirty="0"/>
              <a:t>The sideways pull that causes precession comes from the Moon’s gravitational force on Earth, as well as to a lesser extent, the Sun’s gravitational force. </a:t>
            </a:r>
          </a:p>
        </p:txBody>
      </p:sp>
      <p:pic>
        <p:nvPicPr>
          <p:cNvPr id="6" name="Picture 8" descr="Speaker_help">
            <a:hlinkClick r:id="" action="ppaction://noaction" highlightClick="1">
              <a:snd r:embed="rId2" name="precession.wav"/>
            </a:hlinkClick>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7663" y="2484438"/>
            <a:ext cx="330200" cy="330200"/>
          </a:xfrm>
          <a:prstGeom prst="rect">
            <a:avLst/>
          </a:prstGeom>
          <a:noFill/>
        </p:spPr>
      </p:pic>
    </p:spTree>
    <p:extLst>
      <p:ext uri="{BB962C8B-B14F-4D97-AF65-F5344CB8AC3E}">
        <p14:creationId xmlns:p14="http://schemas.microsoft.com/office/powerpoint/2010/main" val="379208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christophercrockett.com/wp-content/uploads/2012/05/precession_nutation.png"/>
          <p:cNvPicPr>
            <a:picLocks noChangeAspect="1" noChangeArrowheads="1"/>
          </p:cNvPicPr>
          <p:nvPr/>
        </p:nvPicPr>
        <p:blipFill>
          <a:blip r:embed="rId2" cstate="print"/>
          <a:srcRect/>
          <a:stretch>
            <a:fillRect/>
          </a:stretch>
        </p:blipFill>
        <p:spPr bwMode="auto">
          <a:xfrm>
            <a:off x="0" y="7657"/>
            <a:ext cx="9144000" cy="6858000"/>
          </a:xfrm>
          <a:prstGeom prst="rect">
            <a:avLst/>
          </a:prstGeom>
          <a:noFill/>
        </p:spPr>
      </p:pic>
      <p:sp>
        <p:nvSpPr>
          <p:cNvPr id="5" name="TextBox 4"/>
          <p:cNvSpPr txBox="1"/>
          <p:nvPr/>
        </p:nvSpPr>
        <p:spPr>
          <a:xfrm>
            <a:off x="562660" y="3414623"/>
            <a:ext cx="1752403" cy="769441"/>
          </a:xfrm>
          <a:prstGeom prst="rect">
            <a:avLst/>
          </a:prstGeom>
          <a:noFill/>
        </p:spPr>
        <p:txBody>
          <a:bodyPr wrap="none" rtlCol="0">
            <a:spAutoFit/>
          </a:bodyPr>
          <a:lstStyle/>
          <a:p>
            <a:r>
              <a:rPr lang="en-US" sz="4400" dirty="0" smtClean="0">
                <a:solidFill>
                  <a:srgbClr val="FF0000"/>
                </a:solidFill>
              </a:rPr>
              <a:t>Draw:</a:t>
            </a:r>
            <a:endParaRPr lang="en-US" sz="4400" dirty="0">
              <a:solidFill>
                <a:srgbClr val="FF0000"/>
              </a:solidFill>
            </a:endParaRPr>
          </a:p>
        </p:txBody>
      </p:sp>
    </p:spTree>
    <p:extLst>
      <p:ext uri="{BB962C8B-B14F-4D97-AF65-F5344CB8AC3E}">
        <p14:creationId xmlns:p14="http://schemas.microsoft.com/office/powerpoint/2010/main" val="1315504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Mars</a:t>
            </a:r>
            <a:endParaRPr lang="en-US" sz="2200" b="1" dirty="0" smtClean="0">
              <a:latin typeface="Helvetica"/>
              <a:cs typeface="Helvetica"/>
            </a:endParaRPr>
          </a:p>
          <a:p>
            <a:pPr>
              <a:spcBef>
                <a:spcPts val="0"/>
              </a:spcBef>
              <a:spcAft>
                <a:spcPts val="600"/>
              </a:spcAft>
            </a:pPr>
            <a:r>
              <a:rPr lang="en-US" sz="1800" dirty="0">
                <a:latin typeface="Helvetica Light"/>
                <a:cs typeface="Helvetica Light"/>
              </a:rPr>
              <a:t>Mars is often referred to as the red planet because of its reddish surface color. It is smaller and less dense than Earth and has two irregularly shaped moons—</a:t>
            </a:r>
            <a:r>
              <a:rPr lang="en-US" sz="1800" dirty="0" err="1">
                <a:latin typeface="Helvetica Light"/>
                <a:cs typeface="Helvetica Light"/>
              </a:rPr>
              <a:t>Phobos</a:t>
            </a:r>
            <a:r>
              <a:rPr lang="en-US" sz="1800" dirty="0">
                <a:latin typeface="Helvetica Light"/>
                <a:cs typeface="Helvetica Light"/>
              </a:rPr>
              <a:t> and Deimos. </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3074" name="Picture 2" descr="Image result for mar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661" y="2606847"/>
            <a:ext cx="4251153" cy="42511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9661" y="6474397"/>
            <a:ext cx="2489813" cy="369332"/>
          </a:xfrm>
          <a:prstGeom prst="rect">
            <a:avLst/>
          </a:prstGeom>
          <a:noFill/>
        </p:spPr>
        <p:txBody>
          <a:bodyPr wrap="square" rtlCol="0">
            <a:spAutoFit/>
          </a:bodyPr>
          <a:lstStyle/>
          <a:p>
            <a:r>
              <a:rPr lang="en-US" dirty="0" smtClean="0">
                <a:solidFill>
                  <a:schemeClr val="bg1"/>
                </a:solidFill>
              </a:rPr>
              <a:t>nasa.gov</a:t>
            </a:r>
            <a:endParaRPr lang="en-US" dirty="0">
              <a:solidFill>
                <a:schemeClr val="bg1"/>
              </a:solidFill>
            </a:endParaRPr>
          </a:p>
        </p:txBody>
      </p:sp>
      <p:pic>
        <p:nvPicPr>
          <p:cNvPr id="1026" name="Picture 2" descr="https://www.universetoday.com/wp-content/uploads/2012/03/phobos_deimo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08138" y="3376620"/>
            <a:ext cx="4036331" cy="20097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03354" y="5386377"/>
            <a:ext cx="1977786" cy="369332"/>
          </a:xfrm>
          <a:prstGeom prst="rect">
            <a:avLst/>
          </a:prstGeom>
          <a:noFill/>
        </p:spPr>
        <p:txBody>
          <a:bodyPr wrap="none" rtlCol="0">
            <a:spAutoFit/>
          </a:bodyPr>
          <a:lstStyle/>
          <a:p>
            <a:r>
              <a:rPr lang="en-US" dirty="0" smtClean="0"/>
              <a:t>universetoday.com</a:t>
            </a:r>
            <a:endParaRPr lang="en-US" dirty="0"/>
          </a:p>
        </p:txBody>
      </p:sp>
    </p:spTree>
    <p:extLst>
      <p:ext uri="{BB962C8B-B14F-4D97-AF65-F5344CB8AC3E}">
        <p14:creationId xmlns:p14="http://schemas.microsoft.com/office/powerpoint/2010/main" val="2765453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Formation Theory</a:t>
            </a:r>
            <a:endParaRPr lang="en-US" sz="2400" b="1" dirty="0" smtClean="0">
              <a:latin typeface="Helvetica"/>
              <a:cs typeface="Helvetica"/>
            </a:endParaRPr>
          </a:p>
          <a:p>
            <a:pPr>
              <a:spcBef>
                <a:spcPts val="0"/>
              </a:spcBef>
              <a:spcAft>
                <a:spcPts val="1200"/>
              </a:spcAft>
            </a:pPr>
            <a:r>
              <a:rPr lang="en-US" sz="1800" dirty="0">
                <a:latin typeface="Helvetica Light"/>
                <a:cs typeface="Helvetica Light"/>
              </a:rPr>
              <a:t>Scientific theories on the origin of the solar system must explain observed facts, such as the shape of the solar system, differences among the planets, and the nature of the oldest planetary surfaces—asteroids, meteorites, and comets.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742069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8010525" cy="47721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Mars</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Atmosphere</a:t>
            </a:r>
            <a:endParaRPr lang="en-US" sz="2200" b="1" dirty="0" smtClean="0">
              <a:latin typeface="Helvetica"/>
              <a:cs typeface="Helvetica"/>
            </a:endParaRPr>
          </a:p>
          <a:p>
            <a:pPr>
              <a:spcBef>
                <a:spcPts val="0"/>
              </a:spcBef>
              <a:spcAft>
                <a:spcPts val="600"/>
              </a:spcAft>
            </a:pPr>
            <a:r>
              <a:rPr lang="en-US" sz="1800" dirty="0">
                <a:latin typeface="Helvetica Light"/>
                <a:cs typeface="Helvetica Light"/>
              </a:rPr>
              <a:t>Mars and Venus have atmospheres of similar composition. The density and pressure of the atmosphere on Mars are much lower; therefore, Mars does not have a strong greenhouse effect like Venus does.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5061789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33344"/>
            <a:ext cx="3008490" cy="47721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Mars</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Surface</a:t>
            </a:r>
            <a:endParaRPr lang="en-US" sz="2200" b="1" dirty="0" smtClean="0">
              <a:latin typeface="Helvetica"/>
              <a:cs typeface="Helvetica"/>
            </a:endParaRPr>
          </a:p>
          <a:p>
            <a:pPr>
              <a:spcBef>
                <a:spcPts val="0"/>
              </a:spcBef>
              <a:spcAft>
                <a:spcPts val="600"/>
              </a:spcAft>
            </a:pPr>
            <a:r>
              <a:rPr lang="en-US" sz="1800" dirty="0">
                <a:latin typeface="Helvetica Light"/>
                <a:cs typeface="Helvetica Light"/>
              </a:rPr>
              <a:t>The southern hemisphere of Mars is a heavily cratered, highland region resembling the highlands of the Moon. The northern hemisphere has sparsely cratered plains. Four gigantic shield volcanoes are located near the equator, near a region called the </a:t>
            </a:r>
            <a:r>
              <a:rPr lang="en-US" sz="1800" dirty="0" err="1">
                <a:latin typeface="Helvetica Light"/>
                <a:cs typeface="Helvetica Light"/>
              </a:rPr>
              <a:t>Tharsis</a:t>
            </a:r>
            <a:r>
              <a:rPr lang="en-US" sz="1800" dirty="0">
                <a:latin typeface="Helvetica Light"/>
                <a:cs typeface="Helvetica Light"/>
              </a:rPr>
              <a:t> Plateau.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2050" name="Picture 2" descr="Image result for mars volcano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94667" y="638826"/>
            <a:ext cx="5164220" cy="54910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80133" y="5720834"/>
            <a:ext cx="2489813" cy="369332"/>
          </a:xfrm>
          <a:prstGeom prst="rect">
            <a:avLst/>
          </a:prstGeom>
          <a:noFill/>
        </p:spPr>
        <p:txBody>
          <a:bodyPr wrap="square" rtlCol="0">
            <a:spAutoFit/>
          </a:bodyPr>
          <a:lstStyle/>
          <a:p>
            <a:r>
              <a:rPr lang="en-US" dirty="0" smtClean="0">
                <a:solidFill>
                  <a:schemeClr val="bg1"/>
                </a:solidFill>
              </a:rPr>
              <a:t>nasa.gov</a:t>
            </a:r>
            <a:endParaRPr lang="en-US" dirty="0">
              <a:solidFill>
                <a:schemeClr val="bg1"/>
              </a:solidFill>
            </a:endParaRPr>
          </a:p>
        </p:txBody>
      </p:sp>
    </p:spTree>
    <p:extLst>
      <p:ext uri="{BB962C8B-B14F-4D97-AF65-F5344CB8AC3E}">
        <p14:creationId xmlns:p14="http://schemas.microsoft.com/office/powerpoint/2010/main" val="34701839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333375" y="527784"/>
            <a:ext cx="8010525" cy="47721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Mars</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Surface</a:t>
            </a:r>
            <a:endParaRPr lang="en-US" sz="2200" b="1" dirty="0" smtClean="0">
              <a:latin typeface="Helvetica"/>
              <a:cs typeface="Helvetica"/>
            </a:endParaRPr>
          </a:p>
          <a:p>
            <a:pPr>
              <a:spcBef>
                <a:spcPts val="0"/>
              </a:spcBef>
              <a:spcAft>
                <a:spcPts val="600"/>
              </a:spcAft>
            </a:pPr>
            <a:r>
              <a:rPr lang="en-US" sz="1800" dirty="0">
                <a:latin typeface="Helvetica Light"/>
                <a:cs typeface="Helvetica Light"/>
              </a:rPr>
              <a:t>An enormous, 4000-km-long canyon, Valles </a:t>
            </a:r>
            <a:r>
              <a:rPr lang="en-US" sz="1800" dirty="0" err="1">
                <a:latin typeface="Helvetica Light"/>
                <a:cs typeface="Helvetica Light"/>
              </a:rPr>
              <a:t>Marineris</a:t>
            </a:r>
            <a:r>
              <a:rPr lang="en-US" sz="1800" dirty="0">
                <a:latin typeface="Helvetica Light"/>
                <a:cs typeface="Helvetica Light"/>
              </a:rPr>
              <a:t>, lies on the Martian equator, splitting the </a:t>
            </a:r>
            <a:r>
              <a:rPr lang="en-US" sz="1800" dirty="0" err="1">
                <a:latin typeface="Helvetica Light"/>
                <a:cs typeface="Helvetica Light"/>
              </a:rPr>
              <a:t>Tharsis</a:t>
            </a:r>
            <a:r>
              <a:rPr lang="en-US" sz="1800" dirty="0">
                <a:latin typeface="Helvetica Light"/>
                <a:cs typeface="Helvetica Light"/>
              </a:rPr>
              <a:t> Plateau. It probably formed as a fracture during a period of tectonic activity 3 </a:t>
            </a:r>
            <a:r>
              <a:rPr lang="en-US" sz="1800" dirty="0" err="1">
                <a:latin typeface="Helvetica Light"/>
                <a:cs typeface="Helvetica Light"/>
              </a:rPr>
              <a:t>bya</a:t>
            </a:r>
            <a:r>
              <a:rPr lang="en-US" sz="1800" dirty="0">
                <a:latin typeface="Helvetica Light"/>
                <a:cs typeface="Helvetica Light"/>
              </a:rPr>
              <a:t>, when the </a:t>
            </a:r>
            <a:r>
              <a:rPr lang="en-US" sz="1800" dirty="0" err="1">
                <a:latin typeface="Helvetica Light"/>
                <a:cs typeface="Helvetica Light"/>
              </a:rPr>
              <a:t>Tharsis</a:t>
            </a:r>
            <a:r>
              <a:rPr lang="en-US" sz="1800" dirty="0">
                <a:latin typeface="Helvetica Light"/>
                <a:cs typeface="Helvetica Light"/>
              </a:rPr>
              <a:t> Plateau was uplifted.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27199" y="2280172"/>
            <a:ext cx="6535451" cy="429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27952" y="6169446"/>
            <a:ext cx="1877373" cy="369332"/>
          </a:xfrm>
          <a:prstGeom prst="rect">
            <a:avLst/>
          </a:prstGeom>
          <a:noFill/>
        </p:spPr>
        <p:txBody>
          <a:bodyPr wrap="none" rtlCol="0">
            <a:spAutoFit/>
          </a:bodyPr>
          <a:lstStyle/>
          <a:p>
            <a:r>
              <a:rPr lang="en-US" smtClean="0"/>
              <a:t>www.lpi.usra.edu</a:t>
            </a:r>
            <a:r>
              <a:rPr lang="en-US" dirty="0" smtClean="0"/>
              <a:t> </a:t>
            </a:r>
            <a:endParaRPr lang="en-US" dirty="0"/>
          </a:p>
        </p:txBody>
      </p:sp>
    </p:spTree>
    <p:extLst>
      <p:ext uri="{BB962C8B-B14F-4D97-AF65-F5344CB8AC3E}">
        <p14:creationId xmlns:p14="http://schemas.microsoft.com/office/powerpoint/2010/main" val="38676810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8010525" cy="47721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Mars</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Surface</a:t>
            </a:r>
            <a:endParaRPr lang="en-US" sz="2200" b="1" dirty="0" smtClean="0">
              <a:latin typeface="Helvetica"/>
              <a:cs typeface="Helvetica"/>
            </a:endParaRPr>
          </a:p>
          <a:p>
            <a:pPr>
              <a:spcBef>
                <a:spcPts val="0"/>
              </a:spcBef>
              <a:spcAft>
                <a:spcPts val="600"/>
              </a:spcAft>
            </a:pPr>
            <a:r>
              <a:rPr lang="en-US" sz="1800" dirty="0">
                <a:latin typeface="Helvetica Light"/>
                <a:cs typeface="Helvetica Light"/>
              </a:rPr>
              <a:t>Other Martian surface features include dried river and lake beds, gullies, outflow channels, and runoff channels. These erosional features  suggest that liquid water once existed on the surface of Mars.</a:t>
            </a:r>
          </a:p>
          <a:p>
            <a:pPr>
              <a:spcBef>
                <a:spcPts val="0"/>
              </a:spcBef>
              <a:spcAft>
                <a:spcPts val="600"/>
              </a:spcAft>
            </a:pPr>
            <a:r>
              <a:rPr lang="en-US" sz="1800" dirty="0">
                <a:latin typeface="Helvetica Light"/>
                <a:cs typeface="Helvetica Light"/>
              </a:rPr>
              <a:t>The </a:t>
            </a:r>
            <a:r>
              <a:rPr lang="en-US" sz="1800" i="1" dirty="0">
                <a:latin typeface="Helvetica Light"/>
                <a:cs typeface="Helvetica Light"/>
              </a:rPr>
              <a:t>Mars Reconnaissance Orbiter </a:t>
            </a:r>
            <a:r>
              <a:rPr lang="en-US" sz="1800" dirty="0">
                <a:latin typeface="Helvetica Light"/>
                <a:cs typeface="Helvetica Light"/>
              </a:rPr>
              <a:t>found water ice below the surface at mid-latitudes, and near the poles and elsewhere on Mars.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4425421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527784"/>
            <a:ext cx="8010525" cy="47721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Mars</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Surface</a:t>
            </a:r>
            <a:endParaRPr lang="en-US" sz="2200" b="1" dirty="0" smtClean="0">
              <a:latin typeface="Helvetica"/>
              <a:cs typeface="Helvetica"/>
            </a:endParaRPr>
          </a:p>
          <a:p>
            <a:pPr>
              <a:spcBef>
                <a:spcPts val="0"/>
              </a:spcBef>
              <a:spcAft>
                <a:spcPts val="600"/>
              </a:spcAft>
            </a:pPr>
            <a:r>
              <a:rPr lang="en-US" sz="1800" dirty="0">
                <a:latin typeface="Helvetica Light"/>
                <a:cs typeface="Helvetica Light"/>
              </a:rPr>
              <a:t>The ice caps that cover both poles on Mars grow and shrink with the seasons. The caps are made of carbon dioxide ice, sometimes called dry ice. Water ice lies beneath the carbon dioxide ice in both caps.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4098" name="Picture 2" descr="http://btc.montana.edu/ceres/html/Polar/Images/marsnpc.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70507" y="2467840"/>
            <a:ext cx="6002986" cy="402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6222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Mars</a:t>
            </a:r>
          </a:p>
          <a:p>
            <a:pPr marL="0" indent="0">
              <a:spcBef>
                <a:spcPts val="0"/>
              </a:spcBef>
              <a:spcAft>
                <a:spcPts val="600"/>
              </a:spcAft>
              <a:buNone/>
            </a:pPr>
            <a:r>
              <a:rPr lang="en-US" sz="2200" b="1" dirty="0">
                <a:latin typeface="Helvetica"/>
                <a:cs typeface="Helvetica"/>
              </a:rPr>
              <a:t>Interior</a:t>
            </a:r>
          </a:p>
          <a:p>
            <a:pPr>
              <a:spcBef>
                <a:spcPts val="0"/>
              </a:spcBef>
              <a:spcAft>
                <a:spcPts val="1200"/>
              </a:spcAft>
            </a:pPr>
            <a:r>
              <a:rPr lang="en-US" sz="1800" dirty="0">
                <a:latin typeface="Helvetica Light"/>
                <a:cs typeface="Helvetica Light"/>
              </a:rPr>
              <a:t>Astronomers hypothesize that Mars has a core of iron, nickel, and possibly sulfur that extends somewhere between 1200 km and 2400 km from the center of the planet. Because Mars has no magnetic field, astronomers think that the core is probably solid. </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9041961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011027"/>
            <a:ext cx="8229600" cy="3513347"/>
          </a:xfrm>
        </p:spPr>
        <p:txBody>
          <a:bodyPr lIns="0" tIns="0" rIns="0" bIns="0">
            <a:normAutofit/>
          </a:bodyPr>
          <a:lstStyle/>
          <a:p>
            <a:pPr marL="0" indent="0">
              <a:spcAft>
                <a:spcPts val="1000"/>
              </a:spcAft>
              <a:buNone/>
            </a:pPr>
            <a:r>
              <a:rPr lang="en-US" sz="3300" b="1" dirty="0" smtClean="0">
                <a:solidFill>
                  <a:srgbClr val="6600FF"/>
                </a:solidFill>
                <a:latin typeface="Helvetica"/>
                <a:cs typeface="Helvetica"/>
              </a:rPr>
              <a:t>Review</a:t>
            </a:r>
            <a:endParaRPr lang="en-US" sz="2800" b="1" dirty="0" smtClean="0">
              <a:solidFill>
                <a:srgbClr val="6600FF"/>
              </a:solidFill>
              <a:latin typeface="Helvetica"/>
              <a:cs typeface="Helvetica"/>
            </a:endParaRPr>
          </a:p>
          <a:p>
            <a:pPr marL="0" indent="0">
              <a:spcAft>
                <a:spcPts val="300"/>
              </a:spcAft>
              <a:buNone/>
            </a:pPr>
            <a:r>
              <a:rPr lang="en-US" sz="2400" b="1" dirty="0" smtClean="0">
                <a:solidFill>
                  <a:srgbClr val="000000"/>
                </a:solidFill>
                <a:latin typeface="Helvetica"/>
                <a:cs typeface="Helvetica"/>
              </a:rPr>
              <a:t>Essential Questions</a:t>
            </a:r>
          </a:p>
          <a:p>
            <a:pPr>
              <a:spcAft>
                <a:spcPts val="1200"/>
              </a:spcAft>
            </a:pPr>
            <a:r>
              <a:rPr lang="en-US" sz="1800" dirty="0">
                <a:latin typeface="Helvetica Light"/>
                <a:cs typeface="Helvetica Light"/>
              </a:rPr>
              <a:t>How are the characteristics of the inner planets similar?</a:t>
            </a:r>
          </a:p>
          <a:p>
            <a:pPr>
              <a:spcAft>
                <a:spcPts val="1200"/>
              </a:spcAft>
            </a:pPr>
            <a:r>
              <a:rPr lang="en-US" sz="1800" dirty="0">
                <a:latin typeface="Helvetica Light"/>
                <a:cs typeface="Helvetica Light"/>
              </a:rPr>
              <a:t>What are some of the space probes used to explore the solar system?</a:t>
            </a:r>
          </a:p>
          <a:p>
            <a:pPr>
              <a:spcAft>
                <a:spcPts val="1200"/>
              </a:spcAft>
            </a:pPr>
            <a:r>
              <a:rPr lang="en-US" sz="1800" dirty="0">
                <a:latin typeface="Helvetica Light"/>
                <a:cs typeface="Helvetica Light"/>
              </a:rPr>
              <a:t>How are the terrestrial planets different from each other?</a:t>
            </a:r>
          </a:p>
          <a:p>
            <a:pPr marL="0" indent="0">
              <a:spcBef>
                <a:spcPts val="1200"/>
              </a:spcBef>
              <a:spcAft>
                <a:spcPts val="300"/>
              </a:spcAft>
              <a:buNone/>
            </a:pPr>
            <a:r>
              <a:rPr lang="en-US" sz="2400" b="1" dirty="0" smtClean="0">
                <a:solidFill>
                  <a:srgbClr val="000000"/>
                </a:solidFill>
                <a:latin typeface="Helvetica" pitchFamily="34" charset="0"/>
                <a:cs typeface="Helvetica" pitchFamily="34" charset="0"/>
              </a:rPr>
              <a:t>Vocabulary</a:t>
            </a:r>
            <a:endParaRPr lang="en-US" sz="24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200" y="4200638"/>
            <a:ext cx="3571875" cy="276999"/>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terrestrial planet</a:t>
            </a:r>
          </a:p>
        </p:txBody>
      </p:sp>
      <p:sp>
        <p:nvSpPr>
          <p:cNvPr id="18" name="TextBox 17"/>
          <p:cNvSpPr txBox="1"/>
          <p:nvPr/>
        </p:nvSpPr>
        <p:spPr>
          <a:xfrm>
            <a:off x="3878544" y="4200638"/>
            <a:ext cx="3512855" cy="553998"/>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scarp</a:t>
            </a: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Inner Planets</a:t>
            </a:r>
            <a:endParaRPr lang="en-US" sz="1200" dirty="0">
              <a:solidFill>
                <a:schemeClr val="tx1">
                  <a:lumMod val="65000"/>
                  <a:lumOff val="35000"/>
                </a:schemeClr>
              </a:solidFill>
              <a:latin typeface="Helvetica Light"/>
              <a:cs typeface="Helvetica Light"/>
            </a:endParaRPr>
          </a:p>
        </p:txBody>
      </p:sp>
      <p:pic>
        <p:nvPicPr>
          <p:cNvPr id="14" name="Picture 13"/>
          <p:cNvPicPr>
            <a:picLocks noChangeAspect="1"/>
          </p:cNvPicPr>
          <p:nvPr/>
        </p:nvPicPr>
        <p:blipFill>
          <a:blip r:embed="rId2"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2877157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36359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Jupiter, Saturn, Uranus, and Neptune have large masses, low densities, and many moons and rings.</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3:  </a:t>
            </a:r>
            <a:r>
              <a:rPr lang="en-US" sz="1800" dirty="0">
                <a:solidFill>
                  <a:schemeClr val="tx1">
                    <a:lumMod val="50000"/>
                    <a:lumOff val="50000"/>
                  </a:schemeClr>
                </a:solidFill>
                <a:latin typeface="Helvetica"/>
                <a:cs typeface="Helvetica"/>
              </a:rPr>
              <a:t>The Outer Planets</a:t>
            </a:r>
            <a:br>
              <a:rPr lang="en-US" sz="1800" dirty="0">
                <a:solidFill>
                  <a:schemeClr val="tx1">
                    <a:lumMod val="50000"/>
                    <a:lumOff val="50000"/>
                  </a:schemeClr>
                </a:solidFill>
                <a:latin typeface="Helvetica"/>
                <a:cs typeface="Helvetica"/>
              </a:rPr>
            </a:br>
            <a:r>
              <a:rPr lang="en-US" sz="1800" dirty="0">
                <a:solidFill>
                  <a:schemeClr val="tx1">
                    <a:lumMod val="50000"/>
                    <a:lumOff val="50000"/>
                  </a:schemeClr>
                </a:solidFill>
                <a:latin typeface="Helvetica"/>
                <a:cs typeface="Helvetica"/>
              </a:rPr>
              <a:t/>
            </a:r>
            <a:br>
              <a:rPr lang="en-US" sz="1800" dirty="0">
                <a:solidFill>
                  <a:schemeClr val="tx1">
                    <a:lumMod val="50000"/>
                    <a:lumOff val="50000"/>
                  </a:schemeClr>
                </a:solidFill>
                <a:latin typeface="Helvetica"/>
                <a:cs typeface="Helvetica"/>
              </a:rPr>
            </a:br>
            <a:r>
              <a:rPr lang="en-US" sz="1800" dirty="0">
                <a:solidFill>
                  <a:schemeClr val="tx1">
                    <a:lumMod val="50000"/>
                    <a:lumOff val="50000"/>
                  </a:schemeClr>
                </a:solidFill>
                <a:latin typeface="Helvetica"/>
                <a:cs typeface="Helvetica"/>
              </a:rPr>
              <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065461848"/>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gridCol w="2743200"/>
                <a:gridCol w="2743200"/>
              </a:tblGrid>
              <a:tr h="426741">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L</a:t>
                      </a:r>
                    </a:p>
                    <a:p>
                      <a:pPr algn="ctr"/>
                      <a:r>
                        <a:rPr lang="en-US" sz="1200" b="0" i="1" dirty="0"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928824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smtClean="0">
                <a:solidFill>
                  <a:srgbClr val="6600FF"/>
                </a:solidFill>
                <a:latin typeface="Helvetica"/>
                <a:cs typeface="Helvetica"/>
              </a:rPr>
              <a:t>Essential Questions</a:t>
            </a:r>
          </a:p>
          <a:p>
            <a:pPr>
              <a:spcAft>
                <a:spcPts val="1200"/>
              </a:spcAft>
            </a:pPr>
            <a:r>
              <a:rPr lang="en-US" sz="1800" dirty="0">
                <a:latin typeface="Helvetica Light"/>
                <a:cs typeface="Helvetica Light"/>
              </a:rPr>
              <a:t>What are the similarities among and differences between the gas giant planets?</a:t>
            </a:r>
          </a:p>
          <a:p>
            <a:pPr>
              <a:spcAft>
                <a:spcPts val="1200"/>
              </a:spcAft>
            </a:pPr>
            <a:r>
              <a:rPr lang="en-US" sz="1800" dirty="0">
                <a:latin typeface="Helvetica Light"/>
                <a:cs typeface="Helvetica Light"/>
              </a:rPr>
              <a:t>What are the major moons?</a:t>
            </a:r>
          </a:p>
          <a:p>
            <a:pPr>
              <a:spcAft>
                <a:spcPts val="1200"/>
              </a:spcAft>
            </a:pPr>
            <a:r>
              <a:rPr lang="en-US" sz="1800" dirty="0">
                <a:latin typeface="Helvetica Light"/>
                <a:cs typeface="Helvetica Light"/>
              </a:rPr>
              <a:t>How do moons and rings form?</a:t>
            </a:r>
          </a:p>
          <a:p>
            <a:pPr>
              <a:spcAft>
                <a:spcPts val="1200"/>
              </a:spcAft>
            </a:pPr>
            <a:r>
              <a:rPr lang="en-US" sz="1800" dirty="0">
                <a:latin typeface="Helvetica Light"/>
                <a:cs typeface="Helvetica Light"/>
              </a:rPr>
              <a:t>How does the composition of the gas giant planets and the composition of the Sun compare?</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2462645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 Collapsing Interstellar Cloud</a:t>
            </a:r>
            <a:endParaRPr lang="en-US" sz="2400" b="1" dirty="0" smtClean="0">
              <a:latin typeface="Helvetica"/>
              <a:cs typeface="Helvetica"/>
            </a:endParaRPr>
          </a:p>
          <a:p>
            <a:pPr>
              <a:spcBef>
                <a:spcPts val="0"/>
              </a:spcBef>
              <a:spcAft>
                <a:spcPts val="1200"/>
              </a:spcAft>
            </a:pPr>
            <a:r>
              <a:rPr lang="en-US" sz="1800" dirty="0">
                <a:latin typeface="Helvetica Light"/>
                <a:cs typeface="Helvetica Light"/>
              </a:rPr>
              <a:t>Stars and planets form from interstellar clouds, which exist in space between the stars. These clouds consist mostly of hydrogen and helium gas with small amounts of other elements and dust.</a:t>
            </a:r>
          </a:p>
          <a:p>
            <a:pPr>
              <a:spcBef>
                <a:spcPts val="0"/>
              </a:spcBef>
              <a:spcAft>
                <a:spcPts val="1200"/>
              </a:spcAft>
            </a:pPr>
            <a:r>
              <a:rPr lang="en-US" sz="1800" dirty="0">
                <a:latin typeface="Helvetica Light"/>
                <a:cs typeface="Helvetica Light"/>
              </a:rPr>
              <a:t>At first, the density of interstellar gas is low. However, gravity slowly draws matter together until it is concentrated enough to form a star and possibly planets. Astronomers think that the solar system began this way.</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6260854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1800" dirty="0">
                <a:latin typeface="Helvetica Light"/>
                <a:cs typeface="Helvetica Light"/>
              </a:rPr>
              <a:t>asteroid</a:t>
            </a:r>
            <a:endParaRPr lang="en-US" sz="1800" dirty="0" smtClean="0">
              <a:latin typeface="Helvetica Light"/>
              <a:cs typeface="Helvetica Light"/>
            </a:endParaRP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sv-SE" sz="1800" dirty="0">
                <a:latin typeface="Helvetica Light"/>
                <a:cs typeface="Helvetica Light"/>
              </a:rPr>
              <a:t>gas giant planet</a:t>
            </a:r>
          </a:p>
          <a:p>
            <a:r>
              <a:rPr lang="sv-SE" sz="1800" dirty="0">
                <a:latin typeface="Helvetica Light"/>
                <a:cs typeface="Helvetica Light"/>
              </a:rPr>
              <a:t>liquid metallic hydrogen</a:t>
            </a:r>
          </a:p>
          <a:p>
            <a:r>
              <a:rPr lang="en-US" sz="1800" dirty="0">
                <a:latin typeface="Helvetica Light"/>
                <a:cs typeface="Helvetica Light"/>
              </a:rPr>
              <a:t>belt</a:t>
            </a:r>
          </a:p>
          <a:p>
            <a:r>
              <a:rPr lang="en-US" sz="1800" dirty="0">
                <a:latin typeface="Helvetica Light"/>
                <a:cs typeface="Helvetica Light"/>
              </a:rPr>
              <a:t>zone</a:t>
            </a:r>
          </a:p>
          <a:p>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6600FF"/>
                </a:solidFill>
                <a:latin typeface="Helvetica"/>
                <a:cs typeface="Helvetica"/>
              </a:rPr>
              <a:t>Vocabulary</a:t>
            </a:r>
          </a:p>
        </p:txBody>
      </p:sp>
      <p:pic>
        <p:nvPicPr>
          <p:cNvPr id="12" name="Picture 11"/>
          <p:cNvPicPr>
            <a:picLocks noChangeAspect="1"/>
          </p:cNvPicPr>
          <p:nvPr/>
        </p:nvPicPr>
        <p:blipFill>
          <a:blip r:embed="rId2"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29827562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solidFill>
                  <a:srgbClr val="FF0000"/>
                </a:solidFill>
                <a:latin typeface="Helvetica"/>
                <a:cs typeface="Helvetica"/>
              </a:rPr>
              <a:t>The Gas Giant </a:t>
            </a:r>
            <a:r>
              <a:rPr lang="en-US" sz="2400" b="1" dirty="0" smtClean="0">
                <a:solidFill>
                  <a:srgbClr val="FF0000"/>
                </a:solidFill>
                <a:latin typeface="Helvetica"/>
                <a:cs typeface="Helvetica"/>
              </a:rPr>
              <a:t>Planets</a:t>
            </a:r>
          </a:p>
          <a:p>
            <a:pPr>
              <a:spcBef>
                <a:spcPts val="0"/>
              </a:spcBef>
              <a:spcAft>
                <a:spcPts val="1200"/>
              </a:spcAft>
            </a:pPr>
            <a:r>
              <a:rPr lang="en-US" sz="2000" dirty="0">
                <a:solidFill>
                  <a:srgbClr val="FF0000"/>
                </a:solidFill>
                <a:latin typeface="Helvetica Light"/>
                <a:cs typeface="Helvetica Light"/>
              </a:rPr>
              <a:t>Jupiter, Saturn, Uranus, and Neptune</a:t>
            </a:r>
            <a:r>
              <a:rPr lang="en-US" sz="2000" dirty="0">
                <a:latin typeface="Helvetica Light"/>
                <a:cs typeface="Helvetica Light"/>
              </a:rPr>
              <a:t> are </a:t>
            </a:r>
            <a:r>
              <a:rPr lang="en-US" sz="2000" b="1" dirty="0">
                <a:latin typeface="Helvetica Light"/>
                <a:cs typeface="Helvetica Light"/>
              </a:rPr>
              <a:t>gas giant planets</a:t>
            </a:r>
            <a:r>
              <a:rPr lang="en-US" sz="2000" dirty="0">
                <a:latin typeface="Helvetica Light"/>
                <a:cs typeface="Helvetica Light"/>
              </a:rPr>
              <a:t>. </a:t>
            </a:r>
            <a:r>
              <a:rPr lang="en-US" sz="2000" dirty="0">
                <a:solidFill>
                  <a:srgbClr val="FF0000"/>
                </a:solidFill>
                <a:latin typeface="Helvetica Light"/>
                <a:cs typeface="Helvetica Light"/>
              </a:rPr>
              <a:t>These large, gaseous planets are very cold at their surfaces, have ring systems and many satellites, and are made primarily of lightweight elements.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2450" y="2988656"/>
            <a:ext cx="80391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9147" y="3076327"/>
            <a:ext cx="2150204" cy="369332"/>
          </a:xfrm>
          <a:prstGeom prst="rect">
            <a:avLst/>
          </a:prstGeom>
          <a:noFill/>
        </p:spPr>
        <p:txBody>
          <a:bodyPr wrap="none" rtlCol="0">
            <a:spAutoFit/>
          </a:bodyPr>
          <a:lstStyle/>
          <a:p>
            <a:r>
              <a:rPr lang="en-US" dirty="0" smtClean="0">
                <a:solidFill>
                  <a:schemeClr val="bg1"/>
                </a:solidFill>
              </a:rPr>
              <a:t>teachastronomy.com</a:t>
            </a:r>
            <a:endParaRPr lang="en-US" dirty="0">
              <a:solidFill>
                <a:schemeClr val="bg1"/>
              </a:solidFill>
            </a:endParaRPr>
          </a:p>
        </p:txBody>
      </p:sp>
    </p:spTree>
    <p:extLst>
      <p:ext uri="{BB962C8B-B14F-4D97-AF65-F5344CB8AC3E}">
        <p14:creationId xmlns:p14="http://schemas.microsoft.com/office/powerpoint/2010/main" val="26775940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33344"/>
            <a:ext cx="4555476" cy="522681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Jupiter</a:t>
            </a:r>
            <a:endParaRPr lang="en-US" sz="2400" b="1" dirty="0" smtClean="0">
              <a:latin typeface="Helvetica"/>
              <a:cs typeface="Helvetica"/>
            </a:endParaRPr>
          </a:p>
          <a:p>
            <a:pPr>
              <a:spcBef>
                <a:spcPts val="0"/>
              </a:spcBef>
              <a:spcAft>
                <a:spcPts val="1200"/>
              </a:spcAft>
            </a:pPr>
            <a:r>
              <a:rPr lang="en-US" sz="1800" dirty="0">
                <a:latin typeface="Helvetica Light"/>
                <a:cs typeface="Helvetica Light"/>
              </a:rPr>
              <a:t>Jupiter is the largest planet, with a diameter one-tenth that of the Sun and 11 times larger than Earth’s. Jupiter’s mass makes up 70 percent of all planetary matter in the solar system. </a:t>
            </a:r>
          </a:p>
          <a:p>
            <a:pPr>
              <a:spcBef>
                <a:spcPts val="0"/>
              </a:spcBef>
              <a:spcAft>
                <a:spcPts val="1200"/>
              </a:spcAft>
            </a:pPr>
            <a:r>
              <a:rPr lang="en-US" sz="1800" dirty="0">
                <a:latin typeface="Helvetica Light"/>
                <a:cs typeface="Helvetica Light"/>
              </a:rPr>
              <a:t>Jupiter has a banded appearance as a result of flow patterns in its atmosphere. Nestled among Jupiter’s cloud bands is the Great Red Spot, an atmospheric storm that has raged for more than 300 years.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6" name="Picture 7" descr="C29-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2677" y="522057"/>
            <a:ext cx="3746400" cy="3808633"/>
          </a:xfrm>
          <a:prstGeom prst="rect">
            <a:avLst/>
          </a:prstGeom>
          <a:noFill/>
        </p:spPr>
      </p:pic>
    </p:spTree>
    <p:extLst>
      <p:ext uri="{BB962C8B-B14F-4D97-AF65-F5344CB8AC3E}">
        <p14:creationId xmlns:p14="http://schemas.microsoft.com/office/powerpoint/2010/main" val="16695281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eknowmemes.com/wp-content/uploads/2012/10/condescending-jupiter-mem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19521"/>
            <a:ext cx="4619625" cy="4157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2.quickmeme.com/img/03/03866098557cb0383f27fe24e9acc717c348b570bf494d2d2030c89ab45fe6d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9175" y="2947636"/>
            <a:ext cx="4131768" cy="320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6025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Jupiter</a:t>
            </a:r>
            <a:endParaRPr lang="en-US" sz="2400" b="1" dirty="0" smtClean="0">
              <a:latin typeface="Helvetica"/>
              <a:cs typeface="Helvetica"/>
            </a:endParaRPr>
          </a:p>
          <a:p>
            <a:pPr marL="0" indent="0">
              <a:spcBef>
                <a:spcPts val="0"/>
              </a:spcBef>
              <a:spcAft>
                <a:spcPts val="600"/>
              </a:spcAft>
              <a:buNone/>
            </a:pPr>
            <a:r>
              <a:rPr lang="en-US" sz="2200" b="1" dirty="0" smtClean="0">
                <a:latin typeface="Helvetica"/>
                <a:cs typeface="Helvetica"/>
              </a:rPr>
              <a:t>Rings</a:t>
            </a:r>
          </a:p>
          <a:p>
            <a:pPr>
              <a:spcBef>
                <a:spcPts val="0"/>
              </a:spcBef>
              <a:spcAft>
                <a:spcPts val="600"/>
              </a:spcAft>
            </a:pPr>
            <a:r>
              <a:rPr lang="en-US" sz="1800" dirty="0">
                <a:latin typeface="Helvetica Light"/>
                <a:cs typeface="Helvetica Light"/>
              </a:rPr>
              <a:t>The </a:t>
            </a:r>
            <a:r>
              <a:rPr lang="en-US" sz="1800" i="1" dirty="0">
                <a:latin typeface="Helvetica Light"/>
                <a:cs typeface="Helvetica Light"/>
              </a:rPr>
              <a:t>Galileo</a:t>
            </a:r>
            <a:r>
              <a:rPr lang="en-US" sz="1800" dirty="0">
                <a:latin typeface="Helvetica Light"/>
                <a:cs typeface="Helvetica Light"/>
              </a:rPr>
              <a:t> spacecraft’s observation of Jupiter revealed two faint rings around the planet, in addition to a 6400-km-wide ring around Jupiter that had been discovered by </a:t>
            </a:r>
            <a:r>
              <a:rPr lang="en-US" sz="1800" i="1" dirty="0">
                <a:latin typeface="Helvetica Light"/>
                <a:cs typeface="Helvetica Light"/>
              </a:rPr>
              <a:t>Voyager I</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4956711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Jupiter</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Atmosphere and interior</a:t>
            </a:r>
          </a:p>
          <a:p>
            <a:pPr>
              <a:spcBef>
                <a:spcPts val="0"/>
              </a:spcBef>
              <a:spcAft>
                <a:spcPts val="1200"/>
              </a:spcAft>
            </a:pPr>
            <a:r>
              <a:rPr lang="en-US" sz="1800" dirty="0">
                <a:latin typeface="Helvetica Light"/>
                <a:cs typeface="Helvetica Light"/>
              </a:rPr>
              <a:t>Jupiter is composed mostly of hydrogen and helium in gaseous or liquid form. Below the liquid hydrogen is a layer of </a:t>
            </a:r>
            <a:r>
              <a:rPr lang="en-US" sz="1800" b="1" dirty="0">
                <a:latin typeface="Helvetica Light"/>
                <a:cs typeface="Helvetica Light"/>
              </a:rPr>
              <a:t>liquid metallic hydrogen</a:t>
            </a:r>
            <a:r>
              <a:rPr lang="en-US" sz="1800" dirty="0">
                <a:latin typeface="Helvetica Light"/>
                <a:cs typeface="Helvetica Light"/>
              </a:rPr>
              <a:t>, a form of hydrogen that has properties of both a liquid and a metal, which can exist only under conditions of very high pressure. </a:t>
            </a:r>
          </a:p>
          <a:p>
            <a:pPr>
              <a:spcBef>
                <a:spcPts val="0"/>
              </a:spcBef>
              <a:spcAft>
                <a:spcPts val="1200"/>
              </a:spcAft>
            </a:pPr>
            <a:r>
              <a:rPr lang="en-US" sz="1800" dirty="0">
                <a:latin typeface="Helvetica Light"/>
                <a:cs typeface="Helvetica Light"/>
              </a:rPr>
              <a:t>Electric currents exist within the layer of liquid metallic hydrogen and generate Jupiter’s magnetic field.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0074020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Jupiter</a:t>
            </a:r>
          </a:p>
          <a:p>
            <a:pPr marL="0" indent="0">
              <a:spcBef>
                <a:spcPts val="0"/>
              </a:spcBef>
              <a:spcAft>
                <a:spcPts val="600"/>
              </a:spcAft>
              <a:buNone/>
            </a:pPr>
            <a:r>
              <a:rPr lang="en-US" sz="2200" b="1" dirty="0">
                <a:latin typeface="Helvetica"/>
                <a:cs typeface="Helvetica"/>
              </a:rPr>
              <a:t>Rotation</a:t>
            </a:r>
            <a:endParaRPr lang="en-US" sz="2200" b="1" dirty="0" smtClean="0">
              <a:latin typeface="Helvetica"/>
              <a:cs typeface="Helvetica"/>
            </a:endParaRPr>
          </a:p>
          <a:p>
            <a:pPr>
              <a:spcBef>
                <a:spcPts val="0"/>
              </a:spcBef>
              <a:spcAft>
                <a:spcPts val="1200"/>
              </a:spcAft>
            </a:pPr>
            <a:r>
              <a:rPr lang="en-US" sz="1800" dirty="0">
                <a:latin typeface="Helvetica Light"/>
                <a:cs typeface="Helvetica Light"/>
              </a:rPr>
              <a:t>Jupiter spins once on its axis in a little less than 10 hours, giving it the shortest among the planets. This rapid rotation distorts the shape of the planet so that the diameter through its equatorial plane is 7 percent larger than the diameter through its poles.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7648078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Jupiter</a:t>
            </a:r>
          </a:p>
          <a:p>
            <a:pPr marL="0" indent="0">
              <a:spcBef>
                <a:spcPts val="0"/>
              </a:spcBef>
              <a:spcAft>
                <a:spcPts val="600"/>
              </a:spcAft>
              <a:buNone/>
            </a:pPr>
            <a:r>
              <a:rPr lang="en-US" sz="2200" b="1" dirty="0">
                <a:latin typeface="Helvetica"/>
                <a:cs typeface="Helvetica"/>
              </a:rPr>
              <a:t>Rotation</a:t>
            </a:r>
            <a:endParaRPr lang="en-US" sz="2200" b="1" dirty="0" smtClean="0">
              <a:latin typeface="Helvetica"/>
              <a:cs typeface="Helvetica"/>
            </a:endParaRPr>
          </a:p>
          <a:p>
            <a:pPr>
              <a:spcBef>
                <a:spcPts val="0"/>
              </a:spcBef>
              <a:spcAft>
                <a:spcPts val="1200"/>
              </a:spcAft>
            </a:pPr>
            <a:r>
              <a:rPr lang="en-US" sz="1800" dirty="0">
                <a:latin typeface="Helvetica Light"/>
                <a:cs typeface="Helvetica Light"/>
              </a:rPr>
              <a:t>Jupiter’s rapid rotation causes its clouds to flow rapidly, in bands of alternating colors called belts and zones. </a:t>
            </a:r>
          </a:p>
          <a:p>
            <a:pPr>
              <a:spcBef>
                <a:spcPts val="0"/>
              </a:spcBef>
              <a:spcAft>
                <a:spcPts val="1200"/>
              </a:spcAft>
              <a:buClr>
                <a:schemeClr val="tx1"/>
              </a:buClr>
            </a:pPr>
            <a:r>
              <a:rPr lang="en-US" sz="1800" b="1" dirty="0">
                <a:latin typeface="Helvetica Light"/>
                <a:cs typeface="Helvetica Light"/>
              </a:rPr>
              <a:t>Belts</a:t>
            </a:r>
            <a:r>
              <a:rPr lang="en-US" sz="1800" dirty="0">
                <a:latin typeface="Helvetica Light"/>
                <a:cs typeface="Helvetica Light"/>
              </a:rPr>
              <a:t> are low, warm, dark-colored clouds that sink. </a:t>
            </a:r>
          </a:p>
          <a:p>
            <a:pPr>
              <a:spcBef>
                <a:spcPts val="0"/>
              </a:spcBef>
              <a:spcAft>
                <a:spcPts val="1200"/>
              </a:spcAft>
              <a:buClr>
                <a:schemeClr val="tx1"/>
              </a:buClr>
            </a:pPr>
            <a:r>
              <a:rPr lang="en-US" sz="1800" b="1" dirty="0">
                <a:latin typeface="Helvetica Light"/>
                <a:cs typeface="Helvetica Light"/>
              </a:rPr>
              <a:t>Zones</a:t>
            </a:r>
            <a:r>
              <a:rPr lang="en-US" sz="1800" dirty="0">
                <a:latin typeface="Helvetica Light"/>
                <a:cs typeface="Helvetica Light"/>
              </a:rPr>
              <a:t> are high, cool, light-colored clouds     that rise.</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94865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518160"/>
            <a:ext cx="3630059" cy="5364001"/>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Jupiter</a:t>
            </a:r>
            <a:endParaRPr lang="en-US" sz="2400" b="1" dirty="0" smtClean="0">
              <a:latin typeface="Helvetica"/>
              <a:cs typeface="Helvetica"/>
            </a:endParaRPr>
          </a:p>
          <a:p>
            <a:pPr marL="0" indent="0">
              <a:spcBef>
                <a:spcPts val="0"/>
              </a:spcBef>
              <a:spcAft>
                <a:spcPts val="600"/>
              </a:spcAft>
              <a:buNone/>
            </a:pPr>
            <a:r>
              <a:rPr lang="en-US" sz="2200" b="1" dirty="0" smtClean="0">
                <a:latin typeface="Helvetica"/>
                <a:cs typeface="Helvetica"/>
              </a:rPr>
              <a:t>Moons</a:t>
            </a:r>
          </a:p>
          <a:p>
            <a:pPr>
              <a:spcBef>
                <a:spcPts val="0"/>
              </a:spcBef>
              <a:spcAft>
                <a:spcPts val="600"/>
              </a:spcAft>
            </a:pPr>
            <a:r>
              <a:rPr lang="en-US" sz="1800" dirty="0">
                <a:latin typeface="Helvetica Light"/>
                <a:cs typeface="Helvetica Light"/>
              </a:rPr>
              <a:t>Jupiter has more than 60 moons. Jupiter’s four largest moons, Ganymede, </a:t>
            </a:r>
            <a:r>
              <a:rPr lang="en-US" sz="1800" dirty="0" err="1">
                <a:latin typeface="Helvetica Light"/>
                <a:cs typeface="Helvetica Light"/>
              </a:rPr>
              <a:t>Callisto</a:t>
            </a:r>
            <a:r>
              <a:rPr lang="en-US" sz="1800" dirty="0">
                <a:latin typeface="Helvetica Light"/>
                <a:cs typeface="Helvetica Light"/>
              </a:rPr>
              <a:t>, Io, and Europa, are called Galilean satellites after their discoverer. Three of them are bigger than Earth’s Moon, and all four are composed of ice and rock.</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6146" name="Picture 2" descr="Image result for jupiter's moons"/>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4689981" y="597665"/>
            <a:ext cx="3881142" cy="32472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jupiter's moon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72395" y="3933022"/>
            <a:ext cx="3899970" cy="292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6154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Jupiter</a:t>
            </a:r>
            <a:endParaRPr lang="en-US" sz="2400" b="1" dirty="0" smtClean="0">
              <a:latin typeface="Helvetica"/>
              <a:cs typeface="Helvetica"/>
            </a:endParaRPr>
          </a:p>
          <a:p>
            <a:pPr marL="0" indent="0">
              <a:spcBef>
                <a:spcPts val="0"/>
              </a:spcBef>
              <a:spcAft>
                <a:spcPts val="600"/>
              </a:spcAft>
              <a:buNone/>
            </a:pPr>
            <a:r>
              <a:rPr lang="en-US" sz="2200" b="1" dirty="0" smtClean="0">
                <a:latin typeface="Helvetica"/>
                <a:cs typeface="Helvetica"/>
              </a:rPr>
              <a:t>Moons</a:t>
            </a:r>
          </a:p>
          <a:p>
            <a:pPr>
              <a:spcBef>
                <a:spcPts val="0"/>
              </a:spcBef>
              <a:spcAft>
                <a:spcPts val="600"/>
              </a:spcAft>
            </a:pPr>
            <a:r>
              <a:rPr lang="en-US" sz="1800" dirty="0">
                <a:latin typeface="Helvetica Light"/>
                <a:cs typeface="Helvetica Light"/>
              </a:rPr>
              <a:t>Jupiter’s smaller moons were discovered by a series of space probes beginning with </a:t>
            </a:r>
            <a:r>
              <a:rPr lang="en-US" sz="1800" i="1" dirty="0">
                <a:latin typeface="Helvetica Light"/>
                <a:cs typeface="Helvetica Light"/>
              </a:rPr>
              <a:t>Pioneer 10 </a:t>
            </a:r>
            <a:r>
              <a:rPr lang="en-US" sz="1800" dirty="0">
                <a:latin typeface="Helvetica Light"/>
                <a:cs typeface="Helvetica Light"/>
              </a:rPr>
              <a:t>and </a:t>
            </a:r>
            <a:r>
              <a:rPr lang="en-US" sz="1800" i="1" dirty="0">
                <a:latin typeface="Helvetica Light"/>
                <a:cs typeface="Helvetica Light"/>
              </a:rPr>
              <a:t>Pioneer 11 </a:t>
            </a:r>
            <a:r>
              <a:rPr lang="en-US" sz="1800" dirty="0">
                <a:latin typeface="Helvetica Light"/>
                <a:cs typeface="Helvetica Light"/>
              </a:rPr>
              <a:t>in the 1970s, followed by </a:t>
            </a:r>
            <a:r>
              <a:rPr lang="en-US" sz="1800" i="1" dirty="0">
                <a:latin typeface="Helvetica Light"/>
                <a:cs typeface="Helvetica Light"/>
              </a:rPr>
              <a:t>Voyager 1</a:t>
            </a:r>
            <a:r>
              <a:rPr lang="en-US" sz="1800" dirty="0">
                <a:latin typeface="Helvetica Light"/>
                <a:cs typeface="Helvetica Light"/>
              </a:rPr>
              <a:t> and </a:t>
            </a:r>
            <a:r>
              <a:rPr lang="en-US" sz="1800" i="1" dirty="0">
                <a:latin typeface="Helvetica Light"/>
                <a:cs typeface="Helvetica Light"/>
              </a:rPr>
              <a:t>Voyager 2</a:t>
            </a:r>
            <a:r>
              <a:rPr lang="en-US" sz="1800" dirty="0">
                <a:latin typeface="Helvetica Light"/>
                <a:cs typeface="Helvetica Light"/>
              </a:rPr>
              <a:t> that also detected Jupiter’s rings. Jupiter’s four small, inner moons are thought to be the source of Jupiter’s rings.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873530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 Collapsing Interstellar </a:t>
            </a:r>
            <a:r>
              <a:rPr lang="en-US" sz="2400" b="1" dirty="0" smtClean="0">
                <a:latin typeface="Helvetica"/>
                <a:cs typeface="Helvetica"/>
              </a:rPr>
              <a:t>Cloud</a:t>
            </a:r>
          </a:p>
          <a:p>
            <a:pPr marL="0" indent="0">
              <a:spcBef>
                <a:spcPts val="0"/>
              </a:spcBef>
              <a:spcAft>
                <a:spcPts val="600"/>
              </a:spcAft>
              <a:buNone/>
            </a:pPr>
            <a:r>
              <a:rPr lang="en-US" sz="2200" b="1" dirty="0">
                <a:latin typeface="Helvetica"/>
                <a:cs typeface="Helvetica"/>
              </a:rPr>
              <a:t>Collapse </a:t>
            </a:r>
            <a:r>
              <a:rPr lang="en-US" sz="2200" b="1" dirty="0" smtClean="0">
                <a:latin typeface="Helvetica"/>
                <a:cs typeface="Helvetica"/>
              </a:rPr>
              <a:t>accelerates</a:t>
            </a:r>
          </a:p>
          <a:p>
            <a:pPr>
              <a:spcBef>
                <a:spcPts val="0"/>
              </a:spcBef>
              <a:spcAft>
                <a:spcPts val="1200"/>
              </a:spcAft>
            </a:pPr>
            <a:r>
              <a:rPr lang="en-US" sz="1800" dirty="0">
                <a:latin typeface="Helvetica Light"/>
                <a:cs typeface="Helvetica Light"/>
              </a:rPr>
              <a:t>At first, the collapse of an interstellar cloud is slow, but it gradually accelerates and the cloud becomes much denser at its center.</a:t>
            </a:r>
          </a:p>
          <a:p>
            <a:pPr>
              <a:spcBef>
                <a:spcPts val="0"/>
              </a:spcBef>
              <a:spcAft>
                <a:spcPts val="1200"/>
              </a:spcAft>
            </a:pPr>
            <a:r>
              <a:rPr lang="en-US" sz="1800" dirty="0">
                <a:latin typeface="Helvetica Light"/>
                <a:cs typeface="Helvetica Light"/>
              </a:rPr>
              <a:t>If rotating, the cloud spins faster as it contracts, due to centripetal force.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5206177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Jupiter</a:t>
            </a:r>
            <a:endParaRPr lang="en-US" sz="2400" b="1" dirty="0" smtClean="0">
              <a:latin typeface="Helvetica"/>
              <a:cs typeface="Helvetica"/>
            </a:endParaRPr>
          </a:p>
          <a:p>
            <a:pPr marL="0" indent="0">
              <a:spcBef>
                <a:spcPts val="0"/>
              </a:spcBef>
              <a:spcAft>
                <a:spcPts val="600"/>
              </a:spcAft>
              <a:buNone/>
            </a:pPr>
            <a:r>
              <a:rPr lang="en-US" sz="2200" b="1" dirty="0">
                <a:latin typeface="Helvetica"/>
                <a:cs typeface="Helvetica"/>
              </a:rPr>
              <a:t>Gravity </a:t>
            </a:r>
            <a:r>
              <a:rPr lang="en-US" sz="2200" b="1" dirty="0" smtClean="0">
                <a:latin typeface="Helvetica"/>
                <a:cs typeface="Helvetica"/>
              </a:rPr>
              <a:t>assist</a:t>
            </a:r>
          </a:p>
          <a:p>
            <a:pPr>
              <a:spcBef>
                <a:spcPts val="0"/>
              </a:spcBef>
              <a:spcAft>
                <a:spcPts val="600"/>
              </a:spcAft>
            </a:pPr>
            <a:r>
              <a:rPr lang="en-US" sz="1800" dirty="0">
                <a:latin typeface="Helvetica Light"/>
                <a:cs typeface="Helvetica Light"/>
              </a:rPr>
              <a:t>It is common for satellites to use a planet’s gravity to help propel them deeper into space. Jupiter is the most massive planet, and so any satellite passing deeper into space than Jupiter can use Jupiter’s gravity to give it an assist.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823207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Saturn</a:t>
            </a:r>
            <a:endParaRPr lang="en-US" sz="2400" b="1" dirty="0" smtClean="0">
              <a:latin typeface="Helvetica"/>
              <a:cs typeface="Helvetica"/>
            </a:endParaRPr>
          </a:p>
          <a:p>
            <a:pPr>
              <a:spcBef>
                <a:spcPts val="0"/>
              </a:spcBef>
              <a:spcAft>
                <a:spcPts val="1200"/>
              </a:spcAft>
              <a:buClr>
                <a:schemeClr val="tx1"/>
              </a:buClr>
            </a:pPr>
            <a:r>
              <a:rPr lang="en-US" sz="1800" dirty="0">
                <a:latin typeface="Helvetica Light"/>
                <a:cs typeface="Helvetica Light"/>
              </a:rPr>
              <a:t>Saturn is the second-largest planet in the solar system. Five space probes have visited Saturn, including </a:t>
            </a:r>
            <a:r>
              <a:rPr lang="en-US" sz="1800" i="1" dirty="0">
                <a:latin typeface="Helvetica Light"/>
                <a:cs typeface="Helvetica Light"/>
              </a:rPr>
              <a:t>Pioneer 10</a:t>
            </a:r>
            <a:r>
              <a:rPr lang="en-US" sz="1800" dirty="0">
                <a:latin typeface="Helvetica Light"/>
                <a:cs typeface="Helvetica Light"/>
              </a:rPr>
              <a:t>, </a:t>
            </a:r>
            <a:r>
              <a:rPr lang="en-US" sz="1800" i="1" dirty="0">
                <a:latin typeface="Helvetica Light"/>
                <a:cs typeface="Helvetica Light"/>
              </a:rPr>
              <a:t>Pioneer 11</a:t>
            </a:r>
            <a:r>
              <a:rPr lang="en-US" sz="1800" dirty="0">
                <a:latin typeface="Helvetica Light"/>
                <a:cs typeface="Helvetica Light"/>
              </a:rPr>
              <a:t>, and </a:t>
            </a:r>
            <a:r>
              <a:rPr lang="en-US" sz="1800" i="1" dirty="0">
                <a:latin typeface="Helvetica Light"/>
                <a:cs typeface="Helvetica Light"/>
              </a:rPr>
              <a:t>Voyagers 1</a:t>
            </a:r>
            <a:r>
              <a:rPr lang="en-US" sz="1800" dirty="0">
                <a:latin typeface="Helvetica Light"/>
                <a:cs typeface="Helvetica Light"/>
              </a:rPr>
              <a:t> and </a:t>
            </a:r>
            <a:r>
              <a:rPr lang="en-US" sz="1800" i="1" dirty="0">
                <a:latin typeface="Helvetica Light"/>
                <a:cs typeface="Helvetica Light"/>
              </a:rPr>
              <a:t>2</a:t>
            </a:r>
            <a:r>
              <a:rPr lang="en-US" sz="1800" dirty="0">
                <a:latin typeface="Helvetica Light"/>
                <a:cs typeface="Helvetica Light"/>
              </a:rPr>
              <a:t>. </a:t>
            </a:r>
          </a:p>
          <a:p>
            <a:pPr>
              <a:spcBef>
                <a:spcPts val="0"/>
              </a:spcBef>
              <a:spcAft>
                <a:spcPts val="1200"/>
              </a:spcAft>
              <a:buClr>
                <a:schemeClr val="tx1"/>
              </a:buClr>
            </a:pPr>
            <a:r>
              <a:rPr lang="en-US" sz="1800" dirty="0">
                <a:latin typeface="Helvetica Light"/>
                <a:cs typeface="Helvetica Light"/>
              </a:rPr>
              <a:t>In 2004, the United States’ </a:t>
            </a:r>
            <a:r>
              <a:rPr lang="en-US" sz="1800" i="1" dirty="0">
                <a:latin typeface="Helvetica Light"/>
                <a:cs typeface="Helvetica Light"/>
              </a:rPr>
              <a:t>Cassini </a:t>
            </a:r>
            <a:r>
              <a:rPr lang="en-US" sz="1800" dirty="0">
                <a:latin typeface="Helvetica Light"/>
                <a:cs typeface="Helvetica Light"/>
              </a:rPr>
              <a:t>spacecraft arrived at Saturn and began to orbit the planet.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6" name="Picture 8" descr="C29-17"/>
          <p:cNvPicPr>
            <a:picLocks noChangeAspect="1" noChangeArrowheads="1"/>
          </p:cNvPicPr>
          <p:nvPr/>
        </p:nvPicPr>
        <p:blipFill>
          <a:blip r:embed="rId4" cstate="print"/>
          <a:srcRect/>
          <a:stretch>
            <a:fillRect/>
          </a:stretch>
        </p:blipFill>
        <p:spPr bwMode="auto">
          <a:xfrm>
            <a:off x="1727199" y="3337556"/>
            <a:ext cx="5213427" cy="2931543"/>
          </a:xfrm>
          <a:prstGeom prst="rect">
            <a:avLst/>
          </a:prstGeom>
          <a:noFill/>
        </p:spPr>
      </p:pic>
    </p:spTree>
    <p:extLst>
      <p:ext uri="{BB962C8B-B14F-4D97-AF65-F5344CB8AC3E}">
        <p14:creationId xmlns:p14="http://schemas.microsoft.com/office/powerpoint/2010/main" val="379373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Saturn</a:t>
            </a:r>
            <a:endParaRPr lang="en-US" sz="2400" b="1" dirty="0" smtClean="0">
              <a:latin typeface="Helvetica"/>
              <a:cs typeface="Helvetica"/>
            </a:endParaRPr>
          </a:p>
          <a:p>
            <a:pPr marL="0" indent="0">
              <a:spcBef>
                <a:spcPts val="0"/>
              </a:spcBef>
              <a:spcAft>
                <a:spcPts val="600"/>
              </a:spcAft>
              <a:buNone/>
            </a:pPr>
            <a:r>
              <a:rPr lang="en-US" sz="2200" b="1" dirty="0" smtClean="0">
                <a:latin typeface="Helvetica"/>
                <a:cs typeface="Helvetica"/>
              </a:rPr>
              <a:t>Atmosphere and interior</a:t>
            </a:r>
          </a:p>
          <a:p>
            <a:pPr>
              <a:spcBef>
                <a:spcPts val="0"/>
              </a:spcBef>
              <a:spcAft>
                <a:spcPts val="1200"/>
              </a:spcAft>
              <a:buClr>
                <a:schemeClr val="tx1"/>
              </a:buClr>
            </a:pPr>
            <a:r>
              <a:rPr lang="en-US" sz="1800" dirty="0">
                <a:latin typeface="Helvetica Light"/>
                <a:cs typeface="Helvetica Light"/>
              </a:rPr>
              <a:t>Saturn’s average density is lower than that of water. It rotates rapidly for its size and has a layered cloud system.</a:t>
            </a:r>
          </a:p>
          <a:p>
            <a:pPr>
              <a:spcBef>
                <a:spcPts val="0"/>
              </a:spcBef>
              <a:spcAft>
                <a:spcPts val="1200"/>
              </a:spcAft>
              <a:buClr>
                <a:schemeClr val="tx1"/>
              </a:buClr>
            </a:pPr>
            <a:r>
              <a:rPr lang="en-US" sz="1800" dirty="0">
                <a:latin typeface="Helvetica Light"/>
                <a:cs typeface="Helvetica Light"/>
              </a:rPr>
              <a:t>Saturn’s atmosphere is mostly hydrogen and helium with ammonia ice near the cloud tops.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0974492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Saturn</a:t>
            </a:r>
            <a:endParaRPr lang="en-US" sz="2400" b="1" dirty="0" smtClean="0">
              <a:latin typeface="Helvetica"/>
              <a:cs typeface="Helvetica"/>
            </a:endParaRPr>
          </a:p>
          <a:p>
            <a:pPr marL="0" indent="0">
              <a:spcBef>
                <a:spcPts val="0"/>
              </a:spcBef>
              <a:spcAft>
                <a:spcPts val="600"/>
              </a:spcAft>
              <a:buNone/>
            </a:pPr>
            <a:r>
              <a:rPr lang="en-US" sz="2200" b="1" dirty="0" smtClean="0">
                <a:latin typeface="Helvetica"/>
                <a:cs typeface="Helvetica"/>
              </a:rPr>
              <a:t>Atmosphere and interior</a:t>
            </a:r>
          </a:p>
          <a:p>
            <a:pPr>
              <a:spcBef>
                <a:spcPts val="0"/>
              </a:spcBef>
              <a:spcAft>
                <a:spcPts val="1200"/>
              </a:spcAft>
              <a:buClr>
                <a:schemeClr val="tx1"/>
              </a:buClr>
            </a:pPr>
            <a:r>
              <a:rPr lang="en-US" sz="1800" dirty="0">
                <a:latin typeface="Helvetica Light"/>
                <a:cs typeface="Helvetica Light"/>
              </a:rPr>
              <a:t>Saturn’s internal structure is probably fluid throughout, except for a small, solid core. Saturn’s magnetic field is 1000 times stronger than Earth’s and is aligned with its rotational axis. This is highly unusual among the planets.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8003201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Saturn</a:t>
            </a:r>
            <a:endParaRPr lang="en-US" sz="2400" b="1" dirty="0" smtClean="0">
              <a:latin typeface="Helvetica"/>
              <a:cs typeface="Helvetica"/>
            </a:endParaRPr>
          </a:p>
          <a:p>
            <a:pPr marL="0" indent="0">
              <a:spcBef>
                <a:spcPts val="0"/>
              </a:spcBef>
              <a:spcAft>
                <a:spcPts val="600"/>
              </a:spcAft>
              <a:buNone/>
            </a:pPr>
            <a:r>
              <a:rPr lang="en-US" sz="2200" b="1" dirty="0" smtClean="0">
                <a:latin typeface="Helvetica"/>
                <a:cs typeface="Helvetica"/>
              </a:rPr>
              <a:t>Rings</a:t>
            </a:r>
          </a:p>
          <a:p>
            <a:pPr>
              <a:spcBef>
                <a:spcPts val="0"/>
              </a:spcBef>
              <a:spcAft>
                <a:spcPts val="600"/>
              </a:spcAft>
            </a:pPr>
            <a:r>
              <a:rPr lang="en-US" sz="1800" dirty="0">
                <a:latin typeface="Helvetica Light"/>
                <a:cs typeface="Helvetica Light"/>
              </a:rPr>
              <a:t>Saturn’s rings are composed of pieces of ice that range from microscopic particles to house-sized chunks. There are seven major rings, and each ring is made up of narrower rings, called ringlets. The rings contain many open gaps.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948512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Saturn</a:t>
            </a:r>
            <a:endParaRPr lang="en-US" sz="2400" b="1" dirty="0" smtClean="0">
              <a:latin typeface="Helvetica"/>
              <a:cs typeface="Helvetica"/>
            </a:endParaRPr>
          </a:p>
          <a:p>
            <a:pPr marL="0" indent="0">
              <a:spcBef>
                <a:spcPts val="0"/>
              </a:spcBef>
              <a:spcAft>
                <a:spcPts val="600"/>
              </a:spcAft>
              <a:buNone/>
            </a:pPr>
            <a:r>
              <a:rPr lang="en-US" sz="2200" b="1" dirty="0" smtClean="0">
                <a:latin typeface="Helvetica"/>
                <a:cs typeface="Helvetica"/>
              </a:rPr>
              <a:t>Rings</a:t>
            </a:r>
          </a:p>
          <a:p>
            <a:pPr>
              <a:spcBef>
                <a:spcPts val="0"/>
              </a:spcBef>
              <a:spcAft>
                <a:spcPts val="600"/>
              </a:spcAft>
            </a:pPr>
            <a:r>
              <a:rPr lang="en-US" sz="1800" dirty="0">
                <a:latin typeface="Helvetica Light"/>
                <a:cs typeface="Helvetica Light"/>
              </a:rPr>
              <a:t>Many astronomers now think the particles in Saturn’s rings are debris left over from collisions of asteroids and other objects, or from moons broken apart by Saturn’s gravity.</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8513772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Saturn</a:t>
            </a:r>
            <a:endParaRPr lang="en-US" sz="2400" b="1" dirty="0" smtClean="0">
              <a:latin typeface="Helvetica"/>
              <a:cs typeface="Helvetica"/>
            </a:endParaRPr>
          </a:p>
          <a:p>
            <a:pPr marL="0" indent="0">
              <a:spcBef>
                <a:spcPts val="0"/>
              </a:spcBef>
              <a:spcAft>
                <a:spcPts val="600"/>
              </a:spcAft>
              <a:buNone/>
            </a:pPr>
            <a:r>
              <a:rPr lang="en-US" sz="2200" b="1" dirty="0" smtClean="0">
                <a:latin typeface="Helvetica"/>
                <a:cs typeface="Helvetica"/>
              </a:rPr>
              <a:t>Moons</a:t>
            </a:r>
          </a:p>
          <a:p>
            <a:pPr>
              <a:spcBef>
                <a:spcPts val="0"/>
              </a:spcBef>
              <a:spcAft>
                <a:spcPts val="600"/>
              </a:spcAft>
            </a:pPr>
            <a:r>
              <a:rPr lang="en-US" sz="1800" dirty="0">
                <a:latin typeface="Helvetica Light"/>
                <a:cs typeface="Helvetica Light"/>
              </a:rPr>
              <a:t>Saturn has more than 60 satellites, including the giant Titan, which is larger than the planet Mercury. Titan is unique among planetary satellites because it has a dense atmosphere made of nitrogen and methane.</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75243142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oons of solar syste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5836" cy="645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663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Uranus</a:t>
            </a:r>
            <a:endParaRPr lang="en-US" sz="2400" b="1" dirty="0" smtClean="0">
              <a:latin typeface="Helvetica"/>
              <a:cs typeface="Helvetica"/>
            </a:endParaRPr>
          </a:p>
          <a:p>
            <a:pPr>
              <a:spcBef>
                <a:spcPts val="0"/>
              </a:spcBef>
              <a:spcAft>
                <a:spcPts val="1200"/>
              </a:spcAft>
              <a:buClr>
                <a:schemeClr val="tx1"/>
              </a:buClr>
            </a:pPr>
            <a:r>
              <a:rPr lang="en-US" sz="1800" dirty="0">
                <a:latin typeface="Helvetica Light"/>
                <a:cs typeface="Helvetica Light"/>
              </a:rPr>
              <a:t>Uranus was discovered accidentally in 1781. In 1986, </a:t>
            </a:r>
            <a:r>
              <a:rPr lang="en-US" sz="1800" i="1" dirty="0">
                <a:latin typeface="Helvetica Light"/>
                <a:cs typeface="Helvetica Light"/>
              </a:rPr>
              <a:t>Voyager 2</a:t>
            </a:r>
            <a:r>
              <a:rPr lang="en-US" sz="1800" dirty="0">
                <a:latin typeface="Helvetica Light"/>
                <a:cs typeface="Helvetica Light"/>
              </a:rPr>
              <a:t> flew by Uranus and provided detailed information about the planet, including the existence of new moons and rings. </a:t>
            </a:r>
          </a:p>
          <a:p>
            <a:pPr>
              <a:spcBef>
                <a:spcPts val="0"/>
              </a:spcBef>
              <a:spcAft>
                <a:spcPts val="1200"/>
              </a:spcAft>
              <a:buClr>
                <a:schemeClr val="tx1"/>
              </a:buClr>
            </a:pPr>
            <a:r>
              <a:rPr lang="en-US" sz="1800" dirty="0">
                <a:latin typeface="Helvetica Light"/>
                <a:cs typeface="Helvetica Light"/>
              </a:rPr>
              <a:t>Uranus’s average temperature is 58 K </a:t>
            </a:r>
            <a:r>
              <a:rPr lang="en-US" sz="1800" dirty="0" smtClean="0">
                <a:latin typeface="Helvetica Light"/>
                <a:cs typeface="Helvetica Light"/>
              </a:rPr>
              <a:t>(-215°C</a:t>
            </a:r>
            <a:r>
              <a:rPr lang="en-US" sz="1800" dirty="0">
                <a:latin typeface="Helvetica Light"/>
                <a:cs typeface="Helvetica Light"/>
              </a:rPr>
              <a:t>).</a:t>
            </a:r>
          </a:p>
          <a:p>
            <a:pPr>
              <a:spcBef>
                <a:spcPts val="0"/>
              </a:spcBef>
              <a:spcAft>
                <a:spcPts val="1200"/>
              </a:spcAft>
              <a:buClr>
                <a:schemeClr val="tx1"/>
              </a:buClr>
            </a:pPr>
            <a:endParaRPr lang="en-US" sz="1800" dirty="0">
              <a:latin typeface="Helvetica Light"/>
              <a:cs typeface="Helvetica Light"/>
            </a:endParaRP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6" name="Picture 8" descr="C29-20"/>
          <p:cNvPicPr>
            <a:picLocks noChangeAspect="1" noChangeArrowheads="1"/>
          </p:cNvPicPr>
          <p:nvPr/>
        </p:nvPicPr>
        <p:blipFill>
          <a:blip r:embed="rId4" cstate="print"/>
          <a:srcRect/>
          <a:stretch>
            <a:fillRect/>
          </a:stretch>
        </p:blipFill>
        <p:spPr bwMode="auto">
          <a:xfrm>
            <a:off x="2876841" y="3161287"/>
            <a:ext cx="2968625" cy="2971800"/>
          </a:xfrm>
          <a:prstGeom prst="rect">
            <a:avLst/>
          </a:prstGeom>
          <a:noFill/>
        </p:spPr>
      </p:pic>
    </p:spTree>
    <p:extLst>
      <p:ext uri="{BB962C8B-B14F-4D97-AF65-F5344CB8AC3E}">
        <p14:creationId xmlns:p14="http://schemas.microsoft.com/office/powerpoint/2010/main" val="190478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Uranus</a:t>
            </a:r>
          </a:p>
          <a:p>
            <a:pPr marL="0" indent="0">
              <a:spcBef>
                <a:spcPts val="0"/>
              </a:spcBef>
              <a:spcAft>
                <a:spcPts val="600"/>
              </a:spcAft>
              <a:buNone/>
            </a:pPr>
            <a:r>
              <a:rPr lang="en-US" sz="2200" b="1" dirty="0" smtClean="0">
                <a:latin typeface="Helvetica"/>
                <a:cs typeface="Helvetica"/>
              </a:rPr>
              <a:t>Atmosphere</a:t>
            </a:r>
          </a:p>
          <a:p>
            <a:pPr>
              <a:spcBef>
                <a:spcPts val="0"/>
              </a:spcBef>
              <a:spcAft>
                <a:spcPts val="1200"/>
              </a:spcAft>
            </a:pPr>
            <a:r>
              <a:rPr lang="en-US" sz="1800" dirty="0">
                <a:latin typeface="Helvetica Light"/>
                <a:cs typeface="Helvetica Light"/>
              </a:rPr>
              <a:t>Uranus has a blue, velvety appearance, which is caused by methane gas in its atmosphere reflecting blue light. Most of the atmosphere is composed of helium and hydrogen, which are colorless. </a:t>
            </a:r>
          </a:p>
          <a:p>
            <a:pPr>
              <a:spcBef>
                <a:spcPts val="0"/>
              </a:spcBef>
              <a:spcAft>
                <a:spcPts val="1200"/>
              </a:spcAft>
            </a:pPr>
            <a:r>
              <a:rPr lang="en-US" sz="1800" dirty="0">
                <a:latin typeface="Helvetica Light"/>
                <a:cs typeface="Helvetica Light"/>
              </a:rPr>
              <a:t>The internal structure of Uranus is completely fluid except for a small, solid core. It also has a strong magnetic field.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05067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Formation of the Solar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673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 Collapsing Interstellar </a:t>
            </a:r>
            <a:r>
              <a:rPr lang="en-US" sz="2400" b="1" dirty="0" smtClean="0">
                <a:latin typeface="Helvetica"/>
                <a:cs typeface="Helvetica"/>
              </a:rPr>
              <a:t>Cloud</a:t>
            </a:r>
          </a:p>
          <a:p>
            <a:pPr marL="0" indent="0">
              <a:spcBef>
                <a:spcPts val="0"/>
              </a:spcBef>
              <a:spcAft>
                <a:spcPts val="600"/>
              </a:spcAft>
              <a:buNone/>
            </a:pPr>
            <a:r>
              <a:rPr lang="en-US" sz="2200" b="1" dirty="0">
                <a:latin typeface="Helvetica"/>
                <a:cs typeface="Helvetica"/>
              </a:rPr>
              <a:t>Collapse </a:t>
            </a:r>
            <a:r>
              <a:rPr lang="en-US" sz="2200" b="1" dirty="0" smtClean="0">
                <a:latin typeface="Helvetica"/>
                <a:cs typeface="Helvetica"/>
              </a:rPr>
              <a:t>accelerates</a:t>
            </a:r>
          </a:p>
          <a:p>
            <a:pPr>
              <a:spcBef>
                <a:spcPts val="0"/>
              </a:spcBef>
              <a:spcAft>
                <a:spcPts val="1200"/>
              </a:spcAft>
            </a:pPr>
            <a:r>
              <a:rPr lang="en-US" sz="1800" dirty="0">
                <a:latin typeface="Helvetica Light"/>
                <a:cs typeface="Helvetica Light"/>
              </a:rPr>
              <a:t>As a collapsing interstellar cloud spins, the rotation slows the collapse in the equatorial plane, and the cloud becomes flattened.</a:t>
            </a:r>
          </a:p>
          <a:p>
            <a:pPr>
              <a:spcBef>
                <a:spcPts val="0"/>
              </a:spcBef>
              <a:spcAft>
                <a:spcPts val="1200"/>
              </a:spcAft>
            </a:pPr>
            <a:r>
              <a:rPr lang="en-US" sz="1800" dirty="0">
                <a:latin typeface="Helvetica Light"/>
                <a:cs typeface="Helvetica Light"/>
              </a:rPr>
              <a:t>Eventually, the cloud becomes a rotating disk with a dense concentration of matter at the center.</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0668090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Uranus</a:t>
            </a:r>
          </a:p>
          <a:p>
            <a:pPr marL="0" indent="0">
              <a:spcBef>
                <a:spcPts val="0"/>
              </a:spcBef>
              <a:spcAft>
                <a:spcPts val="600"/>
              </a:spcAft>
              <a:buNone/>
            </a:pPr>
            <a:r>
              <a:rPr lang="en-US" sz="2200" b="1" dirty="0">
                <a:latin typeface="Helvetica"/>
                <a:cs typeface="Helvetica"/>
              </a:rPr>
              <a:t>Moons and </a:t>
            </a:r>
            <a:r>
              <a:rPr lang="en-US" sz="2200" b="1" dirty="0" smtClean="0">
                <a:latin typeface="Helvetica"/>
                <a:cs typeface="Helvetica"/>
              </a:rPr>
              <a:t>rings</a:t>
            </a:r>
          </a:p>
          <a:p>
            <a:pPr>
              <a:spcBef>
                <a:spcPts val="0"/>
              </a:spcBef>
              <a:spcAft>
                <a:spcPts val="1200"/>
              </a:spcAft>
            </a:pPr>
            <a:r>
              <a:rPr lang="en-US" sz="1800" dirty="0">
                <a:latin typeface="Helvetica Light"/>
                <a:cs typeface="Helvetica Light"/>
              </a:rPr>
              <a:t>Uranus has at least 27 moons and a faint ring system. Many of Uranus’s rings are dark—almost black and almost invisible.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3638856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Uranus</a:t>
            </a:r>
          </a:p>
          <a:p>
            <a:pPr marL="0" indent="0">
              <a:spcBef>
                <a:spcPts val="0"/>
              </a:spcBef>
              <a:spcAft>
                <a:spcPts val="600"/>
              </a:spcAft>
              <a:buNone/>
            </a:pPr>
            <a:r>
              <a:rPr lang="en-US" sz="2200" b="1" dirty="0" smtClean="0">
                <a:latin typeface="Helvetica"/>
                <a:cs typeface="Helvetica"/>
              </a:rPr>
              <a:t>Rotation</a:t>
            </a:r>
          </a:p>
          <a:p>
            <a:pPr>
              <a:spcBef>
                <a:spcPts val="0"/>
              </a:spcBef>
              <a:spcAft>
                <a:spcPts val="600"/>
              </a:spcAft>
            </a:pPr>
            <a:r>
              <a:rPr lang="en-US" sz="1800" dirty="0">
                <a:latin typeface="Helvetica Light"/>
                <a:cs typeface="Helvetica Light"/>
              </a:rPr>
              <a:t>The rotational axis of Uranus is tipped so far that its north pole almost lies in its orbital plane. This view shows its position at an equinox.</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58653" y="2963756"/>
            <a:ext cx="4026693" cy="283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2614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Neptune</a:t>
            </a:r>
          </a:p>
          <a:p>
            <a:pPr>
              <a:spcBef>
                <a:spcPts val="0"/>
              </a:spcBef>
              <a:spcAft>
                <a:spcPts val="1200"/>
              </a:spcAft>
            </a:pPr>
            <a:r>
              <a:rPr lang="en-US" sz="1800" dirty="0">
                <a:latin typeface="Helvetica Light"/>
                <a:cs typeface="Helvetica Light"/>
              </a:rPr>
              <a:t>The existence of Neptune was predicted before it was discovered, based on small deviations in the motion of Uranus and the application of Newton’s law of universal gravitation. In 1846, Neptune was discovered where astronomers had predicted it to be.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pic>
        <p:nvPicPr>
          <p:cNvPr id="6" name="Picture 8" descr="C29-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01865" y="3043860"/>
            <a:ext cx="2889250" cy="2946400"/>
          </a:xfrm>
          <a:prstGeom prst="rect">
            <a:avLst/>
          </a:prstGeom>
          <a:noFill/>
        </p:spPr>
      </p:pic>
    </p:spTree>
    <p:extLst>
      <p:ext uri="{BB962C8B-B14F-4D97-AF65-F5344CB8AC3E}">
        <p14:creationId xmlns:p14="http://schemas.microsoft.com/office/powerpoint/2010/main" val="208551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Neptune</a:t>
            </a:r>
          </a:p>
          <a:p>
            <a:pPr marL="0" indent="0">
              <a:spcBef>
                <a:spcPts val="0"/>
              </a:spcBef>
              <a:spcAft>
                <a:spcPts val="600"/>
              </a:spcAft>
              <a:buNone/>
            </a:pPr>
            <a:r>
              <a:rPr lang="en-US" sz="2200" b="1" dirty="0" smtClean="0">
                <a:latin typeface="Helvetica"/>
                <a:cs typeface="Helvetica"/>
              </a:rPr>
              <a:t>Atmosphere</a:t>
            </a:r>
          </a:p>
          <a:p>
            <a:pPr>
              <a:spcBef>
                <a:spcPts val="0"/>
              </a:spcBef>
              <a:spcAft>
                <a:spcPts val="1200"/>
              </a:spcAft>
            </a:pPr>
            <a:r>
              <a:rPr lang="en-US" sz="1800" dirty="0">
                <a:latin typeface="Helvetica Light"/>
                <a:cs typeface="Helvetica Light"/>
              </a:rPr>
              <a:t>Neptune is slightly smaller and denser than Uranus. Similarities between Neptune and Uranus include a bluish color caused by methane in the atmosphere, their atmospheric compositions, temperatures, magnetic fields, interiors, and particle belts or rings.</a:t>
            </a:r>
          </a:p>
          <a:p>
            <a:pPr>
              <a:spcBef>
                <a:spcPts val="0"/>
              </a:spcBef>
              <a:spcAft>
                <a:spcPts val="1200"/>
              </a:spcAft>
            </a:pPr>
            <a:r>
              <a:rPr lang="en-US" sz="1800" dirty="0">
                <a:latin typeface="Helvetica Light"/>
                <a:cs typeface="Helvetica Light"/>
              </a:rPr>
              <a:t>Neptune has distinctive clouds and atmospheric belts and zones similar to those of Jupiter and Saturn.</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9231605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Neptune</a:t>
            </a:r>
          </a:p>
          <a:p>
            <a:pPr marL="0" indent="0">
              <a:spcBef>
                <a:spcPts val="0"/>
              </a:spcBef>
              <a:spcAft>
                <a:spcPts val="600"/>
              </a:spcAft>
              <a:buNone/>
            </a:pPr>
            <a:r>
              <a:rPr lang="en-US" sz="2200" b="1" dirty="0">
                <a:latin typeface="Helvetica"/>
                <a:cs typeface="Helvetica"/>
              </a:rPr>
              <a:t>Moons and </a:t>
            </a:r>
            <a:r>
              <a:rPr lang="en-US" sz="2200" b="1" dirty="0" smtClean="0">
                <a:latin typeface="Helvetica"/>
                <a:cs typeface="Helvetica"/>
              </a:rPr>
              <a:t>rings</a:t>
            </a:r>
          </a:p>
          <a:p>
            <a:pPr>
              <a:spcBef>
                <a:spcPts val="0"/>
              </a:spcBef>
              <a:spcAft>
                <a:spcPts val="1200"/>
              </a:spcAft>
            </a:pPr>
            <a:r>
              <a:rPr lang="en-US" sz="1800" dirty="0">
                <a:latin typeface="Helvetica Light"/>
                <a:cs typeface="Helvetica Light"/>
              </a:rPr>
              <a:t>The largest of Neptune’s 13 moons is Triton, which has a retrograde orbit. Triton has a thin atmosphere and nitrogen geysers.</a:t>
            </a:r>
          </a:p>
          <a:p>
            <a:pPr>
              <a:spcBef>
                <a:spcPts val="0"/>
              </a:spcBef>
              <a:spcAft>
                <a:spcPts val="1200"/>
              </a:spcAft>
            </a:pPr>
            <a:r>
              <a:rPr lang="en-US" sz="1800" dirty="0">
                <a:latin typeface="Helvetica Light"/>
                <a:cs typeface="Helvetica Light"/>
              </a:rPr>
              <a:t>Neptune’s six rings are composed of microscopic dust particles, which do not reflect light well.</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1690496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011027"/>
            <a:ext cx="8229600" cy="3513347"/>
          </a:xfrm>
        </p:spPr>
        <p:txBody>
          <a:bodyPr lIns="0" tIns="0" rIns="0" bIns="0">
            <a:normAutofit fontScale="92500" lnSpcReduction="10000"/>
          </a:bodyPr>
          <a:lstStyle/>
          <a:p>
            <a:pPr marL="0" indent="0">
              <a:spcAft>
                <a:spcPts val="1000"/>
              </a:spcAft>
              <a:buNone/>
            </a:pPr>
            <a:r>
              <a:rPr lang="en-US" sz="3300" b="1" dirty="0" smtClean="0">
                <a:solidFill>
                  <a:srgbClr val="6600FF"/>
                </a:solidFill>
                <a:latin typeface="Helvetica"/>
                <a:cs typeface="Helvetica"/>
              </a:rPr>
              <a:t>Review</a:t>
            </a:r>
            <a:endParaRPr lang="en-US" sz="2800" b="1" dirty="0" smtClean="0">
              <a:solidFill>
                <a:srgbClr val="6600FF"/>
              </a:solidFill>
              <a:latin typeface="Helvetica"/>
              <a:cs typeface="Helvetica"/>
            </a:endParaRPr>
          </a:p>
          <a:p>
            <a:pPr marL="0" indent="0">
              <a:spcAft>
                <a:spcPts val="300"/>
              </a:spcAft>
              <a:buNone/>
            </a:pPr>
            <a:r>
              <a:rPr lang="en-US" sz="2400" b="1" dirty="0" smtClean="0">
                <a:solidFill>
                  <a:srgbClr val="000000"/>
                </a:solidFill>
                <a:latin typeface="Helvetica"/>
                <a:cs typeface="Helvetica"/>
              </a:rPr>
              <a:t>Essential Questions</a:t>
            </a:r>
          </a:p>
          <a:p>
            <a:pPr>
              <a:spcAft>
                <a:spcPts val="1200"/>
              </a:spcAft>
            </a:pPr>
            <a:r>
              <a:rPr lang="en-US" sz="1800" dirty="0">
                <a:latin typeface="Helvetica Light"/>
                <a:cs typeface="Helvetica Light"/>
              </a:rPr>
              <a:t>What are the similarities among and differences between the gas giant planets?</a:t>
            </a:r>
          </a:p>
          <a:p>
            <a:pPr>
              <a:spcAft>
                <a:spcPts val="1200"/>
              </a:spcAft>
            </a:pPr>
            <a:r>
              <a:rPr lang="en-US" sz="1800" dirty="0">
                <a:latin typeface="Helvetica Light"/>
                <a:cs typeface="Helvetica Light"/>
              </a:rPr>
              <a:t>What are the major moons?</a:t>
            </a:r>
          </a:p>
          <a:p>
            <a:pPr>
              <a:spcAft>
                <a:spcPts val="1200"/>
              </a:spcAft>
            </a:pPr>
            <a:r>
              <a:rPr lang="en-US" sz="1800" dirty="0">
                <a:latin typeface="Helvetica Light"/>
                <a:cs typeface="Helvetica Light"/>
              </a:rPr>
              <a:t>How do moons and rings form?</a:t>
            </a:r>
          </a:p>
          <a:p>
            <a:pPr>
              <a:spcAft>
                <a:spcPts val="1200"/>
              </a:spcAft>
            </a:pPr>
            <a:r>
              <a:rPr lang="en-US" sz="1800" dirty="0">
                <a:latin typeface="Helvetica Light"/>
                <a:cs typeface="Helvetica Light"/>
              </a:rPr>
              <a:t>How does the composition of the gas giant planets and the composition of the Sun compare?</a:t>
            </a:r>
          </a:p>
          <a:p>
            <a:pPr marL="0" indent="0">
              <a:spcBef>
                <a:spcPts val="1200"/>
              </a:spcBef>
              <a:spcAft>
                <a:spcPts val="300"/>
              </a:spcAft>
              <a:buNone/>
            </a:pPr>
            <a:r>
              <a:rPr lang="en-US" sz="2400" b="1" dirty="0" smtClean="0">
                <a:solidFill>
                  <a:srgbClr val="000000"/>
                </a:solidFill>
                <a:latin typeface="Helvetica" pitchFamily="34" charset="0"/>
                <a:cs typeface="Helvetica" pitchFamily="34" charset="0"/>
              </a:rPr>
              <a:t>Vocabulary</a:t>
            </a:r>
            <a:endParaRPr lang="en-US" sz="24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200" y="4524374"/>
            <a:ext cx="3571875" cy="553998"/>
          </a:xfrm>
          <a:prstGeom prst="rect">
            <a:avLst/>
          </a:prstGeom>
          <a:noFill/>
        </p:spPr>
        <p:txBody>
          <a:bodyPr wrap="square" lIns="0" tIns="0" rIns="0" bIns="0" rtlCol="0" anchor="t" anchorCtr="0">
            <a:spAutoFit/>
          </a:bodyPr>
          <a:lstStyle/>
          <a:p>
            <a:pPr marL="285750" indent="-285750">
              <a:buFont typeface="Arial"/>
              <a:buChar char="•"/>
            </a:pPr>
            <a:r>
              <a:rPr lang="sv-SE" dirty="0">
                <a:latin typeface="Helvetica Light"/>
                <a:cs typeface="Helvetica Light"/>
              </a:rPr>
              <a:t>gas giant planet</a:t>
            </a:r>
          </a:p>
          <a:p>
            <a:pPr marL="285750" indent="-285750">
              <a:buFont typeface="Arial"/>
              <a:buChar char="•"/>
            </a:pPr>
            <a:r>
              <a:rPr lang="sv-SE" dirty="0">
                <a:latin typeface="Helvetica Light"/>
                <a:cs typeface="Helvetica Light"/>
              </a:rPr>
              <a:t>liquid metallic hydrogen</a:t>
            </a:r>
          </a:p>
        </p:txBody>
      </p:sp>
      <p:sp>
        <p:nvSpPr>
          <p:cNvPr id="18" name="TextBox 17"/>
          <p:cNvSpPr txBox="1"/>
          <p:nvPr/>
        </p:nvSpPr>
        <p:spPr>
          <a:xfrm>
            <a:off x="4278595" y="4524374"/>
            <a:ext cx="3512855" cy="1135031"/>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belt</a:t>
            </a:r>
          </a:p>
          <a:p>
            <a:pPr marL="285750" indent="-285750">
              <a:buFont typeface="Arial"/>
              <a:buChar char="•"/>
            </a:pPr>
            <a:r>
              <a:rPr lang="en-US" dirty="0">
                <a:latin typeface="Helvetica Light"/>
                <a:cs typeface="Helvetica Light"/>
              </a:rPr>
              <a:t>zone</a:t>
            </a:r>
          </a:p>
          <a:p>
            <a:pPr marL="285750" indent="-285750">
              <a:buFont typeface="Arial"/>
              <a:buChar char="•"/>
            </a:pPr>
            <a:endParaRPr lang="en-US" dirty="0">
              <a:latin typeface="Helvetica Light"/>
              <a:cs typeface="Helvetica Light"/>
            </a:endParaRP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Outer Planets</a:t>
            </a:r>
            <a:endParaRPr lang="en-US" sz="1200" dirty="0">
              <a:solidFill>
                <a:schemeClr val="tx1">
                  <a:lumMod val="65000"/>
                  <a:lumOff val="35000"/>
                </a:schemeClr>
              </a:solidFill>
              <a:latin typeface="Helvetica Light"/>
              <a:cs typeface="Helvetica Light"/>
            </a:endParaRPr>
          </a:p>
        </p:txBody>
      </p:sp>
      <p:pic>
        <p:nvPicPr>
          <p:cNvPr id="14" name="Picture 13"/>
          <p:cNvPicPr>
            <a:picLocks noChangeAspect="1"/>
          </p:cNvPicPr>
          <p:nvPr/>
        </p:nvPicPr>
        <p:blipFill>
          <a:blip r:embed="rId2"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9728857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480023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Besides the Sun and planets, there are many other objects in the solar system that are composed primarily of rocks, dust, and ice.</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4:  </a:t>
            </a:r>
            <a:r>
              <a:rPr lang="en-US" sz="1800" dirty="0">
                <a:solidFill>
                  <a:schemeClr val="tx1">
                    <a:lumMod val="50000"/>
                    <a:lumOff val="50000"/>
                  </a:schemeClr>
                </a:solidFill>
                <a:latin typeface="Helvetica"/>
                <a:cs typeface="Helvetica"/>
              </a:rPr>
              <a:t>Other Solar System Objects</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545779983"/>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gridCol w="2743200"/>
                <a:gridCol w="2743200"/>
              </a:tblGrid>
              <a:tr h="426741">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L</a:t>
                      </a:r>
                    </a:p>
                    <a:p>
                      <a:pPr algn="ctr"/>
                      <a:r>
                        <a:rPr lang="en-US" sz="1200" b="0" i="1" dirty="0"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936652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smtClean="0">
                <a:solidFill>
                  <a:srgbClr val="6600FF"/>
                </a:solidFill>
                <a:latin typeface="Helvetica"/>
                <a:cs typeface="Helvetica"/>
              </a:rPr>
              <a:t>Essential Questions</a:t>
            </a:r>
          </a:p>
          <a:p>
            <a:pPr>
              <a:spcAft>
                <a:spcPts val="1200"/>
              </a:spcAft>
            </a:pPr>
            <a:r>
              <a:rPr lang="en-US" sz="1800" dirty="0">
                <a:latin typeface="Helvetica Light"/>
                <a:cs typeface="Helvetica Light"/>
              </a:rPr>
              <a:t>What are the differences between planets and dwarf planets?</a:t>
            </a:r>
          </a:p>
          <a:p>
            <a:pPr>
              <a:spcAft>
                <a:spcPts val="1200"/>
              </a:spcAft>
            </a:pPr>
            <a:r>
              <a:rPr lang="en-US" sz="1800" dirty="0">
                <a:latin typeface="Helvetica Light"/>
                <a:cs typeface="Helvetica Light"/>
              </a:rPr>
              <a:t>What are the oldest members of the solar system?</a:t>
            </a:r>
          </a:p>
          <a:p>
            <a:pPr>
              <a:spcAft>
                <a:spcPts val="1200"/>
              </a:spcAft>
            </a:pPr>
            <a:r>
              <a:rPr lang="en-US" sz="1800" dirty="0">
                <a:latin typeface="Helvetica Light"/>
                <a:cs typeface="Helvetica Light"/>
              </a:rPr>
              <a:t>How are meteoroids, meteors, and meteorites described?</a:t>
            </a:r>
          </a:p>
          <a:p>
            <a:pPr>
              <a:spcAft>
                <a:spcPts val="1200"/>
              </a:spcAft>
            </a:pPr>
            <a:r>
              <a:rPr lang="en-US" sz="1800" dirty="0">
                <a:latin typeface="Helvetica Light"/>
                <a:cs typeface="Helvetica Light"/>
              </a:rPr>
              <a:t>What </a:t>
            </a:r>
            <a:r>
              <a:rPr lang="en-US" sz="1800" dirty="0" smtClean="0">
                <a:latin typeface="Helvetica Light"/>
                <a:cs typeface="Helvetica Light"/>
              </a:rPr>
              <a:t>are </a:t>
            </a:r>
            <a:r>
              <a:rPr lang="en-US" sz="1800" dirty="0">
                <a:latin typeface="Helvetica Light"/>
                <a:cs typeface="Helvetica Light"/>
              </a:rPr>
              <a:t>the structure </a:t>
            </a:r>
            <a:r>
              <a:rPr lang="en-US" sz="1800" dirty="0" smtClean="0">
                <a:latin typeface="Helvetica Light"/>
                <a:cs typeface="Helvetica Light"/>
              </a:rPr>
              <a:t>and behavior of comets?</a:t>
            </a:r>
            <a:endParaRPr lang="en-US" sz="1800" dirty="0">
              <a:latin typeface="Helvetica Light"/>
              <a:cs typeface="Helvetica Light"/>
            </a:endParaRP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8422052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1800" dirty="0">
                <a:latin typeface="Helvetica Light"/>
                <a:cs typeface="Helvetica Light"/>
              </a:rPr>
              <a:t>smog</a:t>
            </a:r>
            <a:endParaRPr lang="en-US" sz="1800" dirty="0" smtClean="0">
              <a:latin typeface="Helvetica Light"/>
              <a:cs typeface="Helvetica Light"/>
            </a:endParaRP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1800" dirty="0">
                <a:latin typeface="Helvetica Light"/>
                <a:cs typeface="Helvetica Light"/>
              </a:rPr>
              <a:t>dwarf planet</a:t>
            </a:r>
          </a:p>
          <a:p>
            <a:r>
              <a:rPr lang="en-US" sz="1800" dirty="0">
                <a:latin typeface="Helvetica Light"/>
                <a:cs typeface="Helvetica Light"/>
              </a:rPr>
              <a:t>meteoroid</a:t>
            </a:r>
          </a:p>
          <a:p>
            <a:r>
              <a:rPr lang="en-US" sz="1800" dirty="0">
                <a:latin typeface="Helvetica Light"/>
                <a:cs typeface="Helvetica Light"/>
              </a:rPr>
              <a:t>meteor</a:t>
            </a:r>
          </a:p>
          <a:p>
            <a:r>
              <a:rPr lang="en-US" sz="1800" dirty="0">
                <a:latin typeface="Helvetica Light"/>
                <a:cs typeface="Helvetica Light"/>
              </a:rPr>
              <a:t>meteorite</a:t>
            </a:r>
          </a:p>
          <a:p>
            <a:r>
              <a:rPr lang="en-US" sz="1800" dirty="0">
                <a:latin typeface="Helvetica Light"/>
                <a:cs typeface="Helvetica Light"/>
              </a:rPr>
              <a:t>Kuiper belt</a:t>
            </a:r>
          </a:p>
          <a:p>
            <a:r>
              <a:rPr lang="en-US" sz="1800" dirty="0">
                <a:latin typeface="Helvetica Light"/>
                <a:cs typeface="Helvetica Light"/>
              </a:rPr>
              <a:t>comet</a:t>
            </a:r>
          </a:p>
          <a:p>
            <a:r>
              <a:rPr lang="en-US" sz="1800" dirty="0">
                <a:latin typeface="Helvetica Light"/>
                <a:cs typeface="Helvetica Light"/>
              </a:rPr>
              <a:t>meteor shower</a:t>
            </a:r>
          </a:p>
          <a:p>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6600FF"/>
                </a:solidFill>
                <a:latin typeface="Helvetica"/>
                <a:cs typeface="Helvetica"/>
              </a:rPr>
              <a:t>Vocabulary</a:t>
            </a:r>
          </a:p>
        </p:txBody>
      </p:sp>
      <p:pic>
        <p:nvPicPr>
          <p:cNvPr id="12" name="Picture 11"/>
          <p:cNvPicPr>
            <a:picLocks noChangeAspect="1"/>
          </p:cNvPicPr>
          <p:nvPr/>
        </p:nvPicPr>
        <p:blipFill>
          <a:blip r:embed="rId2" cstate="screen">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Other Solar System Objects</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1915480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3794</TotalTime>
  <Words>6033</Words>
  <Application>Microsoft Office PowerPoint</Application>
  <PresentationFormat>On-screen Show (4:3)</PresentationFormat>
  <Paragraphs>950</Paragraphs>
  <Slides>122</Slides>
  <Notes>93</Notes>
  <HiddenSlides>0</HiddenSlides>
  <MMClips>0</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Office Theme</vt:lpstr>
      <vt:lpstr>Our Solar System</vt:lpstr>
      <vt:lpstr>PowerPoint Presentation</vt:lpstr>
      <vt:lpstr>Section 1:  Formation of the Solar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  The Inner Planets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  The Outer Planets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4:  Other Solar System Objects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William Penn Benner III</cp:lastModifiedBy>
  <cp:revision>219</cp:revision>
  <cp:lastPrinted>2013-07-12T13:26:11Z</cp:lastPrinted>
  <dcterms:created xsi:type="dcterms:W3CDTF">2013-07-09T14:24:31Z</dcterms:created>
  <dcterms:modified xsi:type="dcterms:W3CDTF">2017-05-12T15:31:31Z</dcterms:modified>
</cp:coreProperties>
</file>