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5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3" r:id="rId10"/>
    <p:sldId id="266" r:id="rId11"/>
    <p:sldId id="269" r:id="rId12"/>
    <p:sldId id="267" r:id="rId13"/>
    <p:sldId id="268" r:id="rId14"/>
    <p:sldId id="308" r:id="rId15"/>
    <p:sldId id="309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277" r:id="rId24"/>
    <p:sldId id="278" r:id="rId25"/>
    <p:sldId id="279" r:id="rId26"/>
    <p:sldId id="280" r:id="rId27"/>
    <p:sldId id="282" r:id="rId28"/>
    <p:sldId id="283" r:id="rId29"/>
    <p:sldId id="281" r:id="rId30"/>
    <p:sldId id="284" r:id="rId31"/>
    <p:sldId id="285" r:id="rId32"/>
    <p:sldId id="287" r:id="rId33"/>
    <p:sldId id="288" r:id="rId34"/>
    <p:sldId id="289" r:id="rId35"/>
    <p:sldId id="290" r:id="rId36"/>
    <p:sldId id="292" r:id="rId37"/>
    <p:sldId id="293" r:id="rId38"/>
    <p:sldId id="294" r:id="rId39"/>
    <p:sldId id="295" r:id="rId40"/>
    <p:sldId id="296" r:id="rId41"/>
    <p:sldId id="297" r:id="rId42"/>
    <p:sldId id="299" r:id="rId43"/>
    <p:sldId id="300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6" autoAdjust="0"/>
    <p:restoredTop sz="86467" autoAdjust="0"/>
  </p:normalViewPr>
  <p:slideViewPr>
    <p:cSldViewPr>
      <p:cViewPr varScale="1">
        <p:scale>
          <a:sx n="95" d="100"/>
          <a:sy n="95" d="100"/>
        </p:scale>
        <p:origin x="-1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15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5DE908-38E8-48DE-BD03-22EAFA86792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CB7C57-7C87-42BB-A9BB-488C77A1EEE4}">
      <dgm:prSet phldrT="[Text]"/>
      <dgm:spPr/>
      <dgm:t>
        <a:bodyPr/>
        <a:lstStyle/>
        <a:p>
          <a:r>
            <a:rPr lang="en-US" dirty="0" smtClean="0"/>
            <a:t>Math</a:t>
          </a:r>
          <a:endParaRPr lang="en-US" dirty="0"/>
        </a:p>
      </dgm:t>
    </dgm:pt>
    <dgm:pt modelId="{847EBCAD-551D-4182-A719-45521B59EC47}" type="parTrans" cxnId="{D1E72FD5-17BC-405D-BD3A-D5BE10690E52}">
      <dgm:prSet/>
      <dgm:spPr/>
      <dgm:t>
        <a:bodyPr/>
        <a:lstStyle/>
        <a:p>
          <a:endParaRPr lang="en-US"/>
        </a:p>
      </dgm:t>
    </dgm:pt>
    <dgm:pt modelId="{18597033-4DD6-4185-97B5-1B3EE31CC495}" type="sibTrans" cxnId="{D1E72FD5-17BC-405D-BD3A-D5BE10690E52}">
      <dgm:prSet/>
      <dgm:spPr/>
      <dgm:t>
        <a:bodyPr/>
        <a:lstStyle/>
        <a:p>
          <a:endParaRPr lang="en-US"/>
        </a:p>
      </dgm:t>
    </dgm:pt>
    <dgm:pt modelId="{5BA26DFD-041D-4B10-B4A7-FC4DCF93E86F}">
      <dgm:prSet phldrT="[Text]"/>
      <dgm:spPr/>
      <dgm:t>
        <a:bodyPr/>
        <a:lstStyle/>
        <a:p>
          <a:r>
            <a:rPr lang="en-US" dirty="0" smtClean="0"/>
            <a:t>formulas</a:t>
          </a:r>
          <a:endParaRPr lang="en-US" dirty="0"/>
        </a:p>
      </dgm:t>
    </dgm:pt>
    <dgm:pt modelId="{C36A86F5-9C8D-4821-8550-3B0C5BE72BCD}" type="parTrans" cxnId="{8699371A-604A-4043-B0FD-DA9484C2A0A8}">
      <dgm:prSet/>
      <dgm:spPr/>
      <dgm:t>
        <a:bodyPr/>
        <a:lstStyle/>
        <a:p>
          <a:endParaRPr lang="en-US"/>
        </a:p>
      </dgm:t>
    </dgm:pt>
    <dgm:pt modelId="{98A377D8-2C33-4E59-9BC5-001060C03DDF}" type="sibTrans" cxnId="{8699371A-604A-4043-B0FD-DA9484C2A0A8}">
      <dgm:prSet/>
      <dgm:spPr/>
      <dgm:t>
        <a:bodyPr/>
        <a:lstStyle/>
        <a:p>
          <a:endParaRPr lang="en-US"/>
        </a:p>
      </dgm:t>
    </dgm:pt>
    <dgm:pt modelId="{072EC1CE-C99D-4459-9EE5-3D4B98891CA3}">
      <dgm:prSet phldrT="[Text]"/>
      <dgm:spPr/>
      <dgm:t>
        <a:bodyPr/>
        <a:lstStyle/>
        <a:p>
          <a:r>
            <a:rPr lang="en-US" smtClean="0"/>
            <a:t>density</a:t>
          </a:r>
          <a:endParaRPr lang="en-US" dirty="0"/>
        </a:p>
      </dgm:t>
    </dgm:pt>
    <dgm:pt modelId="{5AF3C8B9-3CEF-4510-9F80-C03A1911740B}" type="parTrans" cxnId="{7A300521-19EF-42A6-9E6F-2009FAEA38D7}">
      <dgm:prSet/>
      <dgm:spPr/>
      <dgm:t>
        <a:bodyPr/>
        <a:lstStyle/>
        <a:p>
          <a:endParaRPr lang="en-US"/>
        </a:p>
      </dgm:t>
    </dgm:pt>
    <dgm:pt modelId="{D7D5171C-6278-47F9-8AEC-5603511B75BB}" type="sibTrans" cxnId="{7A300521-19EF-42A6-9E6F-2009FAEA38D7}">
      <dgm:prSet/>
      <dgm:spPr/>
      <dgm:t>
        <a:bodyPr/>
        <a:lstStyle/>
        <a:p>
          <a:endParaRPr lang="en-US"/>
        </a:p>
      </dgm:t>
    </dgm:pt>
    <dgm:pt modelId="{75EE6AFB-A75A-436E-92CF-7F328F875749}">
      <dgm:prSet phldrT="[Text]"/>
      <dgm:spPr/>
      <dgm:t>
        <a:bodyPr/>
        <a:lstStyle/>
        <a:p>
          <a:r>
            <a:rPr lang="en-US" dirty="0" smtClean="0"/>
            <a:t>Specific heat</a:t>
          </a:r>
          <a:endParaRPr lang="en-US" dirty="0"/>
        </a:p>
      </dgm:t>
    </dgm:pt>
    <dgm:pt modelId="{6D810299-8A5C-4110-92A4-CC12C8A87A08}" type="parTrans" cxnId="{23B4AA9F-AE5D-4498-A9D2-017CF8E19C5E}">
      <dgm:prSet/>
      <dgm:spPr/>
      <dgm:t>
        <a:bodyPr/>
        <a:lstStyle/>
        <a:p>
          <a:endParaRPr lang="en-US"/>
        </a:p>
      </dgm:t>
    </dgm:pt>
    <dgm:pt modelId="{766F5770-62EC-454F-986E-6FD2E9805FFF}" type="sibTrans" cxnId="{23B4AA9F-AE5D-4498-A9D2-017CF8E19C5E}">
      <dgm:prSet/>
      <dgm:spPr/>
      <dgm:t>
        <a:bodyPr/>
        <a:lstStyle/>
        <a:p>
          <a:endParaRPr lang="en-US"/>
        </a:p>
      </dgm:t>
    </dgm:pt>
    <dgm:pt modelId="{E544AB5E-7E42-4613-BC15-C4BB11B21EBD}">
      <dgm:prSet phldrT="[Text]" custT="1"/>
      <dgm:spPr/>
      <dgm:t>
        <a:bodyPr/>
        <a:lstStyle/>
        <a:p>
          <a:r>
            <a:rPr lang="en-US" sz="2000" dirty="0" smtClean="0"/>
            <a:t>Dimensional </a:t>
          </a:r>
        </a:p>
        <a:p>
          <a:r>
            <a:rPr lang="en-US" sz="2000" dirty="0" smtClean="0"/>
            <a:t>Analysis</a:t>
          </a:r>
          <a:endParaRPr lang="en-US" sz="2000" dirty="0"/>
        </a:p>
      </dgm:t>
    </dgm:pt>
    <dgm:pt modelId="{473963B2-4BE8-4A41-8F0C-A78FE2C548E0}" type="parTrans" cxnId="{128CFEC7-E6F7-4FB5-8150-6CE9555E9893}">
      <dgm:prSet/>
      <dgm:spPr/>
      <dgm:t>
        <a:bodyPr/>
        <a:lstStyle/>
        <a:p>
          <a:endParaRPr lang="en-US"/>
        </a:p>
      </dgm:t>
    </dgm:pt>
    <dgm:pt modelId="{49A048D6-D8D1-47C0-A399-B7FC808538D1}" type="sibTrans" cxnId="{128CFEC7-E6F7-4FB5-8150-6CE9555E9893}">
      <dgm:prSet/>
      <dgm:spPr/>
      <dgm:t>
        <a:bodyPr/>
        <a:lstStyle/>
        <a:p>
          <a:endParaRPr lang="en-US"/>
        </a:p>
      </dgm:t>
    </dgm:pt>
    <dgm:pt modelId="{7FECFAB6-7E6D-40B4-A934-6E4DA64D4323}">
      <dgm:prSet phldrT="[Text]"/>
      <dgm:spPr/>
      <dgm:t>
        <a:bodyPr/>
        <a:lstStyle/>
        <a:p>
          <a:r>
            <a:rPr lang="en-US" dirty="0" smtClean="0"/>
            <a:t>conversion</a:t>
          </a:r>
          <a:endParaRPr lang="en-US" dirty="0"/>
        </a:p>
      </dgm:t>
    </dgm:pt>
    <dgm:pt modelId="{968A4C14-BF48-4391-B0BC-28BB1C1BC0B8}" type="parTrans" cxnId="{0CAD0FFF-1395-4E2D-A029-0CF6D81AA8DB}">
      <dgm:prSet/>
      <dgm:spPr/>
      <dgm:t>
        <a:bodyPr/>
        <a:lstStyle/>
        <a:p>
          <a:endParaRPr lang="en-US"/>
        </a:p>
      </dgm:t>
    </dgm:pt>
    <dgm:pt modelId="{5A3AA7C2-1BC7-4F5C-A5B4-7578D9691B5F}" type="sibTrans" cxnId="{0CAD0FFF-1395-4E2D-A029-0CF6D81AA8DB}">
      <dgm:prSet/>
      <dgm:spPr/>
      <dgm:t>
        <a:bodyPr/>
        <a:lstStyle/>
        <a:p>
          <a:endParaRPr lang="en-US"/>
        </a:p>
      </dgm:t>
    </dgm:pt>
    <dgm:pt modelId="{934329B0-4F1D-41EF-B6AB-3AB27693A376}" type="pres">
      <dgm:prSet presAssocID="{405DE908-38E8-48DE-BD03-22EAFA86792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C5178F1-1C2D-43DD-B89C-58AA996A4465}" type="pres">
      <dgm:prSet presAssocID="{4CCB7C57-7C87-42BB-A9BB-488C77A1EEE4}" presName="hierRoot1" presStyleCnt="0"/>
      <dgm:spPr/>
    </dgm:pt>
    <dgm:pt modelId="{DB4C98CE-14C4-42AB-A2A0-8F0FBA4519F7}" type="pres">
      <dgm:prSet presAssocID="{4CCB7C57-7C87-42BB-A9BB-488C77A1EEE4}" presName="composite" presStyleCnt="0"/>
      <dgm:spPr/>
    </dgm:pt>
    <dgm:pt modelId="{AAEB2C99-6DE5-42B0-A7A6-3BBC52885BC4}" type="pres">
      <dgm:prSet presAssocID="{4CCB7C57-7C87-42BB-A9BB-488C77A1EEE4}" presName="background" presStyleLbl="node0" presStyleIdx="0" presStyleCnt="1"/>
      <dgm:spPr/>
    </dgm:pt>
    <dgm:pt modelId="{C3EA23AA-28A9-42E7-AB6E-6615841B0579}" type="pres">
      <dgm:prSet presAssocID="{4CCB7C57-7C87-42BB-A9BB-488C77A1EEE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314434-C7FE-4407-8E8D-BDDE9BFB16C8}" type="pres">
      <dgm:prSet presAssocID="{4CCB7C57-7C87-42BB-A9BB-488C77A1EEE4}" presName="hierChild2" presStyleCnt="0"/>
      <dgm:spPr/>
    </dgm:pt>
    <dgm:pt modelId="{81C4B612-6E32-4110-A300-C0FDA48F2A8E}" type="pres">
      <dgm:prSet presAssocID="{C36A86F5-9C8D-4821-8550-3B0C5BE72BCD}" presName="Name10" presStyleLbl="parChTrans1D2" presStyleIdx="0" presStyleCnt="2"/>
      <dgm:spPr/>
      <dgm:t>
        <a:bodyPr/>
        <a:lstStyle/>
        <a:p>
          <a:endParaRPr lang="en-US"/>
        </a:p>
      </dgm:t>
    </dgm:pt>
    <dgm:pt modelId="{7584E156-F2DE-42D5-B2DE-0A6D209C2980}" type="pres">
      <dgm:prSet presAssocID="{5BA26DFD-041D-4B10-B4A7-FC4DCF93E86F}" presName="hierRoot2" presStyleCnt="0"/>
      <dgm:spPr/>
    </dgm:pt>
    <dgm:pt modelId="{4B5CB1AC-64EC-4C0A-BD4C-D8CB83E54A06}" type="pres">
      <dgm:prSet presAssocID="{5BA26DFD-041D-4B10-B4A7-FC4DCF93E86F}" presName="composite2" presStyleCnt="0"/>
      <dgm:spPr/>
    </dgm:pt>
    <dgm:pt modelId="{93BC7331-F282-4580-AC01-10B792FD73F2}" type="pres">
      <dgm:prSet presAssocID="{5BA26DFD-041D-4B10-B4A7-FC4DCF93E86F}" presName="background2" presStyleLbl="node2" presStyleIdx="0" presStyleCnt="2"/>
      <dgm:spPr/>
    </dgm:pt>
    <dgm:pt modelId="{4F2A42C9-C230-4F50-BCB2-895D93DFB747}" type="pres">
      <dgm:prSet presAssocID="{5BA26DFD-041D-4B10-B4A7-FC4DCF93E86F}" presName="text2" presStyleLbl="fgAcc2" presStyleIdx="0" presStyleCnt="2" custLinFactNeighborX="-49311" custLinFactNeighborY="-182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47F470-8EFD-4147-8035-986E706E2D55}" type="pres">
      <dgm:prSet presAssocID="{5BA26DFD-041D-4B10-B4A7-FC4DCF93E86F}" presName="hierChild3" presStyleCnt="0"/>
      <dgm:spPr/>
    </dgm:pt>
    <dgm:pt modelId="{5BB9E226-B37C-4623-B49C-0BE03BF270F7}" type="pres">
      <dgm:prSet presAssocID="{5AF3C8B9-3CEF-4510-9F80-C03A1911740B}" presName="Name17" presStyleLbl="parChTrans1D3" presStyleIdx="0" presStyleCnt="3"/>
      <dgm:spPr/>
      <dgm:t>
        <a:bodyPr/>
        <a:lstStyle/>
        <a:p>
          <a:endParaRPr lang="en-US"/>
        </a:p>
      </dgm:t>
    </dgm:pt>
    <dgm:pt modelId="{93B8A21E-47F2-409C-A452-C38BBFA7AF07}" type="pres">
      <dgm:prSet presAssocID="{072EC1CE-C99D-4459-9EE5-3D4B98891CA3}" presName="hierRoot3" presStyleCnt="0"/>
      <dgm:spPr/>
    </dgm:pt>
    <dgm:pt modelId="{F02E341A-9095-48C4-A6C8-419CD9F8750E}" type="pres">
      <dgm:prSet presAssocID="{072EC1CE-C99D-4459-9EE5-3D4B98891CA3}" presName="composite3" presStyleCnt="0"/>
      <dgm:spPr/>
    </dgm:pt>
    <dgm:pt modelId="{A16E2089-14A2-49DD-A914-4EC7AEE29D70}" type="pres">
      <dgm:prSet presAssocID="{072EC1CE-C99D-4459-9EE5-3D4B98891CA3}" presName="background3" presStyleLbl="node3" presStyleIdx="0" presStyleCnt="3"/>
      <dgm:spPr/>
    </dgm:pt>
    <dgm:pt modelId="{F5D54471-41E2-472C-B805-91E343F0F82B}" type="pres">
      <dgm:prSet presAssocID="{072EC1CE-C99D-4459-9EE5-3D4B98891CA3}" presName="text3" presStyleLbl="fgAcc3" presStyleIdx="0" presStyleCnt="3" custLinFactNeighborX="-62453" custLinFactNeighborY="-58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29DB6C-10A4-4DAF-BFEA-6E8A2FCB0B9D}" type="pres">
      <dgm:prSet presAssocID="{072EC1CE-C99D-4459-9EE5-3D4B98891CA3}" presName="hierChild4" presStyleCnt="0"/>
      <dgm:spPr/>
    </dgm:pt>
    <dgm:pt modelId="{2025EAC3-3352-4EA5-8AD8-8B455C73658D}" type="pres">
      <dgm:prSet presAssocID="{6D810299-8A5C-4110-92A4-CC12C8A87A08}" presName="Name17" presStyleLbl="parChTrans1D3" presStyleIdx="1" presStyleCnt="3"/>
      <dgm:spPr/>
      <dgm:t>
        <a:bodyPr/>
        <a:lstStyle/>
        <a:p>
          <a:endParaRPr lang="en-US"/>
        </a:p>
      </dgm:t>
    </dgm:pt>
    <dgm:pt modelId="{A294BD56-5012-4B4A-BADB-BAA73796C8D2}" type="pres">
      <dgm:prSet presAssocID="{75EE6AFB-A75A-436E-92CF-7F328F875749}" presName="hierRoot3" presStyleCnt="0"/>
      <dgm:spPr/>
    </dgm:pt>
    <dgm:pt modelId="{0621A0F5-2988-4256-94E1-68A2271B7713}" type="pres">
      <dgm:prSet presAssocID="{75EE6AFB-A75A-436E-92CF-7F328F875749}" presName="composite3" presStyleCnt="0"/>
      <dgm:spPr/>
    </dgm:pt>
    <dgm:pt modelId="{5E098425-5F1B-4652-865B-9F4B2020D242}" type="pres">
      <dgm:prSet presAssocID="{75EE6AFB-A75A-436E-92CF-7F328F875749}" presName="background3" presStyleLbl="node3" presStyleIdx="1" presStyleCnt="3"/>
      <dgm:spPr/>
    </dgm:pt>
    <dgm:pt modelId="{95DDBA2B-3FC1-4C57-93FE-5EEB4A8900B8}" type="pres">
      <dgm:prSet presAssocID="{75EE6AFB-A75A-436E-92CF-7F328F875749}" presName="text3" presStyleLbl="fgAcc3" presStyleIdx="1" presStyleCnt="3" custLinFactNeighborX="-16705" custLinFactNeighborY="-87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08EB5F-A127-48A4-8C8A-DE6BF45BDC45}" type="pres">
      <dgm:prSet presAssocID="{75EE6AFB-A75A-436E-92CF-7F328F875749}" presName="hierChild4" presStyleCnt="0"/>
      <dgm:spPr/>
    </dgm:pt>
    <dgm:pt modelId="{8D3CA772-2955-4A47-90A6-DB1036E32BFE}" type="pres">
      <dgm:prSet presAssocID="{473963B2-4BE8-4A41-8F0C-A78FE2C548E0}" presName="Name10" presStyleLbl="parChTrans1D2" presStyleIdx="1" presStyleCnt="2"/>
      <dgm:spPr/>
      <dgm:t>
        <a:bodyPr/>
        <a:lstStyle/>
        <a:p>
          <a:endParaRPr lang="en-US"/>
        </a:p>
      </dgm:t>
    </dgm:pt>
    <dgm:pt modelId="{3A710D68-E69E-4AAB-B81C-FAD71500705D}" type="pres">
      <dgm:prSet presAssocID="{E544AB5E-7E42-4613-BC15-C4BB11B21EBD}" presName="hierRoot2" presStyleCnt="0"/>
      <dgm:spPr/>
    </dgm:pt>
    <dgm:pt modelId="{41B5CF58-8A59-4D93-A49C-ECF1C428F84E}" type="pres">
      <dgm:prSet presAssocID="{E544AB5E-7E42-4613-BC15-C4BB11B21EBD}" presName="composite2" presStyleCnt="0"/>
      <dgm:spPr/>
    </dgm:pt>
    <dgm:pt modelId="{AE857F4A-5069-401B-BBE2-CAAD7AB1FB36}" type="pres">
      <dgm:prSet presAssocID="{E544AB5E-7E42-4613-BC15-C4BB11B21EBD}" presName="background2" presStyleLbl="node2" presStyleIdx="1" presStyleCnt="2"/>
      <dgm:spPr/>
    </dgm:pt>
    <dgm:pt modelId="{BF4904B4-BB83-40E3-B594-FA76CEEB5192}" type="pres">
      <dgm:prSet presAssocID="{E544AB5E-7E42-4613-BC15-C4BB11B21EBD}" presName="text2" presStyleLbl="fgAcc2" presStyleIdx="1" presStyleCnt="2" custScaleX="118393" custLinFactNeighborX="22682" custLinFactNeighborY="-349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06FA9A-EFB8-47FA-89DA-DEBDDDBD1B45}" type="pres">
      <dgm:prSet presAssocID="{E544AB5E-7E42-4613-BC15-C4BB11B21EBD}" presName="hierChild3" presStyleCnt="0"/>
      <dgm:spPr/>
    </dgm:pt>
    <dgm:pt modelId="{0E26F4EE-4D79-49CA-B972-FDC4ADC97F2B}" type="pres">
      <dgm:prSet presAssocID="{968A4C14-BF48-4391-B0BC-28BB1C1BC0B8}" presName="Name17" presStyleLbl="parChTrans1D3" presStyleIdx="2" presStyleCnt="3"/>
      <dgm:spPr/>
      <dgm:t>
        <a:bodyPr/>
        <a:lstStyle/>
        <a:p>
          <a:endParaRPr lang="en-US"/>
        </a:p>
      </dgm:t>
    </dgm:pt>
    <dgm:pt modelId="{0F7EF8C6-EA71-4631-860C-2713251DFE8E}" type="pres">
      <dgm:prSet presAssocID="{7FECFAB6-7E6D-40B4-A934-6E4DA64D4323}" presName="hierRoot3" presStyleCnt="0"/>
      <dgm:spPr/>
    </dgm:pt>
    <dgm:pt modelId="{A108F9C4-FDD7-4F32-96EF-38558BE2BF15}" type="pres">
      <dgm:prSet presAssocID="{7FECFAB6-7E6D-40B4-A934-6E4DA64D4323}" presName="composite3" presStyleCnt="0"/>
      <dgm:spPr/>
    </dgm:pt>
    <dgm:pt modelId="{7E64EF27-922A-4598-95B2-1D3134384FF0}" type="pres">
      <dgm:prSet presAssocID="{7FECFAB6-7E6D-40B4-A934-6E4DA64D4323}" presName="background3" presStyleLbl="node3" presStyleIdx="2" presStyleCnt="3"/>
      <dgm:spPr/>
    </dgm:pt>
    <dgm:pt modelId="{BBCFDAB2-0B15-40EF-89B6-A4187EFEE6CD}" type="pres">
      <dgm:prSet presAssocID="{7FECFAB6-7E6D-40B4-A934-6E4DA64D4323}" presName="text3" presStyleLbl="fgAcc3" presStyleIdx="2" presStyleCnt="3" custLinFactNeighborX="48889" custLinFactNeighborY="-225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617ACC-488C-4E6E-B349-54CB7AF0219F}" type="pres">
      <dgm:prSet presAssocID="{7FECFAB6-7E6D-40B4-A934-6E4DA64D4323}" presName="hierChild4" presStyleCnt="0"/>
      <dgm:spPr/>
    </dgm:pt>
  </dgm:ptLst>
  <dgm:cxnLst>
    <dgm:cxn modelId="{F24017DF-87FE-4C89-A8A8-3852A762BCA8}" type="presOf" srcId="{E544AB5E-7E42-4613-BC15-C4BB11B21EBD}" destId="{BF4904B4-BB83-40E3-B594-FA76CEEB5192}" srcOrd="0" destOrd="0" presId="urn:microsoft.com/office/officeart/2005/8/layout/hierarchy1"/>
    <dgm:cxn modelId="{7A300521-19EF-42A6-9E6F-2009FAEA38D7}" srcId="{5BA26DFD-041D-4B10-B4A7-FC4DCF93E86F}" destId="{072EC1CE-C99D-4459-9EE5-3D4B98891CA3}" srcOrd="0" destOrd="0" parTransId="{5AF3C8B9-3CEF-4510-9F80-C03A1911740B}" sibTransId="{D7D5171C-6278-47F9-8AEC-5603511B75BB}"/>
    <dgm:cxn modelId="{939F9ADC-5A44-4F48-9E7B-2293E60F3944}" type="presOf" srcId="{4CCB7C57-7C87-42BB-A9BB-488C77A1EEE4}" destId="{C3EA23AA-28A9-42E7-AB6E-6615841B0579}" srcOrd="0" destOrd="0" presId="urn:microsoft.com/office/officeart/2005/8/layout/hierarchy1"/>
    <dgm:cxn modelId="{10C3992A-310B-4FF0-B6CC-29D3760CB5D7}" type="presOf" srcId="{C36A86F5-9C8D-4821-8550-3B0C5BE72BCD}" destId="{81C4B612-6E32-4110-A300-C0FDA48F2A8E}" srcOrd="0" destOrd="0" presId="urn:microsoft.com/office/officeart/2005/8/layout/hierarchy1"/>
    <dgm:cxn modelId="{B5BB8BA7-ECEC-4C2F-971F-0005700666EB}" type="presOf" srcId="{5AF3C8B9-3CEF-4510-9F80-C03A1911740B}" destId="{5BB9E226-B37C-4623-B49C-0BE03BF270F7}" srcOrd="0" destOrd="0" presId="urn:microsoft.com/office/officeart/2005/8/layout/hierarchy1"/>
    <dgm:cxn modelId="{B43F0599-7A78-4DAF-AC7C-C8747598723E}" type="presOf" srcId="{473963B2-4BE8-4A41-8F0C-A78FE2C548E0}" destId="{8D3CA772-2955-4A47-90A6-DB1036E32BFE}" srcOrd="0" destOrd="0" presId="urn:microsoft.com/office/officeart/2005/8/layout/hierarchy1"/>
    <dgm:cxn modelId="{128CFEC7-E6F7-4FB5-8150-6CE9555E9893}" srcId="{4CCB7C57-7C87-42BB-A9BB-488C77A1EEE4}" destId="{E544AB5E-7E42-4613-BC15-C4BB11B21EBD}" srcOrd="1" destOrd="0" parTransId="{473963B2-4BE8-4A41-8F0C-A78FE2C548E0}" sibTransId="{49A048D6-D8D1-47C0-A399-B7FC808538D1}"/>
    <dgm:cxn modelId="{5AD4B673-63FB-4A01-BEB4-AD36A31C1ED2}" type="presOf" srcId="{7FECFAB6-7E6D-40B4-A934-6E4DA64D4323}" destId="{BBCFDAB2-0B15-40EF-89B6-A4187EFEE6CD}" srcOrd="0" destOrd="0" presId="urn:microsoft.com/office/officeart/2005/8/layout/hierarchy1"/>
    <dgm:cxn modelId="{0CAD0FFF-1395-4E2D-A029-0CF6D81AA8DB}" srcId="{E544AB5E-7E42-4613-BC15-C4BB11B21EBD}" destId="{7FECFAB6-7E6D-40B4-A934-6E4DA64D4323}" srcOrd="0" destOrd="0" parTransId="{968A4C14-BF48-4391-B0BC-28BB1C1BC0B8}" sibTransId="{5A3AA7C2-1BC7-4F5C-A5B4-7578D9691B5F}"/>
    <dgm:cxn modelId="{23B4AA9F-AE5D-4498-A9D2-017CF8E19C5E}" srcId="{5BA26DFD-041D-4B10-B4A7-FC4DCF93E86F}" destId="{75EE6AFB-A75A-436E-92CF-7F328F875749}" srcOrd="1" destOrd="0" parTransId="{6D810299-8A5C-4110-92A4-CC12C8A87A08}" sibTransId="{766F5770-62EC-454F-986E-6FD2E9805FFF}"/>
    <dgm:cxn modelId="{1A7B6EA9-F043-4027-AC93-F8534946CD89}" type="presOf" srcId="{6D810299-8A5C-4110-92A4-CC12C8A87A08}" destId="{2025EAC3-3352-4EA5-8AD8-8B455C73658D}" srcOrd="0" destOrd="0" presId="urn:microsoft.com/office/officeart/2005/8/layout/hierarchy1"/>
    <dgm:cxn modelId="{D1E72FD5-17BC-405D-BD3A-D5BE10690E52}" srcId="{405DE908-38E8-48DE-BD03-22EAFA867927}" destId="{4CCB7C57-7C87-42BB-A9BB-488C77A1EEE4}" srcOrd="0" destOrd="0" parTransId="{847EBCAD-551D-4182-A719-45521B59EC47}" sibTransId="{18597033-4DD6-4185-97B5-1B3EE31CC495}"/>
    <dgm:cxn modelId="{2CF8B186-1FEC-4714-B43B-2132B3E2F0B8}" type="presOf" srcId="{072EC1CE-C99D-4459-9EE5-3D4B98891CA3}" destId="{F5D54471-41E2-472C-B805-91E343F0F82B}" srcOrd="0" destOrd="0" presId="urn:microsoft.com/office/officeart/2005/8/layout/hierarchy1"/>
    <dgm:cxn modelId="{7E988381-D4E4-45A9-B5ED-E52FFC694A71}" type="presOf" srcId="{5BA26DFD-041D-4B10-B4A7-FC4DCF93E86F}" destId="{4F2A42C9-C230-4F50-BCB2-895D93DFB747}" srcOrd="0" destOrd="0" presId="urn:microsoft.com/office/officeart/2005/8/layout/hierarchy1"/>
    <dgm:cxn modelId="{528657BF-90D9-4D51-9253-D49DE07AC718}" type="presOf" srcId="{75EE6AFB-A75A-436E-92CF-7F328F875749}" destId="{95DDBA2B-3FC1-4C57-93FE-5EEB4A8900B8}" srcOrd="0" destOrd="0" presId="urn:microsoft.com/office/officeart/2005/8/layout/hierarchy1"/>
    <dgm:cxn modelId="{8699371A-604A-4043-B0FD-DA9484C2A0A8}" srcId="{4CCB7C57-7C87-42BB-A9BB-488C77A1EEE4}" destId="{5BA26DFD-041D-4B10-B4A7-FC4DCF93E86F}" srcOrd="0" destOrd="0" parTransId="{C36A86F5-9C8D-4821-8550-3B0C5BE72BCD}" sibTransId="{98A377D8-2C33-4E59-9BC5-001060C03DDF}"/>
    <dgm:cxn modelId="{0F8AB69E-743A-4ADA-A581-381934DD2509}" type="presOf" srcId="{968A4C14-BF48-4391-B0BC-28BB1C1BC0B8}" destId="{0E26F4EE-4D79-49CA-B972-FDC4ADC97F2B}" srcOrd="0" destOrd="0" presId="urn:microsoft.com/office/officeart/2005/8/layout/hierarchy1"/>
    <dgm:cxn modelId="{63597669-A62F-40D9-A7A5-B8FB5DD23457}" type="presOf" srcId="{405DE908-38E8-48DE-BD03-22EAFA867927}" destId="{934329B0-4F1D-41EF-B6AB-3AB27693A376}" srcOrd="0" destOrd="0" presId="urn:microsoft.com/office/officeart/2005/8/layout/hierarchy1"/>
    <dgm:cxn modelId="{71D49346-3F82-48AE-9B54-B95949AFD4DB}" type="presParOf" srcId="{934329B0-4F1D-41EF-B6AB-3AB27693A376}" destId="{3C5178F1-1C2D-43DD-B89C-58AA996A4465}" srcOrd="0" destOrd="0" presId="urn:microsoft.com/office/officeart/2005/8/layout/hierarchy1"/>
    <dgm:cxn modelId="{16FD0B31-0605-417B-AD70-D67A40BFF447}" type="presParOf" srcId="{3C5178F1-1C2D-43DD-B89C-58AA996A4465}" destId="{DB4C98CE-14C4-42AB-A2A0-8F0FBA4519F7}" srcOrd="0" destOrd="0" presId="urn:microsoft.com/office/officeart/2005/8/layout/hierarchy1"/>
    <dgm:cxn modelId="{BF566DB0-474A-4527-9CF0-5BD592FC591D}" type="presParOf" srcId="{DB4C98CE-14C4-42AB-A2A0-8F0FBA4519F7}" destId="{AAEB2C99-6DE5-42B0-A7A6-3BBC52885BC4}" srcOrd="0" destOrd="0" presId="urn:microsoft.com/office/officeart/2005/8/layout/hierarchy1"/>
    <dgm:cxn modelId="{110CC28C-3A6C-45B0-829B-B5EEFBE701E5}" type="presParOf" srcId="{DB4C98CE-14C4-42AB-A2A0-8F0FBA4519F7}" destId="{C3EA23AA-28A9-42E7-AB6E-6615841B0579}" srcOrd="1" destOrd="0" presId="urn:microsoft.com/office/officeart/2005/8/layout/hierarchy1"/>
    <dgm:cxn modelId="{7BAB639E-0482-42A3-BC51-0F5EDFD0A5CC}" type="presParOf" srcId="{3C5178F1-1C2D-43DD-B89C-58AA996A4465}" destId="{A3314434-C7FE-4407-8E8D-BDDE9BFB16C8}" srcOrd="1" destOrd="0" presId="urn:microsoft.com/office/officeart/2005/8/layout/hierarchy1"/>
    <dgm:cxn modelId="{7EEDF297-BA64-40B7-AC45-AB0AFFC5CBB1}" type="presParOf" srcId="{A3314434-C7FE-4407-8E8D-BDDE9BFB16C8}" destId="{81C4B612-6E32-4110-A300-C0FDA48F2A8E}" srcOrd="0" destOrd="0" presId="urn:microsoft.com/office/officeart/2005/8/layout/hierarchy1"/>
    <dgm:cxn modelId="{2122A266-F22E-460D-A935-1A2A53CC3882}" type="presParOf" srcId="{A3314434-C7FE-4407-8E8D-BDDE9BFB16C8}" destId="{7584E156-F2DE-42D5-B2DE-0A6D209C2980}" srcOrd="1" destOrd="0" presId="urn:microsoft.com/office/officeart/2005/8/layout/hierarchy1"/>
    <dgm:cxn modelId="{EB71C220-BD96-410A-B35D-04DB757252EF}" type="presParOf" srcId="{7584E156-F2DE-42D5-B2DE-0A6D209C2980}" destId="{4B5CB1AC-64EC-4C0A-BD4C-D8CB83E54A06}" srcOrd="0" destOrd="0" presId="urn:microsoft.com/office/officeart/2005/8/layout/hierarchy1"/>
    <dgm:cxn modelId="{53C256F3-CAC9-46DD-A64B-C5EAC5467933}" type="presParOf" srcId="{4B5CB1AC-64EC-4C0A-BD4C-D8CB83E54A06}" destId="{93BC7331-F282-4580-AC01-10B792FD73F2}" srcOrd="0" destOrd="0" presId="urn:microsoft.com/office/officeart/2005/8/layout/hierarchy1"/>
    <dgm:cxn modelId="{6100CEF7-65A4-4372-BBB0-3A875CB543AB}" type="presParOf" srcId="{4B5CB1AC-64EC-4C0A-BD4C-D8CB83E54A06}" destId="{4F2A42C9-C230-4F50-BCB2-895D93DFB747}" srcOrd="1" destOrd="0" presId="urn:microsoft.com/office/officeart/2005/8/layout/hierarchy1"/>
    <dgm:cxn modelId="{21C110B3-E0B9-4918-89AE-F9AB4395CF2D}" type="presParOf" srcId="{7584E156-F2DE-42D5-B2DE-0A6D209C2980}" destId="{C847F470-8EFD-4147-8035-986E706E2D55}" srcOrd="1" destOrd="0" presId="urn:microsoft.com/office/officeart/2005/8/layout/hierarchy1"/>
    <dgm:cxn modelId="{C7C750B4-CE52-489F-8C35-153F4EB5FDD3}" type="presParOf" srcId="{C847F470-8EFD-4147-8035-986E706E2D55}" destId="{5BB9E226-B37C-4623-B49C-0BE03BF270F7}" srcOrd="0" destOrd="0" presId="urn:microsoft.com/office/officeart/2005/8/layout/hierarchy1"/>
    <dgm:cxn modelId="{97AE6B0D-FB95-4486-A081-D2FADB6BAC20}" type="presParOf" srcId="{C847F470-8EFD-4147-8035-986E706E2D55}" destId="{93B8A21E-47F2-409C-A452-C38BBFA7AF07}" srcOrd="1" destOrd="0" presId="urn:microsoft.com/office/officeart/2005/8/layout/hierarchy1"/>
    <dgm:cxn modelId="{91417732-26A4-41C9-8245-4F7D890476E4}" type="presParOf" srcId="{93B8A21E-47F2-409C-A452-C38BBFA7AF07}" destId="{F02E341A-9095-48C4-A6C8-419CD9F8750E}" srcOrd="0" destOrd="0" presId="urn:microsoft.com/office/officeart/2005/8/layout/hierarchy1"/>
    <dgm:cxn modelId="{2E19E328-97DD-43CB-977A-CE9BF9C450C9}" type="presParOf" srcId="{F02E341A-9095-48C4-A6C8-419CD9F8750E}" destId="{A16E2089-14A2-49DD-A914-4EC7AEE29D70}" srcOrd="0" destOrd="0" presId="urn:microsoft.com/office/officeart/2005/8/layout/hierarchy1"/>
    <dgm:cxn modelId="{B5164CE6-52D7-4578-8168-F1100CF6DB03}" type="presParOf" srcId="{F02E341A-9095-48C4-A6C8-419CD9F8750E}" destId="{F5D54471-41E2-472C-B805-91E343F0F82B}" srcOrd="1" destOrd="0" presId="urn:microsoft.com/office/officeart/2005/8/layout/hierarchy1"/>
    <dgm:cxn modelId="{B9BBBCAF-6132-41B8-856A-4D78BB99550E}" type="presParOf" srcId="{93B8A21E-47F2-409C-A452-C38BBFA7AF07}" destId="{B829DB6C-10A4-4DAF-BFEA-6E8A2FCB0B9D}" srcOrd="1" destOrd="0" presId="urn:microsoft.com/office/officeart/2005/8/layout/hierarchy1"/>
    <dgm:cxn modelId="{E7CECCD1-3FEC-478E-8C83-5447FF9B44F3}" type="presParOf" srcId="{C847F470-8EFD-4147-8035-986E706E2D55}" destId="{2025EAC3-3352-4EA5-8AD8-8B455C73658D}" srcOrd="2" destOrd="0" presId="urn:microsoft.com/office/officeart/2005/8/layout/hierarchy1"/>
    <dgm:cxn modelId="{642C1C89-5D7F-438F-9FFD-2089175FDF99}" type="presParOf" srcId="{C847F470-8EFD-4147-8035-986E706E2D55}" destId="{A294BD56-5012-4B4A-BADB-BAA73796C8D2}" srcOrd="3" destOrd="0" presId="urn:microsoft.com/office/officeart/2005/8/layout/hierarchy1"/>
    <dgm:cxn modelId="{2744A0A7-147A-4D1A-8AC3-450B8C3793B3}" type="presParOf" srcId="{A294BD56-5012-4B4A-BADB-BAA73796C8D2}" destId="{0621A0F5-2988-4256-94E1-68A2271B7713}" srcOrd="0" destOrd="0" presId="urn:microsoft.com/office/officeart/2005/8/layout/hierarchy1"/>
    <dgm:cxn modelId="{B3AC0836-C242-4484-9E56-95468801CC44}" type="presParOf" srcId="{0621A0F5-2988-4256-94E1-68A2271B7713}" destId="{5E098425-5F1B-4652-865B-9F4B2020D242}" srcOrd="0" destOrd="0" presId="urn:microsoft.com/office/officeart/2005/8/layout/hierarchy1"/>
    <dgm:cxn modelId="{77FDC5CF-5E30-466E-A0DC-3E9BF070493F}" type="presParOf" srcId="{0621A0F5-2988-4256-94E1-68A2271B7713}" destId="{95DDBA2B-3FC1-4C57-93FE-5EEB4A8900B8}" srcOrd="1" destOrd="0" presId="urn:microsoft.com/office/officeart/2005/8/layout/hierarchy1"/>
    <dgm:cxn modelId="{032FDB7D-1DAD-418D-B0F4-34C2DB98EFCB}" type="presParOf" srcId="{A294BD56-5012-4B4A-BADB-BAA73796C8D2}" destId="{9608EB5F-A127-48A4-8C8A-DE6BF45BDC45}" srcOrd="1" destOrd="0" presId="urn:microsoft.com/office/officeart/2005/8/layout/hierarchy1"/>
    <dgm:cxn modelId="{44E1BD19-42D7-4D35-B8C0-9578A98D22E4}" type="presParOf" srcId="{A3314434-C7FE-4407-8E8D-BDDE9BFB16C8}" destId="{8D3CA772-2955-4A47-90A6-DB1036E32BFE}" srcOrd="2" destOrd="0" presId="urn:microsoft.com/office/officeart/2005/8/layout/hierarchy1"/>
    <dgm:cxn modelId="{88A0C34F-7434-4029-A392-43629891136E}" type="presParOf" srcId="{A3314434-C7FE-4407-8E8D-BDDE9BFB16C8}" destId="{3A710D68-E69E-4AAB-B81C-FAD71500705D}" srcOrd="3" destOrd="0" presId="urn:microsoft.com/office/officeart/2005/8/layout/hierarchy1"/>
    <dgm:cxn modelId="{234594B0-BEB7-4CDA-A985-CBD8642D4725}" type="presParOf" srcId="{3A710D68-E69E-4AAB-B81C-FAD71500705D}" destId="{41B5CF58-8A59-4D93-A49C-ECF1C428F84E}" srcOrd="0" destOrd="0" presId="urn:microsoft.com/office/officeart/2005/8/layout/hierarchy1"/>
    <dgm:cxn modelId="{A9A00C6C-CEF8-4AF8-A87F-EC49A4413143}" type="presParOf" srcId="{41B5CF58-8A59-4D93-A49C-ECF1C428F84E}" destId="{AE857F4A-5069-401B-BBE2-CAAD7AB1FB36}" srcOrd="0" destOrd="0" presId="urn:microsoft.com/office/officeart/2005/8/layout/hierarchy1"/>
    <dgm:cxn modelId="{ACFBC7BB-3201-4CAD-9746-D50B104AA7BC}" type="presParOf" srcId="{41B5CF58-8A59-4D93-A49C-ECF1C428F84E}" destId="{BF4904B4-BB83-40E3-B594-FA76CEEB5192}" srcOrd="1" destOrd="0" presId="urn:microsoft.com/office/officeart/2005/8/layout/hierarchy1"/>
    <dgm:cxn modelId="{E6436F8A-1BD8-449A-A791-D0AAA0DCB3EE}" type="presParOf" srcId="{3A710D68-E69E-4AAB-B81C-FAD71500705D}" destId="{3306FA9A-EFB8-47FA-89DA-DEBDDDBD1B45}" srcOrd="1" destOrd="0" presId="urn:microsoft.com/office/officeart/2005/8/layout/hierarchy1"/>
    <dgm:cxn modelId="{88049D6E-87A4-43FF-9143-6DC079D522B9}" type="presParOf" srcId="{3306FA9A-EFB8-47FA-89DA-DEBDDDBD1B45}" destId="{0E26F4EE-4D79-49CA-B972-FDC4ADC97F2B}" srcOrd="0" destOrd="0" presId="urn:microsoft.com/office/officeart/2005/8/layout/hierarchy1"/>
    <dgm:cxn modelId="{F3E331B3-C132-45DF-90FF-5105346E2564}" type="presParOf" srcId="{3306FA9A-EFB8-47FA-89DA-DEBDDDBD1B45}" destId="{0F7EF8C6-EA71-4631-860C-2713251DFE8E}" srcOrd="1" destOrd="0" presId="urn:microsoft.com/office/officeart/2005/8/layout/hierarchy1"/>
    <dgm:cxn modelId="{08AB68E1-FF58-41FC-89DC-AD6C0BF64F61}" type="presParOf" srcId="{0F7EF8C6-EA71-4631-860C-2713251DFE8E}" destId="{A108F9C4-FDD7-4F32-96EF-38558BE2BF15}" srcOrd="0" destOrd="0" presId="urn:microsoft.com/office/officeart/2005/8/layout/hierarchy1"/>
    <dgm:cxn modelId="{0FBB2B65-16BE-4745-91BB-1ABA394078CB}" type="presParOf" srcId="{A108F9C4-FDD7-4F32-96EF-38558BE2BF15}" destId="{7E64EF27-922A-4598-95B2-1D3134384FF0}" srcOrd="0" destOrd="0" presId="urn:microsoft.com/office/officeart/2005/8/layout/hierarchy1"/>
    <dgm:cxn modelId="{8DACFB82-B8D6-41BD-9210-3661515E76CE}" type="presParOf" srcId="{A108F9C4-FDD7-4F32-96EF-38558BE2BF15}" destId="{BBCFDAB2-0B15-40EF-89B6-A4187EFEE6CD}" srcOrd="1" destOrd="0" presId="urn:microsoft.com/office/officeart/2005/8/layout/hierarchy1"/>
    <dgm:cxn modelId="{012B7FE0-F8DB-4D74-B9A8-AD29CFD1B1E1}" type="presParOf" srcId="{0F7EF8C6-EA71-4631-860C-2713251DFE8E}" destId="{32617ACC-488C-4E6E-B349-54CB7AF0219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26F4EE-4D79-49CA-B972-FDC4ADC97F2B}">
      <dsp:nvSpPr>
        <dsp:cNvPr id="0" name=""/>
        <dsp:cNvSpPr/>
      </dsp:nvSpPr>
      <dsp:spPr>
        <a:xfrm>
          <a:off x="6694216" y="2338118"/>
          <a:ext cx="457199" cy="644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3176"/>
              </a:lnTo>
              <a:lnTo>
                <a:pt x="457199" y="483176"/>
              </a:lnTo>
              <a:lnTo>
                <a:pt x="457199" y="644791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3CA772-2955-4A47-90A6-DB1036E32BFE}">
      <dsp:nvSpPr>
        <dsp:cNvPr id="0" name=""/>
        <dsp:cNvSpPr/>
      </dsp:nvSpPr>
      <dsp:spPr>
        <a:xfrm>
          <a:off x="4779542" y="1109625"/>
          <a:ext cx="1914673" cy="120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14673" y="0"/>
              </a:lnTo>
              <a:lnTo>
                <a:pt x="1914673" y="12068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25EAC3-3352-4EA5-8AD8-8B455C73658D}">
      <dsp:nvSpPr>
        <dsp:cNvPr id="0" name=""/>
        <dsp:cNvSpPr/>
      </dsp:nvSpPr>
      <dsp:spPr>
        <a:xfrm>
          <a:off x="2239867" y="2522268"/>
          <a:ext cx="1634961" cy="6130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1426"/>
              </a:lnTo>
              <a:lnTo>
                <a:pt x="1634961" y="451426"/>
              </a:lnTo>
              <a:lnTo>
                <a:pt x="1634961" y="613041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B9E226-B37C-4623-B49C-0BE03BF270F7}">
      <dsp:nvSpPr>
        <dsp:cNvPr id="0" name=""/>
        <dsp:cNvSpPr/>
      </dsp:nvSpPr>
      <dsp:spPr>
        <a:xfrm>
          <a:off x="944469" y="2522268"/>
          <a:ext cx="1295398" cy="644791"/>
        </a:xfrm>
        <a:custGeom>
          <a:avLst/>
          <a:gdLst/>
          <a:ahLst/>
          <a:cxnLst/>
          <a:rect l="0" t="0" r="0" b="0"/>
          <a:pathLst>
            <a:path>
              <a:moveTo>
                <a:pt x="1295398" y="0"/>
              </a:moveTo>
              <a:lnTo>
                <a:pt x="1295398" y="483176"/>
              </a:lnTo>
              <a:lnTo>
                <a:pt x="0" y="483176"/>
              </a:lnTo>
              <a:lnTo>
                <a:pt x="0" y="644791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C4B612-6E32-4110-A300-C0FDA48F2A8E}">
      <dsp:nvSpPr>
        <dsp:cNvPr id="0" name=""/>
        <dsp:cNvSpPr/>
      </dsp:nvSpPr>
      <dsp:spPr>
        <a:xfrm>
          <a:off x="2239867" y="1109625"/>
          <a:ext cx="2539674" cy="304839"/>
        </a:xfrm>
        <a:custGeom>
          <a:avLst/>
          <a:gdLst/>
          <a:ahLst/>
          <a:cxnLst/>
          <a:rect l="0" t="0" r="0" b="0"/>
          <a:pathLst>
            <a:path>
              <a:moveTo>
                <a:pt x="2539674" y="0"/>
              </a:moveTo>
              <a:lnTo>
                <a:pt x="2539674" y="143224"/>
              </a:lnTo>
              <a:lnTo>
                <a:pt x="0" y="143224"/>
              </a:lnTo>
              <a:lnTo>
                <a:pt x="0" y="30483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EB2C99-6DE5-42B0-A7A6-3BBC52885BC4}">
      <dsp:nvSpPr>
        <dsp:cNvPr id="0" name=""/>
        <dsp:cNvSpPr/>
      </dsp:nvSpPr>
      <dsp:spPr>
        <a:xfrm>
          <a:off x="3907257" y="1823"/>
          <a:ext cx="1744570" cy="1107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EA23AA-28A9-42E7-AB6E-6615841B0579}">
      <dsp:nvSpPr>
        <dsp:cNvPr id="0" name=""/>
        <dsp:cNvSpPr/>
      </dsp:nvSpPr>
      <dsp:spPr>
        <a:xfrm>
          <a:off x="4101098" y="185972"/>
          <a:ext cx="1744570" cy="11078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Math</a:t>
          </a:r>
          <a:endParaRPr lang="en-US" sz="2200" kern="1200" dirty="0"/>
        </a:p>
      </dsp:txBody>
      <dsp:txXfrm>
        <a:off x="4101098" y="185972"/>
        <a:ext cx="1744570" cy="1107802"/>
      </dsp:txXfrm>
    </dsp:sp>
    <dsp:sp modelId="{93BC7331-F282-4580-AC01-10B792FD73F2}">
      <dsp:nvSpPr>
        <dsp:cNvPr id="0" name=""/>
        <dsp:cNvSpPr/>
      </dsp:nvSpPr>
      <dsp:spPr>
        <a:xfrm>
          <a:off x="1367582" y="1414465"/>
          <a:ext cx="1744570" cy="1107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2A42C9-C230-4F50-BCB2-895D93DFB747}">
      <dsp:nvSpPr>
        <dsp:cNvPr id="0" name=""/>
        <dsp:cNvSpPr/>
      </dsp:nvSpPr>
      <dsp:spPr>
        <a:xfrm>
          <a:off x="1561423" y="1598614"/>
          <a:ext cx="1744570" cy="11078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formulas</a:t>
          </a:r>
          <a:endParaRPr lang="en-US" sz="2200" kern="1200" dirty="0"/>
        </a:p>
      </dsp:txBody>
      <dsp:txXfrm>
        <a:off x="1561423" y="1598614"/>
        <a:ext cx="1744570" cy="1107802"/>
      </dsp:txXfrm>
    </dsp:sp>
    <dsp:sp modelId="{A16E2089-14A2-49DD-A914-4EC7AEE29D70}">
      <dsp:nvSpPr>
        <dsp:cNvPr id="0" name=""/>
        <dsp:cNvSpPr/>
      </dsp:nvSpPr>
      <dsp:spPr>
        <a:xfrm>
          <a:off x="72184" y="3167059"/>
          <a:ext cx="1744570" cy="1107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D54471-41E2-472C-B805-91E343F0F82B}">
      <dsp:nvSpPr>
        <dsp:cNvPr id="0" name=""/>
        <dsp:cNvSpPr/>
      </dsp:nvSpPr>
      <dsp:spPr>
        <a:xfrm>
          <a:off x="266025" y="3351208"/>
          <a:ext cx="1744570" cy="11078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density</a:t>
          </a:r>
          <a:endParaRPr lang="en-US" sz="2200" kern="1200" dirty="0"/>
        </a:p>
      </dsp:txBody>
      <dsp:txXfrm>
        <a:off x="266025" y="3351208"/>
        <a:ext cx="1744570" cy="1107802"/>
      </dsp:txXfrm>
    </dsp:sp>
    <dsp:sp modelId="{5E098425-5F1B-4652-865B-9F4B2020D242}">
      <dsp:nvSpPr>
        <dsp:cNvPr id="0" name=""/>
        <dsp:cNvSpPr/>
      </dsp:nvSpPr>
      <dsp:spPr>
        <a:xfrm>
          <a:off x="3002543" y="3135309"/>
          <a:ext cx="1744570" cy="1107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DDBA2B-3FC1-4C57-93FE-5EEB4A8900B8}">
      <dsp:nvSpPr>
        <dsp:cNvPr id="0" name=""/>
        <dsp:cNvSpPr/>
      </dsp:nvSpPr>
      <dsp:spPr>
        <a:xfrm>
          <a:off x="3196384" y="3319458"/>
          <a:ext cx="1744570" cy="11078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Specific heat</a:t>
          </a:r>
          <a:endParaRPr lang="en-US" sz="2200" kern="1200" dirty="0"/>
        </a:p>
      </dsp:txBody>
      <dsp:txXfrm>
        <a:off x="3196384" y="3319458"/>
        <a:ext cx="1744570" cy="1107802"/>
      </dsp:txXfrm>
    </dsp:sp>
    <dsp:sp modelId="{AE857F4A-5069-401B-BBE2-CAAD7AB1FB36}">
      <dsp:nvSpPr>
        <dsp:cNvPr id="0" name=""/>
        <dsp:cNvSpPr/>
      </dsp:nvSpPr>
      <dsp:spPr>
        <a:xfrm>
          <a:off x="5661491" y="1230315"/>
          <a:ext cx="2065449" cy="1107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4904B4-BB83-40E3-B594-FA76CEEB5192}">
      <dsp:nvSpPr>
        <dsp:cNvPr id="0" name=""/>
        <dsp:cNvSpPr/>
      </dsp:nvSpPr>
      <dsp:spPr>
        <a:xfrm>
          <a:off x="5855332" y="1414464"/>
          <a:ext cx="2065449" cy="11078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Dimensional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Analysis</a:t>
          </a:r>
          <a:endParaRPr lang="en-US" sz="2000" kern="1200" dirty="0"/>
        </a:p>
      </dsp:txBody>
      <dsp:txXfrm>
        <a:off x="5855332" y="1414464"/>
        <a:ext cx="2065449" cy="1107802"/>
      </dsp:txXfrm>
    </dsp:sp>
    <dsp:sp modelId="{7E64EF27-922A-4598-95B2-1D3134384FF0}">
      <dsp:nvSpPr>
        <dsp:cNvPr id="0" name=""/>
        <dsp:cNvSpPr/>
      </dsp:nvSpPr>
      <dsp:spPr>
        <a:xfrm>
          <a:off x="6279130" y="2982909"/>
          <a:ext cx="1744570" cy="1107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CFDAB2-0B15-40EF-89B6-A4187EFEE6CD}">
      <dsp:nvSpPr>
        <dsp:cNvPr id="0" name=""/>
        <dsp:cNvSpPr/>
      </dsp:nvSpPr>
      <dsp:spPr>
        <a:xfrm>
          <a:off x="6472971" y="3167058"/>
          <a:ext cx="1744570" cy="11078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conversion</a:t>
          </a:r>
          <a:endParaRPr lang="en-US" sz="2200" kern="1200" dirty="0"/>
        </a:p>
      </dsp:txBody>
      <dsp:txXfrm>
        <a:off x="6472971" y="3167058"/>
        <a:ext cx="1744570" cy="11078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BE754D-764D-422A-839B-4A0D213E593A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4D8DF-35F3-465D-A10C-6DDC9D0E0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2EAF66-E547-4738-ABFE-370BC6A205B8}" type="slidenum">
              <a:rPr lang="en-US"/>
              <a:pPr/>
              <a:t>6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Scientific method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4D8DF-35F3-465D-A10C-6DDC9D0E075F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Only for reference that there are more than the 6 used</a:t>
            </a:r>
            <a:r>
              <a:rPr lang="en-US" baseline="0" dirty="0" smtClean="0"/>
              <a:t> most often.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4D8DF-35F3-465D-A10C-6DDC9D0E075F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Only for reference that there are more than the 6 used</a:t>
            </a:r>
            <a:r>
              <a:rPr lang="en-US" baseline="0" dirty="0" smtClean="0"/>
              <a:t> most often.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4D8DF-35F3-465D-A10C-6DDC9D0E075F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Memorized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4D8DF-35F3-465D-A10C-6DDC9D0E075F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4D8DF-35F3-465D-A10C-6DDC9D0E075F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4D8DF-35F3-465D-A10C-6DDC9D0E075F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4D8DF-35F3-465D-A10C-6DDC9D0E075F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C426BE-1DD2-4C09-ACDA-31BA28812D04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35B575-5905-4BE1-BC8E-B98CB979B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C426BE-1DD2-4C09-ACDA-31BA28812D04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35B575-5905-4BE1-BC8E-B98CB979B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C426BE-1DD2-4C09-ACDA-31BA28812D04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35B575-5905-4BE1-BC8E-B98CB979B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C426BE-1DD2-4C09-ACDA-31BA28812D04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35B575-5905-4BE1-BC8E-B98CB979BB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C426BE-1DD2-4C09-ACDA-31BA28812D04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35B575-5905-4BE1-BC8E-B98CB979BB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C426BE-1DD2-4C09-ACDA-31BA28812D04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35B575-5905-4BE1-BC8E-B98CB979BB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C426BE-1DD2-4C09-ACDA-31BA28812D04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35B575-5905-4BE1-BC8E-B98CB979B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C426BE-1DD2-4C09-ACDA-31BA28812D04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35B575-5905-4BE1-BC8E-B98CB979BB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C426BE-1DD2-4C09-ACDA-31BA28812D04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35B575-5905-4BE1-BC8E-B98CB979B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8C426BE-1DD2-4C09-ACDA-31BA28812D04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35B575-5905-4BE1-BC8E-B98CB979B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C426BE-1DD2-4C09-ACDA-31BA28812D04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C35B575-5905-4BE1-BC8E-B98CB979BB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8C426BE-1DD2-4C09-ACDA-31BA28812D04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C35B575-5905-4BE1-BC8E-B98CB979B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This slide show has been prepared under fair use exemption of the U.S. Copyright Law and are restricted from further use.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A block of ice with a mass of 519.0g is found to occupy a volume of 565.8 cm</a:t>
            </a:r>
            <a:r>
              <a:rPr lang="en-US" baseline="30000" dirty="0" smtClean="0"/>
              <a:t>3</a:t>
            </a:r>
            <a:r>
              <a:rPr lang="en-US" dirty="0" smtClean="0"/>
              <a:t>.  What is the density of the ice?</a:t>
            </a:r>
          </a:p>
          <a:p>
            <a:pPr>
              <a:buNone/>
            </a:pPr>
            <a:r>
              <a:rPr lang="en-US" dirty="0" smtClean="0"/>
              <a:t>u: density H</a:t>
            </a:r>
            <a:r>
              <a:rPr lang="en-US" baseline="-25000" dirty="0" smtClean="0"/>
              <a:t>2</a:t>
            </a:r>
            <a:r>
              <a:rPr lang="en-US" dirty="0" smtClean="0"/>
              <a:t>O(s)</a:t>
            </a:r>
          </a:p>
          <a:p>
            <a:pPr>
              <a:buNone/>
            </a:pPr>
            <a:r>
              <a:rPr lang="en-US" dirty="0" smtClean="0"/>
              <a:t>k: m= 519.0 g; v=565.8cm</a:t>
            </a:r>
            <a:r>
              <a:rPr lang="en-US" baseline="30000" dirty="0" smtClean="0"/>
              <a:t>3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p: d= </a:t>
            </a:r>
            <a:r>
              <a:rPr lang="en-US" u="sng" dirty="0" smtClean="0"/>
              <a:t>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       v</a:t>
            </a:r>
          </a:p>
          <a:p>
            <a:pPr>
              <a:buNone/>
            </a:pPr>
            <a:r>
              <a:rPr lang="en-US" dirty="0" smtClean="0"/>
              <a:t>s:  d = </a:t>
            </a:r>
            <a:r>
              <a:rPr lang="en-US" u="sng" dirty="0" smtClean="0"/>
              <a:t> 519.0g  </a:t>
            </a:r>
            <a:r>
              <a:rPr lang="en-US" dirty="0" smtClean="0"/>
              <a:t> =</a:t>
            </a:r>
          </a:p>
          <a:p>
            <a:pPr>
              <a:buNone/>
            </a:pPr>
            <a:r>
              <a:rPr lang="en-US" dirty="0" smtClean="0"/>
              <a:t>		     565.8 cm</a:t>
            </a:r>
            <a:r>
              <a:rPr lang="en-US" baseline="30000" dirty="0" smtClean="0"/>
              <a:t>3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 practice problem 4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86200" y="4495800"/>
            <a:ext cx="2514600" cy="76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0.9173 g/cm</a:t>
            </a:r>
            <a:r>
              <a:rPr lang="en-US" sz="2400" baseline="30000" dirty="0" smtClean="0"/>
              <a:t>3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Find the density of a sample of silicon which has a volume of 235.7cm</a:t>
            </a:r>
            <a:r>
              <a:rPr lang="en-US" baseline="30000" dirty="0" smtClean="0"/>
              <a:t>3</a:t>
            </a:r>
            <a:r>
              <a:rPr lang="en-US" dirty="0" smtClean="0"/>
              <a:t> and a mass of 570.44 g.</a:t>
            </a:r>
          </a:p>
          <a:p>
            <a:pPr>
              <a:buNone/>
            </a:pPr>
            <a:r>
              <a:rPr lang="es-EC" dirty="0" smtClean="0"/>
              <a:t>u: </a:t>
            </a:r>
            <a:r>
              <a:rPr lang="en-US" dirty="0" smtClean="0"/>
              <a:t>density </a:t>
            </a:r>
            <a:r>
              <a:rPr lang="es-EC" dirty="0" smtClean="0"/>
              <a:t>Si</a:t>
            </a:r>
            <a:endParaRPr lang="en-US" dirty="0" smtClean="0"/>
          </a:p>
          <a:p>
            <a:pPr>
              <a:buNone/>
            </a:pPr>
            <a:r>
              <a:rPr lang="es-EC" dirty="0" smtClean="0"/>
              <a:t>k: m= 570.44g; v=235.7cm</a:t>
            </a:r>
            <a:r>
              <a:rPr lang="es-EC" baseline="30000" dirty="0" smtClean="0"/>
              <a:t>3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p: d= </a:t>
            </a:r>
            <a:r>
              <a:rPr lang="en-US" u="sng" dirty="0" smtClean="0"/>
              <a:t>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       v</a:t>
            </a:r>
          </a:p>
          <a:p>
            <a:pPr>
              <a:buNone/>
            </a:pPr>
            <a:r>
              <a:rPr lang="en-US" dirty="0" smtClean="0"/>
              <a:t>s:  d = </a:t>
            </a:r>
            <a:r>
              <a:rPr lang="en-US" u="sng" dirty="0" smtClean="0"/>
              <a:t> 570.44g  </a:t>
            </a:r>
            <a:r>
              <a:rPr lang="en-US" dirty="0" smtClean="0"/>
              <a:t> = </a:t>
            </a:r>
          </a:p>
          <a:p>
            <a:pPr>
              <a:buNone/>
            </a:pPr>
            <a:r>
              <a:rPr lang="en-US" dirty="0" smtClean="0"/>
              <a:t>		    235.7 cm</a:t>
            </a:r>
            <a:r>
              <a:rPr lang="en-US" baseline="30000" dirty="0" smtClean="0"/>
              <a:t>3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 practice problem 5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91000" y="4495800"/>
            <a:ext cx="2590800" cy="99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2.42 g/cm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en-US" dirty="0" smtClean="0"/>
              <a:t>A solid cube of impure zinc metal, 3.50 cm on a side, has a density of 6.95g/cm</a:t>
            </a:r>
            <a:r>
              <a:rPr lang="en-US" baseline="30000" dirty="0" smtClean="0"/>
              <a:t>3</a:t>
            </a:r>
            <a:r>
              <a:rPr lang="en-US" dirty="0" smtClean="0"/>
              <a:t>. What is the mass of the cube?</a:t>
            </a:r>
          </a:p>
          <a:p>
            <a:pPr>
              <a:buNone/>
            </a:pPr>
            <a:r>
              <a:rPr lang="en-US" dirty="0" smtClean="0"/>
              <a:t>u: mass of Zn</a:t>
            </a:r>
          </a:p>
          <a:p>
            <a:pPr>
              <a:buNone/>
            </a:pPr>
            <a:r>
              <a:rPr lang="en-US" dirty="0" smtClean="0"/>
              <a:t>k: d= 6.95g/</a:t>
            </a:r>
            <a:r>
              <a:rPr lang="en-US" dirty="0" err="1" smtClean="0"/>
              <a:t>mL</a:t>
            </a:r>
            <a:r>
              <a:rPr lang="en-US" dirty="0" smtClean="0"/>
              <a:t>; l(per side)=3.50cm</a:t>
            </a:r>
          </a:p>
          <a:p>
            <a:pPr>
              <a:buNone/>
            </a:pPr>
            <a:r>
              <a:rPr lang="en-US" dirty="0" smtClean="0"/>
              <a:t>p: d= </a:t>
            </a:r>
            <a:r>
              <a:rPr lang="en-US" u="sng" dirty="0" smtClean="0"/>
              <a:t>m  </a:t>
            </a:r>
            <a:r>
              <a:rPr lang="en-US" dirty="0" smtClean="0"/>
              <a:t>	volume=l*w*h</a:t>
            </a:r>
          </a:p>
          <a:p>
            <a:pPr>
              <a:buNone/>
            </a:pPr>
            <a:r>
              <a:rPr lang="en-US" dirty="0" smtClean="0"/>
              <a:t>	       v </a:t>
            </a:r>
          </a:p>
          <a:p>
            <a:pPr>
              <a:buNone/>
            </a:pPr>
            <a:r>
              <a:rPr lang="en-US" dirty="0" smtClean="0"/>
              <a:t>s: volume =3.50cm*3.50cm*3.50cm = 42.88cm</a:t>
            </a:r>
            <a:r>
              <a:rPr lang="en-US" baseline="30000" dirty="0" smtClean="0"/>
              <a:t>3</a:t>
            </a:r>
            <a:endParaRPr lang="en-US" dirty="0" smtClean="0"/>
          </a:p>
          <a:p>
            <a:pPr>
              <a:buNone/>
            </a:pPr>
            <a:r>
              <a:rPr lang="en-US" u="sng" dirty="0" smtClean="0"/>
              <a:t>6.95g</a:t>
            </a:r>
            <a:r>
              <a:rPr lang="en-US" dirty="0" smtClean="0"/>
              <a:t> = </a:t>
            </a:r>
            <a:r>
              <a:rPr lang="en-US" u="sng" dirty="0" smtClean="0"/>
              <a:t>   m    </a:t>
            </a:r>
            <a:r>
              <a:rPr lang="en-US" dirty="0" smtClean="0"/>
              <a:t> =  </a:t>
            </a:r>
          </a:p>
          <a:p>
            <a:pPr>
              <a:buNone/>
            </a:pPr>
            <a:r>
              <a:rPr lang="en-US" dirty="0" smtClean="0"/>
              <a:t>	  cm</a:t>
            </a:r>
            <a:r>
              <a:rPr lang="en-US" baseline="30000" dirty="0" smtClean="0"/>
              <a:t>3</a:t>
            </a:r>
            <a:r>
              <a:rPr lang="en-US" dirty="0" smtClean="0"/>
              <a:t>   42.88cm</a:t>
            </a:r>
            <a:r>
              <a:rPr lang="en-US" baseline="30000" dirty="0" smtClean="0"/>
              <a:t>3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u="sng" dirty="0" smtClean="0"/>
              <a:t>(6.95g)(42.88cm</a:t>
            </a:r>
            <a:r>
              <a:rPr lang="en-US" u="sng" baseline="30000" dirty="0" smtClean="0"/>
              <a:t>3</a:t>
            </a:r>
            <a:r>
              <a:rPr lang="en-US" u="sng" dirty="0" smtClean="0"/>
              <a:t>)</a:t>
            </a:r>
            <a:r>
              <a:rPr lang="en-US" dirty="0" smtClean="0"/>
              <a:t> =  </a:t>
            </a:r>
            <a:r>
              <a:rPr lang="en-US" u="sng" dirty="0" smtClean="0"/>
              <a:t>m (cm</a:t>
            </a:r>
            <a:r>
              <a:rPr lang="en-US" u="sng" baseline="30000" dirty="0" smtClean="0"/>
              <a:t>3</a:t>
            </a:r>
            <a:r>
              <a:rPr lang="en-US" u="sng" dirty="0" smtClean="0"/>
              <a:t>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      cm</a:t>
            </a:r>
            <a:r>
              <a:rPr lang="en-US" baseline="30000" dirty="0" smtClean="0"/>
              <a:t>3</a:t>
            </a:r>
            <a:r>
              <a:rPr lang="en-US" dirty="0" smtClean="0"/>
              <a:t>		   </a:t>
            </a:r>
            <a:r>
              <a:rPr lang="en-US" dirty="0" err="1" smtClean="0"/>
              <a:t>cm</a:t>
            </a:r>
            <a:r>
              <a:rPr lang="en-US" baseline="30000" dirty="0" err="1" smtClean="0"/>
              <a:t>3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 practice problem 6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133600" y="39624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410200" y="49530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524000" y="4114800"/>
            <a:ext cx="457200" cy="304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4" idx="2"/>
          </p:cNvCxnSpPr>
          <p:nvPr/>
        </p:nvCxnSpPr>
        <p:spPr>
          <a:xfrm flipV="1">
            <a:off x="1600200" y="4152900"/>
            <a:ext cx="533400" cy="2667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038600" y="5638800"/>
            <a:ext cx="18288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buNone/>
            </a:pPr>
            <a:r>
              <a:rPr lang="en-US" sz="2000" dirty="0" smtClean="0"/>
              <a:t> m = 176 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352800" y="4648200"/>
            <a:ext cx="381000" cy="3048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895600" y="4038600"/>
            <a:ext cx="381000" cy="3048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en-US" dirty="0" smtClean="0"/>
              <a:t>An irregularly shaped piece of gold (density = 19.3g/cm</a:t>
            </a:r>
            <a:r>
              <a:rPr lang="en-US" baseline="30000" dirty="0" smtClean="0"/>
              <a:t>3</a:t>
            </a:r>
            <a:r>
              <a:rPr lang="en-US" dirty="0" smtClean="0"/>
              <a:t>) has a mass of 428.4g.  What is the volume of this piece of gold?</a:t>
            </a:r>
          </a:p>
          <a:p>
            <a:pPr>
              <a:buNone/>
            </a:pPr>
            <a:r>
              <a:rPr lang="en-US" dirty="0" smtClean="0"/>
              <a:t>u: volume of Au</a:t>
            </a:r>
          </a:p>
          <a:p>
            <a:pPr>
              <a:buNone/>
            </a:pPr>
            <a:r>
              <a:rPr lang="en-US" dirty="0" smtClean="0"/>
              <a:t>k: d= 19.3g/</a:t>
            </a:r>
            <a:r>
              <a:rPr lang="en-US" dirty="0" err="1" smtClean="0"/>
              <a:t>mL</a:t>
            </a:r>
            <a:r>
              <a:rPr lang="en-US" dirty="0" smtClean="0"/>
              <a:t>; m=428.4g</a:t>
            </a:r>
          </a:p>
          <a:p>
            <a:pPr>
              <a:buNone/>
            </a:pPr>
            <a:r>
              <a:rPr lang="en-US" dirty="0" smtClean="0"/>
              <a:t>p: d= </a:t>
            </a:r>
            <a:r>
              <a:rPr lang="en-US" u="sng" dirty="0" smtClean="0"/>
              <a:t>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       v</a:t>
            </a:r>
          </a:p>
          <a:p>
            <a:pPr>
              <a:buNone/>
            </a:pPr>
            <a:r>
              <a:rPr lang="en-US" dirty="0" smtClean="0"/>
              <a:t>	s:  </a:t>
            </a:r>
            <a:r>
              <a:rPr lang="en-US" u="sng" dirty="0" smtClean="0"/>
              <a:t>19.3g</a:t>
            </a:r>
            <a:r>
              <a:rPr lang="en-US" dirty="0" smtClean="0"/>
              <a:t> = </a:t>
            </a:r>
            <a:r>
              <a:rPr lang="en-US" u="sng" dirty="0" smtClean="0"/>
              <a:t>   428.4g    </a:t>
            </a:r>
            <a:r>
              <a:rPr lang="en-US" dirty="0" smtClean="0"/>
              <a:t> =  </a:t>
            </a:r>
          </a:p>
          <a:p>
            <a:pPr>
              <a:buNone/>
            </a:pPr>
            <a:r>
              <a:rPr lang="en-US" dirty="0" smtClean="0"/>
              <a:t>	          </a:t>
            </a:r>
            <a:r>
              <a:rPr lang="en-US" dirty="0" err="1" smtClean="0"/>
              <a:t>mL</a:t>
            </a:r>
            <a:r>
              <a:rPr lang="en-US" dirty="0" smtClean="0"/>
              <a:t>        v</a:t>
            </a:r>
          </a:p>
          <a:p>
            <a:pPr>
              <a:buNone/>
            </a:pP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u="sng" dirty="0" smtClean="0"/>
              <a:t>(19.3g)(v)</a:t>
            </a:r>
            <a:r>
              <a:rPr lang="en-US" dirty="0" smtClean="0"/>
              <a:t> = </a:t>
            </a:r>
            <a:r>
              <a:rPr lang="en-US" u="sng" dirty="0" err="1" smtClean="0"/>
              <a:t>mL</a:t>
            </a:r>
            <a:r>
              <a:rPr lang="en-US" u="sng" dirty="0" smtClean="0"/>
              <a:t> (428.4g)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  	  19.3g	  </a:t>
            </a:r>
            <a:r>
              <a:rPr lang="en-US" dirty="0" err="1" smtClean="0"/>
              <a:t>19.3g</a:t>
            </a:r>
            <a:r>
              <a:rPr lang="en-US" dirty="0" smtClean="0"/>
              <a:t>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 practice problem 7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743200" y="5486400"/>
            <a:ext cx="3276600" cy="99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22.2cm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Au  = v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8763000" cy="4525963"/>
          </a:xfrm>
        </p:spPr>
        <p:txBody>
          <a:bodyPr numCol="2">
            <a:no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sz="3600" dirty="0" smtClean="0"/>
              <a:t>98 -2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600" dirty="0" smtClean="0"/>
              <a:t>432 – 3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600" dirty="0" smtClean="0"/>
              <a:t>15.9 – 3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600" dirty="0" smtClean="0"/>
              <a:t>89 655 – 5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600" dirty="0" smtClean="0"/>
              <a:t>0.582 – 3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600" dirty="0" smtClean="0"/>
              <a:t>108 233 – 6</a:t>
            </a:r>
          </a:p>
          <a:p>
            <a:pPr marL="624078" indent="-514350">
              <a:buFont typeface="+mj-lt"/>
              <a:buAutoNum type="arabicPeriod"/>
            </a:pPr>
            <a:endParaRPr lang="en-US" sz="3600" dirty="0" smtClean="0"/>
          </a:p>
          <a:p>
            <a:pPr marL="624078" indent="-514350">
              <a:buFont typeface="+mj-lt"/>
              <a:buAutoNum type="arabicPeriod"/>
            </a:pPr>
            <a:r>
              <a:rPr lang="en-US" sz="3600" dirty="0" smtClean="0"/>
              <a:t>54 000 – 2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600" dirty="0" smtClean="0"/>
              <a:t>0.00532 – 3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600" dirty="0" smtClean="0"/>
              <a:t>0.008900 – 4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600" dirty="0" smtClean="0"/>
              <a:t>30.50 – 4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600" dirty="0" smtClean="0"/>
              <a:t>450.5809 – 7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600" dirty="0" smtClean="0"/>
              <a:t>22.009 300 - 8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Worksheet 7 Significant Figures</a:t>
            </a:r>
            <a:br>
              <a:rPr lang="en-US" dirty="0" smtClean="0"/>
            </a:br>
            <a:r>
              <a:rPr lang="en-US" dirty="0" smtClean="0"/>
              <a:t>Part A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sz="2800" dirty="0" smtClean="0"/>
              <a:t>4.5+9.9=14.4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800" dirty="0" smtClean="0"/>
              <a:t>44.2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800" dirty="0" smtClean="0"/>
              <a:t>7.6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800" dirty="0" smtClean="0"/>
              <a:t>177.36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800" dirty="0" smtClean="0"/>
              <a:t>80.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800" dirty="0" smtClean="0"/>
              <a:t>0.0327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800" dirty="0" smtClean="0"/>
              <a:t>***10***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800" dirty="0" smtClean="0"/>
              <a:t>7.9</a:t>
            </a:r>
          </a:p>
          <a:p>
            <a:pPr marL="624078" indent="-514350">
              <a:buFont typeface="+mj-lt"/>
              <a:buAutoNum type="arabicPeriod"/>
            </a:pPr>
            <a:endParaRPr lang="en-US" sz="2800" dirty="0" smtClean="0"/>
          </a:p>
          <a:p>
            <a:pPr marL="624078" indent="-514350">
              <a:buFont typeface="+mj-lt"/>
              <a:buAutoNum type="arabicPeriod"/>
            </a:pPr>
            <a:endParaRPr lang="en-US" sz="2800" dirty="0" smtClean="0"/>
          </a:p>
          <a:p>
            <a:pPr marL="624078" indent="-514350">
              <a:buFont typeface="+mj-lt"/>
              <a:buAutoNum type="arabicPeriod"/>
            </a:pPr>
            <a:r>
              <a:rPr lang="en-US" sz="2800" dirty="0" smtClean="0"/>
              <a:t>500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800" dirty="0" smtClean="0"/>
              <a:t>42500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800" dirty="0" smtClean="0"/>
              <a:t>15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800" dirty="0" smtClean="0"/>
              <a:t>0.03907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800" dirty="0" smtClean="0"/>
              <a:t>0.23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800" dirty="0" smtClean="0"/>
              <a:t>**6.0**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800" dirty="0" smtClean="0"/>
              <a:t>3.733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800" dirty="0" smtClean="0"/>
              <a:t>1E-4</a:t>
            </a:r>
          </a:p>
          <a:p>
            <a:pPr marL="624078" indent="-514350">
              <a:buFont typeface="+mj-lt"/>
              <a:buAutoNum type="arabicPeriod"/>
            </a:pPr>
            <a:endParaRPr lang="en-US" sz="2800" dirty="0" smtClean="0"/>
          </a:p>
          <a:p>
            <a:pPr marL="624078" indent="-514350">
              <a:buFont typeface="+mj-lt"/>
              <a:buAutoNum type="arabicPeriod"/>
            </a:pP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Worksheet 7 Significant Figures</a:t>
            </a:r>
            <a:br>
              <a:rPr lang="en-US" dirty="0" smtClean="0"/>
            </a:br>
            <a:r>
              <a:rPr lang="en-US" dirty="0" smtClean="0"/>
              <a:t>Part B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is the density of carbon dioxide gas if 0.196 g occupies a volume of 100 </a:t>
            </a:r>
            <a:r>
              <a:rPr lang="en-US" dirty="0" err="1" smtClean="0"/>
              <a:t>mL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U:  density Carbon dioxide</a:t>
            </a:r>
          </a:p>
          <a:p>
            <a:pPr>
              <a:buNone/>
            </a:pPr>
            <a:r>
              <a:rPr lang="en-US" dirty="0" smtClean="0"/>
              <a:t>k: mass CO</a:t>
            </a:r>
            <a:r>
              <a:rPr lang="en-US" baseline="-25000" dirty="0" smtClean="0"/>
              <a:t>2 </a:t>
            </a:r>
            <a:r>
              <a:rPr lang="en-US" dirty="0" smtClean="0"/>
              <a:t>= 0.196 g;  vol. CO</a:t>
            </a:r>
            <a:r>
              <a:rPr lang="en-US" baseline="-25000" dirty="0" smtClean="0"/>
              <a:t>2 </a:t>
            </a:r>
            <a:r>
              <a:rPr lang="en-US" dirty="0" smtClean="0"/>
              <a:t>=100mL</a:t>
            </a:r>
          </a:p>
          <a:p>
            <a:pPr>
              <a:buNone/>
            </a:pPr>
            <a:r>
              <a:rPr lang="en-US" dirty="0" smtClean="0"/>
              <a:t>p: d= </a:t>
            </a:r>
            <a:r>
              <a:rPr lang="en-US" u="sng" dirty="0" smtClean="0"/>
              <a:t>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       v</a:t>
            </a:r>
          </a:p>
          <a:p>
            <a:pPr>
              <a:buNone/>
            </a:pPr>
            <a:r>
              <a:rPr lang="en-US" dirty="0" smtClean="0"/>
              <a:t>s: d = </a:t>
            </a:r>
            <a:r>
              <a:rPr lang="en-US" u="sng" dirty="0" smtClean="0"/>
              <a:t>0.196g</a:t>
            </a:r>
            <a:r>
              <a:rPr lang="en-US" dirty="0" smtClean="0"/>
              <a:t>    =   </a:t>
            </a:r>
            <a:r>
              <a:rPr lang="en-US" sz="2800" dirty="0" smtClean="0"/>
              <a:t>0.00196g/</a:t>
            </a:r>
            <a:r>
              <a:rPr lang="en-US" sz="2800" dirty="0" err="1" smtClean="0"/>
              <a:t>mL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   100mL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 2 problem 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0" y="4800600"/>
            <a:ext cx="2438400" cy="106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 E -3 g/</a:t>
            </a:r>
            <a:r>
              <a:rPr lang="en-US" sz="2400" dirty="0" err="1" smtClean="0"/>
              <a:t>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 block of wood 3.0 cm on each side has a mass of 27g. What is the density of this block?</a:t>
            </a:r>
          </a:p>
          <a:p>
            <a:pPr>
              <a:buNone/>
            </a:pPr>
            <a:r>
              <a:rPr lang="en-US" dirty="0" smtClean="0"/>
              <a:t>u: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wood</a:t>
            </a:r>
            <a:endParaRPr lang="en-US" baseline="-25000" dirty="0" smtClean="0"/>
          </a:p>
          <a:p>
            <a:pPr>
              <a:buNone/>
            </a:pPr>
            <a:r>
              <a:rPr lang="en-US" dirty="0" smtClean="0"/>
              <a:t>k: m = 27g  length = 3.0 cm</a:t>
            </a:r>
          </a:p>
          <a:p>
            <a:pPr>
              <a:buNone/>
            </a:pPr>
            <a:r>
              <a:rPr lang="en-US" dirty="0" smtClean="0"/>
              <a:t>p: d= </a:t>
            </a:r>
            <a:r>
              <a:rPr lang="en-US" u="sng" dirty="0" smtClean="0"/>
              <a:t>m  </a:t>
            </a:r>
            <a:r>
              <a:rPr lang="en-US" dirty="0" smtClean="0"/>
              <a:t>		volume = l * w * h</a:t>
            </a:r>
          </a:p>
          <a:p>
            <a:pPr>
              <a:buNone/>
            </a:pPr>
            <a:r>
              <a:rPr lang="en-US" dirty="0" smtClean="0"/>
              <a:t>	        v</a:t>
            </a:r>
          </a:p>
          <a:p>
            <a:pPr>
              <a:buNone/>
            </a:pPr>
            <a:r>
              <a:rPr lang="en-US" dirty="0" smtClean="0"/>
              <a:t>s: volume = 3.0cm * 3.0cm * 3.0cm = 27cm</a:t>
            </a:r>
            <a:r>
              <a:rPr lang="en-US" baseline="30000" dirty="0" smtClean="0"/>
              <a:t>3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</a:t>
            </a:r>
            <a:r>
              <a:rPr lang="en-US" baseline="-25000" dirty="0" err="1" smtClean="0"/>
              <a:t>wood</a:t>
            </a:r>
            <a:r>
              <a:rPr lang="en-US" dirty="0" smtClean="0"/>
              <a:t> = </a:t>
            </a:r>
            <a:r>
              <a:rPr lang="en-US" u="sng" dirty="0" smtClean="0"/>
              <a:t>  27 g </a:t>
            </a:r>
            <a:r>
              <a:rPr lang="en-US" dirty="0" smtClean="0"/>
              <a:t>  =  </a:t>
            </a:r>
          </a:p>
          <a:p>
            <a:pPr>
              <a:buNone/>
            </a:pPr>
            <a:r>
              <a:rPr lang="en-US" dirty="0" smtClean="0"/>
              <a:t>			27 cm</a:t>
            </a:r>
            <a:r>
              <a:rPr lang="en-US" baseline="30000" dirty="0" smtClean="0"/>
              <a:t>3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baseline="-25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 3 problem 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86200" y="4724400"/>
            <a:ext cx="274320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1.0 g/cm</a:t>
            </a:r>
            <a:r>
              <a:rPr lang="en-US" sz="3600" baseline="30000" dirty="0" smtClean="0"/>
              <a:t>3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An irregularly shaped stone was lowered into a graduated cylinder holding a volume of water equal to 2.0 </a:t>
            </a:r>
            <a:r>
              <a:rPr lang="en-US" sz="1800" dirty="0" err="1" smtClean="0"/>
              <a:t>mL.</a:t>
            </a:r>
            <a:r>
              <a:rPr lang="en-US" sz="1800" dirty="0" smtClean="0"/>
              <a:t>  The height of the water rose to 7.0 </a:t>
            </a:r>
            <a:r>
              <a:rPr lang="en-US" sz="1800" dirty="0" err="1" smtClean="0"/>
              <a:t>mL.</a:t>
            </a:r>
            <a:r>
              <a:rPr lang="en-US" sz="1800" dirty="0" smtClean="0"/>
              <a:t>  If the mass of the stone was 25g.  What was its density?</a:t>
            </a:r>
          </a:p>
          <a:p>
            <a:pPr>
              <a:buNone/>
            </a:pPr>
            <a:r>
              <a:rPr lang="en-US" sz="1800" dirty="0" smtClean="0"/>
              <a:t>u: </a:t>
            </a:r>
            <a:r>
              <a:rPr lang="en-US" sz="1800" dirty="0" err="1" smtClean="0"/>
              <a:t>d</a:t>
            </a:r>
            <a:r>
              <a:rPr lang="en-US" sz="1800" baseline="-25000" dirty="0" err="1" smtClean="0"/>
              <a:t>stone</a:t>
            </a:r>
            <a:r>
              <a:rPr lang="en-US" sz="1800" dirty="0" smtClean="0"/>
              <a:t>=</a:t>
            </a:r>
          </a:p>
          <a:p>
            <a:pPr>
              <a:buNone/>
            </a:pPr>
            <a:r>
              <a:rPr lang="en-US" sz="1800" dirty="0" smtClean="0"/>
              <a:t>k: v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=2.0mL;  v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= 7.0mL; m = 25g</a:t>
            </a:r>
          </a:p>
          <a:p>
            <a:pPr>
              <a:buNone/>
            </a:pPr>
            <a:r>
              <a:rPr lang="en-US" sz="1800" dirty="0" smtClean="0"/>
              <a:t>p: d= </a:t>
            </a:r>
            <a:r>
              <a:rPr lang="en-US" sz="1800" u="sng" dirty="0" smtClean="0"/>
              <a:t>m </a:t>
            </a:r>
            <a:r>
              <a:rPr lang="en-US" sz="1800" dirty="0" smtClean="0"/>
              <a:t> 	</a:t>
            </a:r>
            <a:r>
              <a:rPr lang="en-US" sz="1800" dirty="0" err="1" smtClean="0"/>
              <a:t>vol</a:t>
            </a:r>
            <a:r>
              <a:rPr lang="en-US" sz="1800" dirty="0" smtClean="0"/>
              <a:t> = v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– v</a:t>
            </a:r>
            <a:r>
              <a:rPr lang="en-US" sz="1800" baseline="-25000" dirty="0" smtClean="0"/>
              <a:t>1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       v</a:t>
            </a:r>
          </a:p>
          <a:p>
            <a:pPr>
              <a:buNone/>
            </a:pPr>
            <a:r>
              <a:rPr lang="en-US" sz="1800" dirty="0" smtClean="0"/>
              <a:t>S:  </a:t>
            </a:r>
            <a:r>
              <a:rPr lang="en-US" sz="1800" dirty="0" err="1" smtClean="0"/>
              <a:t>vol</a:t>
            </a:r>
            <a:r>
              <a:rPr lang="en-US" sz="1800" dirty="0" smtClean="0"/>
              <a:t> = 7.0mL – 2.0mL = 5.0mL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	d =   </a:t>
            </a:r>
            <a:r>
              <a:rPr lang="en-US" sz="1800" u="sng" dirty="0" smtClean="0"/>
              <a:t>25 g  </a:t>
            </a:r>
            <a:r>
              <a:rPr lang="en-US" sz="1800" dirty="0" smtClean="0"/>
              <a:t>	= </a:t>
            </a:r>
            <a:endParaRPr lang="en-US" sz="1800" u="sng" dirty="0" smtClean="0"/>
          </a:p>
          <a:p>
            <a:pPr>
              <a:buNone/>
            </a:pPr>
            <a:r>
              <a:rPr lang="en-US" sz="1800" dirty="0" smtClean="0"/>
              <a:t>		       5.0mL</a:t>
            </a:r>
          </a:p>
          <a:p>
            <a:pPr>
              <a:buNone/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 8 problem 3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81400" y="4114800"/>
            <a:ext cx="2971800" cy="1219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5.0 g/</a:t>
            </a:r>
            <a:r>
              <a:rPr lang="en-US" sz="4000" dirty="0" err="1" smtClean="0"/>
              <a:t>mL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481328"/>
            <a:ext cx="8001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A 10.0 cm</a:t>
            </a:r>
            <a:r>
              <a:rPr lang="en-US" sz="1800" baseline="30000" dirty="0" smtClean="0"/>
              <a:t>3 </a:t>
            </a:r>
            <a:r>
              <a:rPr lang="en-US" sz="1800" dirty="0" smtClean="0"/>
              <a:t>sample of copper has a mass of 89.6g.  What is the density of copper?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2800" dirty="0" smtClean="0"/>
              <a:t>u: </a:t>
            </a:r>
            <a:r>
              <a:rPr lang="en-US" sz="2800" dirty="0" err="1" smtClean="0"/>
              <a:t>d</a:t>
            </a:r>
            <a:r>
              <a:rPr lang="en-US" sz="2800" baseline="-25000" dirty="0" err="1" smtClean="0"/>
              <a:t>copper</a:t>
            </a:r>
            <a:r>
              <a:rPr lang="en-US" sz="2800" dirty="0" smtClean="0"/>
              <a:t>=</a:t>
            </a:r>
          </a:p>
          <a:p>
            <a:pPr>
              <a:buNone/>
            </a:pPr>
            <a:r>
              <a:rPr lang="en-US" sz="2800" dirty="0" smtClean="0"/>
              <a:t>k: v = 89.6 cm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; m = 10.0g</a:t>
            </a:r>
          </a:p>
          <a:p>
            <a:pPr>
              <a:buNone/>
            </a:pPr>
            <a:r>
              <a:rPr lang="en-US" sz="2800" dirty="0" smtClean="0"/>
              <a:t>p: d= </a:t>
            </a:r>
            <a:r>
              <a:rPr lang="en-US" sz="2800" u="sng" dirty="0" smtClean="0"/>
              <a:t>m 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	       v</a:t>
            </a:r>
          </a:p>
          <a:p>
            <a:pPr>
              <a:buNone/>
            </a:pPr>
            <a:r>
              <a:rPr lang="en-US" sz="2800" dirty="0" smtClean="0"/>
              <a:t>S:	d =   </a:t>
            </a:r>
            <a:r>
              <a:rPr lang="en-US" sz="2800" u="sng" dirty="0" smtClean="0"/>
              <a:t>89.6g  </a:t>
            </a:r>
            <a:r>
              <a:rPr lang="en-US" sz="2800" dirty="0" smtClean="0"/>
              <a:t>   =	</a:t>
            </a:r>
            <a:endParaRPr lang="en-US" sz="2800" u="sng" dirty="0" smtClean="0"/>
          </a:p>
          <a:p>
            <a:pPr>
              <a:buNone/>
            </a:pPr>
            <a:r>
              <a:rPr lang="en-US" sz="2800" dirty="0" smtClean="0"/>
              <a:t>		         10.0 cm</a:t>
            </a:r>
            <a:r>
              <a:rPr lang="en-US" sz="2800" baseline="30000" dirty="0" smtClean="0"/>
              <a:t>3</a:t>
            </a:r>
            <a:endParaRPr lang="en-US" sz="2800" dirty="0" smtClean="0"/>
          </a:p>
          <a:p>
            <a:pPr>
              <a:buNone/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 3 problem 4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876800" y="4114800"/>
            <a:ext cx="2514600" cy="1219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8.96g/cm</a:t>
            </a:r>
            <a:r>
              <a:rPr lang="en-US" sz="3200" baseline="30000" dirty="0" smtClean="0"/>
              <a:t>3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Chemical math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Density &amp; </a:t>
            </a:r>
          </a:p>
          <a:p>
            <a:r>
              <a:rPr lang="en-US" dirty="0" smtClean="0"/>
              <a:t>Dimensional Analysis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Silver has a density of 10.5g/cm</a:t>
            </a:r>
            <a:r>
              <a:rPr lang="en-US" sz="1800" baseline="30000" dirty="0" smtClean="0"/>
              <a:t>3 </a:t>
            </a:r>
            <a:r>
              <a:rPr lang="en-US" sz="1800" dirty="0" smtClean="0"/>
              <a:t>and gold has a density of 19.3 g/cm</a:t>
            </a:r>
            <a:r>
              <a:rPr lang="en-US" sz="1800" baseline="30000" dirty="0" smtClean="0"/>
              <a:t>3</a:t>
            </a:r>
            <a:r>
              <a:rPr lang="en-US" sz="1800" dirty="0" smtClean="0"/>
              <a:t>. What would have a greater mass, 5 cm</a:t>
            </a:r>
            <a:r>
              <a:rPr lang="en-US" sz="1800" baseline="30000" dirty="0" smtClean="0"/>
              <a:t>3 of</a:t>
            </a:r>
            <a:r>
              <a:rPr lang="en-US" sz="1800" dirty="0" smtClean="0"/>
              <a:t> silver or 5cm</a:t>
            </a:r>
            <a:r>
              <a:rPr lang="en-US" sz="1800" baseline="30000" dirty="0" smtClean="0"/>
              <a:t>3 </a:t>
            </a:r>
            <a:r>
              <a:rPr lang="en-US" sz="1800" dirty="0" smtClean="0"/>
              <a:t>of gold?</a:t>
            </a:r>
          </a:p>
          <a:p>
            <a:pPr>
              <a:buNone/>
            </a:pPr>
            <a:r>
              <a:rPr lang="en-US" sz="1800" dirty="0" smtClean="0"/>
              <a:t>u: </a:t>
            </a:r>
            <a:r>
              <a:rPr lang="en-US" sz="1800" dirty="0" err="1" smtClean="0"/>
              <a:t>m</a:t>
            </a:r>
            <a:r>
              <a:rPr lang="en-US" sz="1800" baseline="-25000" dirty="0" err="1" smtClean="0"/>
              <a:t>Ag</a:t>
            </a:r>
            <a:r>
              <a:rPr lang="en-US" sz="1800" dirty="0" smtClean="0"/>
              <a:t> , </a:t>
            </a:r>
            <a:r>
              <a:rPr lang="en-US" sz="1800" dirty="0" err="1" smtClean="0"/>
              <a:t>m</a:t>
            </a:r>
            <a:r>
              <a:rPr lang="en-US" sz="1800" baseline="-25000" dirty="0" err="1" smtClean="0"/>
              <a:t>Au</a:t>
            </a:r>
            <a:r>
              <a:rPr lang="en-US" sz="1800" baseline="-25000" dirty="0" smtClean="0"/>
              <a:t> 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k: </a:t>
            </a:r>
            <a:r>
              <a:rPr lang="en-US" sz="1800" dirty="0" err="1" smtClean="0"/>
              <a:t>v</a:t>
            </a:r>
            <a:r>
              <a:rPr lang="en-US" sz="1800" baseline="-25000" dirty="0" err="1" smtClean="0"/>
              <a:t>Ag</a:t>
            </a:r>
            <a:r>
              <a:rPr lang="en-US" sz="1800" dirty="0" smtClean="0"/>
              <a:t>=5cm</a:t>
            </a:r>
            <a:r>
              <a:rPr lang="en-US" sz="1800" baseline="30000" dirty="0" smtClean="0"/>
              <a:t>3</a:t>
            </a:r>
            <a:r>
              <a:rPr lang="en-US" sz="1800" dirty="0" smtClean="0"/>
              <a:t>;  </a:t>
            </a:r>
            <a:r>
              <a:rPr lang="en-US" sz="1800" dirty="0" err="1" smtClean="0"/>
              <a:t>v</a:t>
            </a:r>
            <a:r>
              <a:rPr lang="en-US" sz="1800" baseline="-25000" dirty="0" err="1" smtClean="0"/>
              <a:t>Au</a:t>
            </a:r>
            <a:r>
              <a:rPr lang="en-US" sz="1800" dirty="0" smtClean="0"/>
              <a:t>= 5cm</a:t>
            </a:r>
            <a:r>
              <a:rPr lang="en-US" sz="1800" baseline="30000" dirty="0" smtClean="0"/>
              <a:t>3</a:t>
            </a:r>
            <a:r>
              <a:rPr lang="en-US" sz="1800" dirty="0" smtClean="0"/>
              <a:t>; d = 10.5g/cm</a:t>
            </a:r>
            <a:r>
              <a:rPr lang="en-US" sz="1800" baseline="30000" dirty="0" smtClean="0"/>
              <a:t>3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p: d= </a:t>
            </a:r>
            <a:r>
              <a:rPr lang="en-US" sz="1800" u="sng" dirty="0" smtClean="0"/>
              <a:t>m </a:t>
            </a:r>
            <a:r>
              <a:rPr lang="en-US" sz="1800" dirty="0" smtClean="0"/>
              <a:t> </a:t>
            </a:r>
          </a:p>
          <a:p>
            <a:pPr>
              <a:buNone/>
            </a:pPr>
            <a:r>
              <a:rPr lang="en-US" sz="1800" dirty="0" smtClean="0"/>
              <a:t>	       v</a:t>
            </a:r>
          </a:p>
          <a:p>
            <a:pPr>
              <a:buNone/>
            </a:pPr>
            <a:r>
              <a:rPr lang="en-US" sz="1800" dirty="0" smtClean="0"/>
              <a:t>S: 	</a:t>
            </a:r>
            <a:r>
              <a:rPr lang="en-US" sz="1800" u="sng" dirty="0" smtClean="0"/>
              <a:t>10.5 g</a:t>
            </a:r>
            <a:r>
              <a:rPr lang="en-US" sz="1800" dirty="0" smtClean="0"/>
              <a:t> =</a:t>
            </a:r>
            <a:r>
              <a:rPr lang="en-US" sz="1800" u="sng" dirty="0" smtClean="0"/>
              <a:t>  </a:t>
            </a:r>
            <a:r>
              <a:rPr lang="en-US" sz="1800" u="sng" dirty="0" err="1" smtClean="0"/>
              <a:t>m</a:t>
            </a:r>
            <a:r>
              <a:rPr lang="en-US" sz="1800" u="sng" baseline="-25000" dirty="0" err="1" smtClean="0"/>
              <a:t>Ag</a:t>
            </a:r>
            <a:r>
              <a:rPr lang="en-US" sz="1800" u="sng" dirty="0" smtClean="0"/>
              <a:t>   </a:t>
            </a:r>
            <a:r>
              <a:rPr lang="en-US" sz="1800" dirty="0" smtClean="0"/>
              <a:t>    			</a:t>
            </a:r>
            <a:r>
              <a:rPr lang="en-US" sz="1800" u="sng" dirty="0" smtClean="0"/>
              <a:t>19.3 g</a:t>
            </a:r>
            <a:r>
              <a:rPr lang="en-US" sz="1800" dirty="0" smtClean="0"/>
              <a:t>  =  </a:t>
            </a:r>
            <a:r>
              <a:rPr lang="en-US" sz="1800" u="sng" dirty="0" err="1" smtClean="0"/>
              <a:t>m</a:t>
            </a:r>
            <a:r>
              <a:rPr lang="en-US" sz="1800" u="sng" baseline="-25000" dirty="0" err="1" smtClean="0"/>
              <a:t>Au</a:t>
            </a:r>
            <a:r>
              <a:rPr lang="en-US" sz="1800" u="sng" baseline="30000" dirty="0" smtClean="0"/>
              <a:t>       </a:t>
            </a:r>
            <a:endParaRPr lang="en-US" sz="1800" u="sng" dirty="0" smtClean="0"/>
          </a:p>
          <a:p>
            <a:pPr>
              <a:buNone/>
            </a:pPr>
            <a:r>
              <a:rPr lang="en-US" sz="1800" dirty="0" smtClean="0"/>
              <a:t>		    cm</a:t>
            </a:r>
            <a:r>
              <a:rPr lang="en-US" sz="1800" baseline="30000" dirty="0" smtClean="0"/>
              <a:t>3</a:t>
            </a:r>
            <a:r>
              <a:rPr lang="en-US" sz="1800" dirty="0" smtClean="0"/>
              <a:t>	   5.0cm</a:t>
            </a:r>
            <a:r>
              <a:rPr lang="en-US" sz="1800" baseline="30000" dirty="0" smtClean="0"/>
              <a:t>3</a:t>
            </a:r>
            <a:r>
              <a:rPr lang="en-US" sz="1800" dirty="0" smtClean="0"/>
              <a:t>                		cm</a:t>
            </a:r>
            <a:r>
              <a:rPr lang="en-US" sz="1800" baseline="30000" dirty="0" smtClean="0"/>
              <a:t>3         </a:t>
            </a:r>
            <a:r>
              <a:rPr lang="en-US" sz="1800" dirty="0" smtClean="0"/>
              <a:t>5.0cm</a:t>
            </a:r>
            <a:r>
              <a:rPr lang="en-US" sz="1800" baseline="30000" dirty="0" smtClean="0"/>
              <a:t>3</a:t>
            </a:r>
          </a:p>
          <a:p>
            <a:pPr>
              <a:buNone/>
            </a:pPr>
            <a:r>
              <a:rPr lang="en-US" sz="1800" baseline="30000" dirty="0" smtClean="0"/>
              <a:t>    </a:t>
            </a:r>
            <a:r>
              <a:rPr lang="en-US" sz="1600" dirty="0" smtClean="0"/>
              <a:t>10.5g ∙ (5.0cm</a:t>
            </a:r>
            <a:r>
              <a:rPr lang="en-US" sz="1600" baseline="30000" dirty="0" smtClean="0"/>
              <a:t>3</a:t>
            </a:r>
            <a:r>
              <a:rPr lang="en-US" sz="1600" dirty="0" smtClean="0"/>
              <a:t>)  = </a:t>
            </a:r>
            <a:r>
              <a:rPr lang="en-US" sz="1600" dirty="0" err="1" smtClean="0"/>
              <a:t>m</a:t>
            </a:r>
            <a:r>
              <a:rPr lang="en-US" sz="1600" baseline="-25000" dirty="0" err="1" smtClean="0"/>
              <a:t>Ag</a:t>
            </a:r>
            <a:r>
              <a:rPr lang="en-US" sz="1600" dirty="0" smtClean="0"/>
              <a:t> ∙ (cm</a:t>
            </a:r>
            <a:r>
              <a:rPr lang="en-US" sz="1600" baseline="30000" dirty="0" smtClean="0"/>
              <a:t>3</a:t>
            </a:r>
            <a:r>
              <a:rPr lang="en-US" sz="1600" dirty="0" smtClean="0"/>
              <a:t>) </a:t>
            </a:r>
            <a:r>
              <a:rPr lang="en-US" sz="1800" dirty="0" smtClean="0"/>
              <a:t>	</a:t>
            </a:r>
            <a:r>
              <a:rPr lang="en-US" sz="1600" dirty="0" smtClean="0"/>
              <a:t> 	 19.3g ∙ (5.0cm</a:t>
            </a:r>
            <a:r>
              <a:rPr lang="en-US" sz="1600" baseline="30000" dirty="0" smtClean="0"/>
              <a:t>3</a:t>
            </a:r>
            <a:r>
              <a:rPr lang="en-US" sz="1600" dirty="0" smtClean="0"/>
              <a:t>)= </a:t>
            </a:r>
            <a:r>
              <a:rPr lang="en-US" sz="1600" dirty="0" err="1" smtClean="0"/>
              <a:t>m</a:t>
            </a:r>
            <a:r>
              <a:rPr lang="en-US" sz="1600" baseline="-25000" dirty="0" err="1" smtClean="0"/>
              <a:t>Au</a:t>
            </a:r>
            <a:r>
              <a:rPr lang="en-US" sz="1600" dirty="0" smtClean="0"/>
              <a:t> ∙ (cm</a:t>
            </a:r>
            <a:r>
              <a:rPr lang="en-US" sz="1600" baseline="30000" dirty="0" smtClean="0"/>
              <a:t>3</a:t>
            </a:r>
            <a:r>
              <a:rPr lang="en-US" sz="1600" dirty="0" smtClean="0"/>
              <a:t>)</a:t>
            </a:r>
          </a:p>
          <a:p>
            <a:pPr>
              <a:buNone/>
            </a:pPr>
            <a:r>
              <a:rPr lang="en-US" sz="1600" dirty="0" smtClean="0"/>
              <a:t>                     cm</a:t>
            </a:r>
            <a:r>
              <a:rPr lang="en-US" sz="1600" baseline="30000" dirty="0" smtClean="0"/>
              <a:t>3 	 </a:t>
            </a:r>
            <a:r>
              <a:rPr lang="en-US" sz="1600" dirty="0" err="1" smtClean="0"/>
              <a:t>cm</a:t>
            </a:r>
            <a:r>
              <a:rPr lang="en-US" sz="1600" baseline="30000" dirty="0" err="1" smtClean="0"/>
              <a:t>3</a:t>
            </a:r>
            <a:r>
              <a:rPr lang="en-US" sz="1600" baseline="30000" dirty="0" smtClean="0"/>
              <a:t>			      </a:t>
            </a:r>
            <a:r>
              <a:rPr lang="en-US" sz="1600" dirty="0" err="1" smtClean="0"/>
              <a:t>cm</a:t>
            </a:r>
            <a:r>
              <a:rPr lang="en-US" sz="1600" baseline="30000" dirty="0" err="1" smtClean="0"/>
              <a:t>3</a:t>
            </a:r>
            <a:r>
              <a:rPr lang="en-US" sz="1600" baseline="30000" dirty="0" smtClean="0"/>
              <a:t> 	</a:t>
            </a:r>
            <a:r>
              <a:rPr lang="en-US" sz="1600" dirty="0" smtClean="0"/>
              <a:t>           </a:t>
            </a:r>
            <a:r>
              <a:rPr lang="en-US" sz="1800" dirty="0" smtClean="0"/>
              <a:t> </a:t>
            </a:r>
            <a:r>
              <a:rPr lang="en-US" sz="1800" dirty="0" err="1" smtClean="0"/>
              <a:t>cm</a:t>
            </a:r>
            <a:r>
              <a:rPr lang="en-US" sz="1800" baseline="30000" dirty="0" err="1" smtClean="0"/>
              <a:t>3</a:t>
            </a:r>
            <a:endParaRPr lang="en-US" sz="1800" baseline="30000" dirty="0" smtClean="0"/>
          </a:p>
          <a:p>
            <a:pPr>
              <a:buNone/>
            </a:pPr>
            <a:r>
              <a:rPr lang="en-US" sz="1800" dirty="0" smtClean="0"/>
              <a:t>               52.5g = </a:t>
            </a:r>
            <a:r>
              <a:rPr lang="en-US" sz="1800" dirty="0" err="1" smtClean="0"/>
              <a:t>m</a:t>
            </a:r>
            <a:r>
              <a:rPr lang="en-US" sz="1800" baseline="-25000" dirty="0" err="1" smtClean="0"/>
              <a:t>Ag</a:t>
            </a:r>
            <a:r>
              <a:rPr lang="en-US" sz="1800" baseline="-25000" dirty="0" smtClean="0"/>
              <a:t>				</a:t>
            </a:r>
            <a:r>
              <a:rPr lang="en-US" sz="1800" dirty="0" smtClean="0"/>
              <a:t>96.5g   = </a:t>
            </a:r>
            <a:r>
              <a:rPr lang="en-US" sz="1800" dirty="0" err="1" smtClean="0"/>
              <a:t>m</a:t>
            </a:r>
            <a:r>
              <a:rPr lang="en-US" sz="1800" baseline="-25000" dirty="0" err="1" smtClean="0"/>
              <a:t>Au</a:t>
            </a:r>
            <a:endParaRPr lang="en-US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 3 problem 5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52800" y="5029200"/>
            <a:ext cx="3048000" cy="1219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5 g of gold</a:t>
            </a:r>
            <a:endParaRPr lang="en-US" sz="4000" dirty="0"/>
          </a:p>
        </p:txBody>
      </p:sp>
      <p:sp>
        <p:nvSpPr>
          <p:cNvPr id="5" name="Oval 4"/>
          <p:cNvSpPr/>
          <p:nvPr/>
        </p:nvSpPr>
        <p:spPr>
          <a:xfrm>
            <a:off x="2286000" y="3429000"/>
            <a:ext cx="6096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58000" y="3429000"/>
            <a:ext cx="6096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905000" y="3505200"/>
            <a:ext cx="457200" cy="304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400800" y="3505200"/>
            <a:ext cx="457200" cy="304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5" idx="1"/>
          </p:cNvCxnSpPr>
          <p:nvPr/>
        </p:nvCxnSpPr>
        <p:spPr>
          <a:xfrm flipV="1">
            <a:off x="1905000" y="3473637"/>
            <a:ext cx="470274" cy="26016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6477000" y="3505200"/>
            <a:ext cx="470274" cy="26016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514600" y="4038600"/>
            <a:ext cx="6096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705600" y="4038600"/>
            <a:ext cx="6096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533400" y="4343400"/>
            <a:ext cx="175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514600" y="4343400"/>
            <a:ext cx="137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800600" y="4343400"/>
            <a:ext cx="175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781800" y="4343400"/>
            <a:ext cx="137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H="1">
            <a:off x="1828800" y="4038600"/>
            <a:ext cx="304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6200000" flipH="1">
            <a:off x="1752600" y="4343400"/>
            <a:ext cx="304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H="1">
            <a:off x="6172200" y="4038601"/>
            <a:ext cx="304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 flipH="1">
            <a:off x="6096000" y="4343400"/>
            <a:ext cx="304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7620000" y="4038600"/>
            <a:ext cx="304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3352800" y="4038600"/>
            <a:ext cx="304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>
            <a:off x="7543800" y="4419600"/>
            <a:ext cx="304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3124200" y="4419600"/>
            <a:ext cx="304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3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Five </a:t>
            </a:r>
            <a:r>
              <a:rPr lang="en-US" sz="1800" dirty="0" err="1" smtClean="0"/>
              <a:t>mL</a:t>
            </a:r>
            <a:r>
              <a:rPr lang="en-US" sz="1800" dirty="0" smtClean="0"/>
              <a:t> of ethanol has a mass of 3.9g, and 5.0mL of benzene has a mass of 4.4g.  Which liquid is denser?</a:t>
            </a:r>
          </a:p>
          <a:p>
            <a:pPr>
              <a:buNone/>
            </a:pPr>
            <a:r>
              <a:rPr lang="en-US" sz="1800" dirty="0" smtClean="0"/>
              <a:t>u: </a:t>
            </a:r>
            <a:r>
              <a:rPr lang="en-US" sz="1800" dirty="0" err="1" smtClean="0"/>
              <a:t>d</a:t>
            </a:r>
            <a:r>
              <a:rPr lang="en-US" sz="1800" baseline="-25000" dirty="0" err="1" smtClean="0"/>
              <a:t>ethanol</a:t>
            </a:r>
            <a:r>
              <a:rPr lang="en-US" sz="1800" dirty="0" smtClean="0"/>
              <a:t> , </a:t>
            </a:r>
            <a:r>
              <a:rPr lang="en-US" sz="1800" dirty="0" err="1" smtClean="0"/>
              <a:t>d</a:t>
            </a:r>
            <a:r>
              <a:rPr lang="en-US" sz="1800" baseline="-25000" dirty="0" err="1" smtClean="0"/>
              <a:t>benzene</a:t>
            </a:r>
            <a:r>
              <a:rPr lang="en-US" sz="1800" baseline="-25000" dirty="0" smtClean="0"/>
              <a:t> 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k: </a:t>
            </a:r>
            <a:r>
              <a:rPr lang="en-US" sz="1800" dirty="0" err="1" smtClean="0"/>
              <a:t>v</a:t>
            </a:r>
            <a:r>
              <a:rPr lang="en-US" sz="1800" baseline="-25000" dirty="0" err="1" smtClean="0"/>
              <a:t>ethanol</a:t>
            </a:r>
            <a:r>
              <a:rPr lang="en-US" sz="1800" dirty="0" smtClean="0"/>
              <a:t>=5mL;  </a:t>
            </a:r>
            <a:r>
              <a:rPr lang="en-US" sz="1800" dirty="0" err="1" smtClean="0"/>
              <a:t>v</a:t>
            </a:r>
            <a:r>
              <a:rPr lang="en-US" sz="1800" baseline="-25000" dirty="0" err="1" smtClean="0"/>
              <a:t>benzene</a:t>
            </a:r>
            <a:r>
              <a:rPr lang="en-US" sz="1800" dirty="0" smtClean="0"/>
              <a:t>= 5mL; m</a:t>
            </a:r>
            <a:r>
              <a:rPr lang="en-US" sz="1800" baseline="-25000" dirty="0" smtClean="0"/>
              <a:t>ethanol</a:t>
            </a:r>
            <a:r>
              <a:rPr lang="en-US" sz="1800" dirty="0" smtClean="0"/>
              <a:t> =3.9g  </a:t>
            </a:r>
            <a:r>
              <a:rPr lang="en-US" sz="1800" dirty="0" err="1" smtClean="0"/>
              <a:t>m</a:t>
            </a:r>
            <a:r>
              <a:rPr lang="en-US" sz="1800" baseline="-25000" dirty="0" err="1" smtClean="0"/>
              <a:t>benzene</a:t>
            </a:r>
            <a:r>
              <a:rPr lang="en-US" sz="1800" baseline="-25000" dirty="0" smtClean="0"/>
              <a:t> </a:t>
            </a:r>
            <a:r>
              <a:rPr lang="en-US" sz="1800" dirty="0" smtClean="0"/>
              <a:t>= 5.0g</a:t>
            </a:r>
          </a:p>
          <a:p>
            <a:pPr>
              <a:buNone/>
            </a:pPr>
            <a:r>
              <a:rPr lang="en-US" sz="1800" dirty="0" smtClean="0"/>
              <a:t>p: d= </a:t>
            </a:r>
            <a:r>
              <a:rPr lang="en-US" sz="1800" u="sng" dirty="0" smtClean="0"/>
              <a:t>m </a:t>
            </a:r>
            <a:r>
              <a:rPr lang="en-US" sz="1800" dirty="0" smtClean="0"/>
              <a:t> </a:t>
            </a:r>
          </a:p>
          <a:p>
            <a:pPr>
              <a:buNone/>
            </a:pPr>
            <a:r>
              <a:rPr lang="en-US" sz="1800" dirty="0" smtClean="0"/>
              <a:t>	       v</a:t>
            </a:r>
          </a:p>
          <a:p>
            <a:pPr>
              <a:buNone/>
            </a:pPr>
            <a:r>
              <a:rPr lang="en-US" sz="1800" dirty="0" smtClean="0"/>
              <a:t>S: 	</a:t>
            </a:r>
            <a:r>
              <a:rPr lang="en-US" sz="1800" dirty="0" err="1" smtClean="0"/>
              <a:t>d</a:t>
            </a:r>
            <a:r>
              <a:rPr lang="en-US" sz="1800" baseline="-25000" dirty="0" err="1" smtClean="0"/>
              <a:t>ethanol</a:t>
            </a:r>
            <a:r>
              <a:rPr lang="en-US" sz="1800" dirty="0" smtClean="0"/>
              <a:t>=  </a:t>
            </a:r>
            <a:r>
              <a:rPr lang="en-US" sz="1800" u="sng" dirty="0" smtClean="0"/>
              <a:t>  3.9g  </a:t>
            </a:r>
            <a:r>
              <a:rPr lang="en-US" sz="1800" dirty="0" smtClean="0"/>
              <a:t>			</a:t>
            </a:r>
            <a:r>
              <a:rPr lang="en-US" sz="1800" dirty="0" err="1" smtClean="0"/>
              <a:t>d</a:t>
            </a:r>
            <a:r>
              <a:rPr lang="en-US" sz="1800" baseline="-25000" dirty="0" err="1" smtClean="0"/>
              <a:t>benzene</a:t>
            </a:r>
            <a:r>
              <a:rPr lang="en-US" sz="1800" dirty="0" smtClean="0"/>
              <a:t>  =  </a:t>
            </a:r>
            <a:r>
              <a:rPr lang="en-US" sz="1800" u="sng" dirty="0" smtClean="0"/>
              <a:t>4.4 g  </a:t>
            </a:r>
          </a:p>
          <a:p>
            <a:pPr>
              <a:buNone/>
            </a:pPr>
            <a:r>
              <a:rPr lang="en-US" sz="1800" dirty="0" smtClean="0"/>
              <a:t>		    	   5.0mL                		    </a:t>
            </a:r>
            <a:r>
              <a:rPr lang="en-US" sz="1800" dirty="0" err="1" smtClean="0"/>
              <a:t>5.0mL</a:t>
            </a:r>
            <a:endParaRPr lang="en-US" sz="1800" baseline="300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	 </a:t>
            </a:r>
            <a:r>
              <a:rPr lang="en-US" sz="1800" dirty="0" err="1" smtClean="0"/>
              <a:t>d</a:t>
            </a:r>
            <a:r>
              <a:rPr lang="en-US" sz="1800" baseline="-25000" dirty="0" err="1" smtClean="0"/>
              <a:t>ethanol</a:t>
            </a:r>
            <a:r>
              <a:rPr lang="en-US" sz="1800" baseline="-25000" dirty="0" smtClean="0"/>
              <a:t> </a:t>
            </a:r>
            <a:r>
              <a:rPr lang="en-US" sz="1800" dirty="0" smtClean="0"/>
              <a:t>= 0.78g/</a:t>
            </a:r>
            <a:r>
              <a:rPr lang="en-US" sz="1800" dirty="0" err="1" smtClean="0"/>
              <a:t>mL</a:t>
            </a:r>
            <a:r>
              <a:rPr lang="en-US" sz="1800" baseline="-25000" dirty="0" smtClean="0"/>
              <a:t>			</a:t>
            </a:r>
            <a:r>
              <a:rPr lang="en-US" sz="1800" dirty="0" smtClean="0"/>
              <a:t> </a:t>
            </a:r>
            <a:r>
              <a:rPr lang="en-US" sz="1800" dirty="0" err="1" smtClean="0"/>
              <a:t>d</a:t>
            </a:r>
            <a:r>
              <a:rPr lang="en-US" sz="1800" baseline="-25000" dirty="0" err="1" smtClean="0"/>
              <a:t>benzene</a:t>
            </a:r>
            <a:r>
              <a:rPr lang="en-US" sz="1800" baseline="-25000" dirty="0" smtClean="0"/>
              <a:t> </a:t>
            </a:r>
            <a:r>
              <a:rPr lang="en-US" sz="1800" dirty="0" smtClean="0"/>
              <a:t>= 0.88g/</a:t>
            </a:r>
            <a:r>
              <a:rPr lang="en-US" sz="1800" dirty="0" err="1" smtClean="0"/>
              <a:t>mL</a:t>
            </a:r>
            <a:endParaRPr lang="en-US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 3 problem 6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90800" y="5029200"/>
            <a:ext cx="4267200" cy="1219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Benzene is denser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A sample of iron has the dimensions of 2cm x 3cm x 2cm.  If the mass of this rectangular-shaped object is 94g, what is the density of iron?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u: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iron</a:t>
            </a:r>
            <a:endParaRPr lang="en-US" baseline="-25000" dirty="0" smtClean="0"/>
          </a:p>
          <a:p>
            <a:pPr>
              <a:buNone/>
            </a:pPr>
            <a:r>
              <a:rPr lang="en-US" dirty="0" smtClean="0"/>
              <a:t>k: m = 94g  l=3cm, w=2cm, h=2cm</a:t>
            </a:r>
          </a:p>
          <a:p>
            <a:pPr>
              <a:buNone/>
            </a:pPr>
            <a:r>
              <a:rPr lang="en-US" dirty="0" smtClean="0"/>
              <a:t>p: d= </a:t>
            </a:r>
            <a:r>
              <a:rPr lang="en-US" u="sng" dirty="0" smtClean="0"/>
              <a:t>m  </a:t>
            </a:r>
            <a:r>
              <a:rPr lang="en-US" dirty="0" smtClean="0"/>
              <a:t>		volume = l * w * h</a:t>
            </a:r>
          </a:p>
          <a:p>
            <a:pPr>
              <a:buNone/>
            </a:pPr>
            <a:r>
              <a:rPr lang="en-US" dirty="0" smtClean="0"/>
              <a:t>	        v</a:t>
            </a:r>
          </a:p>
          <a:p>
            <a:pPr>
              <a:buNone/>
            </a:pPr>
            <a:r>
              <a:rPr lang="en-US" dirty="0" smtClean="0"/>
              <a:t>s: volume = 3cm * 2cm * 2cm = 12 cm</a:t>
            </a:r>
            <a:r>
              <a:rPr lang="en-US" baseline="30000" dirty="0" smtClean="0"/>
              <a:t>3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</a:t>
            </a:r>
            <a:r>
              <a:rPr lang="en-US" baseline="-25000" dirty="0" err="1" smtClean="0"/>
              <a:t>wood</a:t>
            </a:r>
            <a:r>
              <a:rPr lang="en-US" dirty="0" smtClean="0"/>
              <a:t> = </a:t>
            </a:r>
            <a:r>
              <a:rPr lang="en-US" u="sng" dirty="0" smtClean="0"/>
              <a:t>  94g </a:t>
            </a:r>
            <a:r>
              <a:rPr lang="en-US" dirty="0" smtClean="0"/>
              <a:t>  = </a:t>
            </a:r>
            <a:r>
              <a:rPr lang="en-US" sz="2800" dirty="0" smtClean="0"/>
              <a:t>7.8g/cm</a:t>
            </a:r>
            <a:r>
              <a:rPr lang="en-US" sz="2800" baseline="30000" dirty="0" smtClean="0"/>
              <a:t>3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12 cm</a:t>
            </a:r>
            <a:r>
              <a:rPr lang="en-US" baseline="30000" dirty="0" smtClean="0"/>
              <a:t>3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baseline="-25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 3 problem 7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0" y="5334000"/>
            <a:ext cx="228600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8g/cm</a:t>
            </a:r>
            <a:r>
              <a:rPr lang="en-US" sz="3600" baseline="30000" dirty="0" smtClean="0"/>
              <a:t>3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81328"/>
            <a:ext cx="85344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At times you need to convert from one unit to another, but you do not have a “formula” in which to plug the numbers into.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You can use the relationship between any two known units.  These are called conversion factors.  For example, there are 60 minutes in one hour, so the relationship is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1 hour=60minutes or  </a:t>
            </a:r>
            <a:r>
              <a:rPr lang="en-US" u="sng" dirty="0" smtClean="0"/>
              <a:t>  1 hour    </a:t>
            </a:r>
            <a:r>
              <a:rPr lang="en-US" dirty="0" smtClean="0"/>
              <a:t> or  </a:t>
            </a:r>
            <a:r>
              <a:rPr lang="en-US" u="sng" dirty="0" smtClean="0"/>
              <a:t> 60 </a:t>
            </a:r>
            <a:r>
              <a:rPr lang="en-US" u="sng" dirty="0" err="1" smtClean="0"/>
              <a:t>mins</a:t>
            </a:r>
            <a:r>
              <a:rPr lang="en-US" u="sng" dirty="0" smtClean="0"/>
              <a:t>.</a:t>
            </a:r>
          </a:p>
          <a:p>
            <a:pPr>
              <a:buNone/>
            </a:pPr>
            <a:r>
              <a:rPr lang="en-US" dirty="0" smtClean="0"/>
              <a:t>						60 </a:t>
            </a:r>
            <a:r>
              <a:rPr lang="en-US" dirty="0" err="1" smtClean="0"/>
              <a:t>mins</a:t>
            </a:r>
            <a:r>
              <a:rPr lang="en-US" dirty="0" smtClean="0"/>
              <a:t>.        1 hour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Dimensional Analysis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Math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examples of conversion factors are:</a:t>
            </a:r>
          </a:p>
          <a:p>
            <a:endParaRPr lang="en-US" dirty="0" smtClean="0"/>
          </a:p>
          <a:p>
            <a:r>
              <a:rPr lang="en-US" dirty="0" smtClean="0"/>
              <a:t>1mile = 5 280ft  OR  </a:t>
            </a:r>
            <a:r>
              <a:rPr lang="en-US" u="sng" dirty="0" smtClean="0"/>
              <a:t> 1mile </a:t>
            </a:r>
            <a:r>
              <a:rPr lang="en-US" dirty="0" smtClean="0"/>
              <a:t>	OR   </a:t>
            </a:r>
            <a:r>
              <a:rPr lang="en-US" u="sng" dirty="0" smtClean="0"/>
              <a:t>5280 ft</a:t>
            </a:r>
          </a:p>
          <a:p>
            <a:pPr lvl="3">
              <a:buNone/>
            </a:pPr>
            <a:r>
              <a:rPr lang="en-US" dirty="0" smtClean="0"/>
              <a:t>				    </a:t>
            </a:r>
            <a:r>
              <a:rPr lang="en-US" sz="2400" dirty="0" smtClean="0"/>
              <a:t>5280 ft		1 mile</a:t>
            </a:r>
          </a:p>
          <a:p>
            <a:pPr lvl="3">
              <a:buNone/>
            </a:pPr>
            <a:endParaRPr lang="en-US" sz="2400" dirty="0" smtClean="0"/>
          </a:p>
          <a:p>
            <a:pPr lvl="3">
              <a:buNone/>
            </a:pPr>
            <a:r>
              <a:rPr lang="en-US" sz="2400" dirty="0" smtClean="0"/>
              <a:t>11 lbs = 5 kg   OR    </a:t>
            </a:r>
            <a:r>
              <a:rPr lang="en-US" sz="2400" u="sng" dirty="0" smtClean="0"/>
              <a:t>  11 lbs </a:t>
            </a:r>
            <a:r>
              <a:rPr lang="en-US" sz="2400" dirty="0" smtClean="0"/>
              <a:t>   OR     </a:t>
            </a:r>
            <a:r>
              <a:rPr lang="en-US" sz="2400" u="sng" dirty="0" smtClean="0"/>
              <a:t>  5kg  </a:t>
            </a:r>
            <a:endParaRPr lang="en-US" sz="2400" dirty="0" smtClean="0"/>
          </a:p>
          <a:p>
            <a:pPr lvl="3">
              <a:buNone/>
            </a:pPr>
            <a:r>
              <a:rPr lang="en-US" sz="2400" dirty="0" smtClean="0"/>
              <a:t>				      5 kg		11 lbs</a:t>
            </a:r>
          </a:p>
          <a:p>
            <a:pPr lvl="3">
              <a:buNone/>
            </a:pPr>
            <a:endParaRPr lang="en-US" sz="2400" dirty="0" smtClean="0"/>
          </a:p>
          <a:p>
            <a:pPr lvl="3">
              <a:buNone/>
            </a:pPr>
            <a:endParaRPr lang="en-US" sz="2400" dirty="0" smtClean="0"/>
          </a:p>
          <a:p>
            <a:pPr lvl="3">
              <a:buNone/>
            </a:pP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Dimensional Analysis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6021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5100" b="1" dirty="0" smtClean="0"/>
              <a:t>A number ### with a unit √                   </a:t>
            </a:r>
            <a:endParaRPr lang="en-US" sz="5100" dirty="0" smtClean="0"/>
          </a:p>
          <a:p>
            <a:pPr>
              <a:buNone/>
            </a:pPr>
            <a:r>
              <a:rPr lang="en-US" sz="5100" b="1" dirty="0" smtClean="0"/>
              <a:t>  </a:t>
            </a:r>
          </a:p>
          <a:p>
            <a:pPr>
              <a:buNone/>
            </a:pPr>
            <a:endParaRPr lang="en-US" sz="5100" b="1" dirty="0" smtClean="0"/>
          </a:p>
          <a:p>
            <a:pPr>
              <a:buNone/>
            </a:pPr>
            <a:r>
              <a:rPr lang="en-US" sz="5100" b="1" dirty="0" smtClean="0"/>
              <a:t> ###  √</a:t>
            </a:r>
            <a:endParaRPr lang="en-US" sz="5100" dirty="0" smtClean="0"/>
          </a:p>
          <a:p>
            <a:pPr>
              <a:buNone/>
            </a:pPr>
            <a:endParaRPr lang="en-US" sz="5100" dirty="0" smtClean="0"/>
          </a:p>
          <a:p>
            <a:pPr>
              <a:buNone/>
            </a:pPr>
            <a:r>
              <a:rPr lang="en-US" sz="5100" dirty="0" smtClean="0"/>
              <a:t>                                  </a:t>
            </a:r>
            <a:r>
              <a:rPr lang="en-US" sz="5100" b="1" dirty="0" smtClean="0"/>
              <a:t>√</a:t>
            </a:r>
            <a:endParaRPr lang="en-US" sz="5100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800" dirty="0" smtClean="0"/>
              <a:t>For all problems you </a:t>
            </a:r>
            <a:r>
              <a:rPr lang="en-US" sz="4800" b="1" dirty="0" smtClean="0"/>
              <a:t>MUST</a:t>
            </a:r>
            <a:r>
              <a:rPr lang="en-US" sz="4800" dirty="0" smtClean="0"/>
              <a:t> use Unknown, Known, Plan, Solve  (note how this follows the scientific method.) </a:t>
            </a:r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r>
              <a:rPr lang="en-US" dirty="0" smtClean="0"/>
              <a:t> 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Dimensional Analysis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580103" y="1828802"/>
            <a:ext cx="4449097" cy="1904998"/>
            <a:chOff x="580103" y="2819397"/>
            <a:chExt cx="2772697" cy="990601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80103" y="3276601"/>
              <a:ext cx="277269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1181100" y="3314698"/>
              <a:ext cx="99060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3936776" y="2219980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sz="2800" b="1" dirty="0" smtClean="0"/>
              <a:t>X</a:t>
            </a:r>
            <a:endParaRPr lang="en-US" sz="28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4495800" y="2452089"/>
            <a:ext cx="3733800" cy="595911"/>
            <a:chOff x="4938251" y="2975309"/>
            <a:chExt cx="3733800" cy="595911"/>
          </a:xfrm>
        </p:grpSpPr>
        <p:sp>
          <p:nvSpPr>
            <p:cNvPr id="4" name="TextBox 3"/>
            <p:cNvSpPr txBox="1"/>
            <p:nvPr/>
          </p:nvSpPr>
          <p:spPr>
            <a:xfrm>
              <a:off x="6386051" y="3048000"/>
              <a:ext cx="2286000" cy="52322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Must equal 1 but not be the same.</a:t>
              </a: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4938251" y="2975309"/>
              <a:ext cx="1386349" cy="529891"/>
              <a:chOff x="3033251" y="2899109"/>
              <a:chExt cx="1386349" cy="529891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 rot="10800000">
                <a:off x="3033251" y="2899109"/>
                <a:ext cx="1386349" cy="30129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10800000" flipV="1">
                <a:off x="3148780" y="3234991"/>
                <a:ext cx="1270820" cy="19400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Dimensional Analysis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1600200"/>
            <a:ext cx="8382000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Begin with KNOWN – what you want to convert from.</a:t>
            </a:r>
          </a:p>
          <a:p>
            <a:r>
              <a:rPr lang="en-US" sz="3200" dirty="0" smtClean="0"/>
              <a:t>Ex:  4 m = ______ cm</a:t>
            </a:r>
          </a:p>
          <a:p>
            <a:r>
              <a:rPr lang="en-US" sz="3200" dirty="0" smtClean="0"/>
              <a:t> u: cm</a:t>
            </a:r>
          </a:p>
          <a:p>
            <a:r>
              <a:rPr lang="en-US" sz="3200" dirty="0" smtClean="0"/>
              <a:t> k: 4 m</a:t>
            </a:r>
          </a:p>
          <a:p>
            <a:r>
              <a:rPr lang="en-US" sz="3200" dirty="0" smtClean="0"/>
              <a:t> p: 1m=100cm</a:t>
            </a:r>
          </a:p>
          <a:p>
            <a:endParaRPr lang="en-US" sz="3200" dirty="0" smtClean="0"/>
          </a:p>
          <a:p>
            <a:r>
              <a:rPr lang="en-US" sz="3200" dirty="0" smtClean="0"/>
              <a:t> s:  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124200" y="47244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/>
              <a:t>Known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3429000" y="5257800"/>
            <a:ext cx="411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4419600" y="5334000"/>
            <a:ext cx="152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191000" y="4648200"/>
            <a:ext cx="8274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4m</a:t>
            </a:r>
            <a:endParaRPr lang="en-US" sz="3200" dirty="0"/>
          </a:p>
        </p:txBody>
      </p:sp>
      <p:sp>
        <p:nvSpPr>
          <p:cNvPr id="21" name="Rectangle 20"/>
          <p:cNvSpPr/>
          <p:nvPr/>
        </p:nvSpPr>
        <p:spPr>
          <a:xfrm>
            <a:off x="6324600" y="5334000"/>
            <a:ext cx="5677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m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5867400" y="535882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23" name="Rectangle 22"/>
          <p:cNvSpPr/>
          <p:nvPr/>
        </p:nvSpPr>
        <p:spPr>
          <a:xfrm>
            <a:off x="5476120" y="4825425"/>
            <a:ext cx="16866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100 cm</a:t>
            </a:r>
            <a:endParaRPr lang="en-US" sz="32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632960" y="4876800"/>
            <a:ext cx="396240" cy="381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324600" y="5334000"/>
            <a:ext cx="548640" cy="533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083 -0.23126 L 0.00417 0.0018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" y="1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847 -0.25347 L 0.01181 0.02382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083 -0.26457 L 1.11022E-16 1.94265E-7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" y="1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333 -0.18871 L 1.11022E-16 -4.11656E-6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" y="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2"/>
      <p:bldP spid="12" grpId="3"/>
      <p:bldP spid="20" grpId="0"/>
      <p:bldP spid="20" grpId="1"/>
      <p:bldP spid="21" grpId="0"/>
      <p:bldP spid="22" grpId="0"/>
      <p:bldP spid="22" grpId="1"/>
      <p:bldP spid="23" grpId="0"/>
      <p:bldP spid="23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4800600" y="4419600"/>
            <a:ext cx="25908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800" dirty="0" smtClean="0"/>
              <a:t>= 400 cm</a:t>
            </a:r>
            <a:endParaRPr lang="en-US" sz="3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Dimensional Analysis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1600200"/>
            <a:ext cx="8382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Multiply across the top row and divide by each section on the bottom.</a:t>
            </a:r>
          </a:p>
          <a:p>
            <a:endParaRPr lang="en-US" sz="32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381000" y="3352800"/>
            <a:ext cx="411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1371600" y="3429000"/>
            <a:ext cx="152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251329" y="2907268"/>
            <a:ext cx="8274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4m</a:t>
            </a:r>
            <a:endParaRPr lang="en-US" sz="3200" dirty="0"/>
          </a:p>
        </p:txBody>
      </p:sp>
      <p:sp>
        <p:nvSpPr>
          <p:cNvPr id="21" name="Rectangle 20"/>
          <p:cNvSpPr/>
          <p:nvPr/>
        </p:nvSpPr>
        <p:spPr>
          <a:xfrm>
            <a:off x="3276600" y="3429000"/>
            <a:ext cx="5677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m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2819400" y="345382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23" name="Rectangle 22"/>
          <p:cNvSpPr/>
          <p:nvPr/>
        </p:nvSpPr>
        <p:spPr>
          <a:xfrm>
            <a:off x="2428120" y="2920425"/>
            <a:ext cx="16866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100 cm</a:t>
            </a:r>
            <a:endParaRPr lang="en-US" sz="32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371600" y="2895600"/>
            <a:ext cx="548640" cy="533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276600" y="3429000"/>
            <a:ext cx="548640" cy="533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419600" y="2895601"/>
            <a:ext cx="468269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=</a:t>
            </a:r>
            <a:r>
              <a:rPr lang="en-US" sz="3200" u="sng" dirty="0" smtClean="0"/>
              <a:t>4*100cm</a:t>
            </a:r>
            <a:r>
              <a:rPr lang="en-US" sz="3200" dirty="0" smtClean="0"/>
              <a:t>= </a:t>
            </a:r>
            <a:r>
              <a:rPr lang="en-US" sz="3200" u="sng" dirty="0" smtClean="0"/>
              <a:t>400cm</a:t>
            </a:r>
            <a:endParaRPr lang="en-US" sz="3200" dirty="0" smtClean="0"/>
          </a:p>
          <a:p>
            <a:r>
              <a:rPr lang="en-US" sz="3200" dirty="0" smtClean="0"/>
              <a:t>	  1	   	   1</a:t>
            </a:r>
          </a:p>
          <a:p>
            <a:endParaRPr lang="en-US" sz="3200" dirty="0" smtClean="0"/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/>
      <p:bldP spid="22" grpId="0"/>
      <p:bldP spid="23" grpId="1"/>
      <p:bldP spid="1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Convert 10 m to ____________ Km.</a:t>
            </a:r>
          </a:p>
          <a:p>
            <a:pPr>
              <a:buNone/>
            </a:pPr>
            <a:r>
              <a:rPr lang="en-US" dirty="0" smtClean="0"/>
              <a:t>U:  Km</a:t>
            </a:r>
          </a:p>
          <a:p>
            <a:pPr>
              <a:buNone/>
            </a:pPr>
            <a:r>
              <a:rPr lang="en-US" dirty="0" smtClean="0"/>
              <a:t>K: 10m</a:t>
            </a:r>
          </a:p>
          <a:p>
            <a:pPr>
              <a:buNone/>
            </a:pPr>
            <a:r>
              <a:rPr lang="en-US" dirty="0" smtClean="0"/>
              <a:t>P: 1 Km= 1000m</a:t>
            </a:r>
          </a:p>
          <a:p>
            <a:pPr>
              <a:buNone/>
            </a:pPr>
            <a:r>
              <a:rPr lang="en-US" dirty="0" smtClean="0"/>
              <a:t>S: 		   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Dimensional Analysis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90600" y="3733800"/>
            <a:ext cx="411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552700" y="37719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562600" y="3352800"/>
            <a:ext cx="31242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/>
              <a:t>= </a:t>
            </a:r>
            <a:r>
              <a:rPr lang="en-US" sz="3600" u="sng" dirty="0" smtClean="0"/>
              <a:t>10 *1 Km</a:t>
            </a:r>
            <a:endParaRPr lang="en-US" sz="3600" dirty="0" smtClean="0"/>
          </a:p>
          <a:p>
            <a:r>
              <a:rPr lang="en-US" sz="3600" dirty="0" smtClean="0"/>
              <a:t>      1000 </a:t>
            </a:r>
            <a:endParaRPr lang="en-US" sz="3600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524000" y="3429000"/>
            <a:ext cx="1295400" cy="3048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962400" y="3810000"/>
            <a:ext cx="1295400" cy="3048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14800" y="5105400"/>
            <a:ext cx="3124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/>
              <a:t>= 0.01 Km</a:t>
            </a:r>
            <a:endParaRPr lang="en-US" sz="3800" dirty="0"/>
          </a:p>
        </p:txBody>
      </p:sp>
      <p:sp>
        <p:nvSpPr>
          <p:cNvPr id="10" name="Rectangle 9"/>
          <p:cNvSpPr/>
          <p:nvPr/>
        </p:nvSpPr>
        <p:spPr>
          <a:xfrm>
            <a:off x="2971800" y="3733800"/>
            <a:ext cx="9605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1000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429000" y="3348335"/>
            <a:ext cx="10631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1 Km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3796284" y="3733800"/>
            <a:ext cx="1213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meters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990600" y="3352800"/>
            <a:ext cx="17027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10 meters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86 -0.14431 L 3.33333E-6 1.70213E-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 -0.09991 L 5.55112E-17 -1.62812E-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333 -0.06661 L -3.33333E-6 1.70213E-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" y="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/>
      <p:bldP spid="14" grpId="1"/>
      <p:bldP spid="15" grpId="0"/>
      <p:bldP spid="16" grpId="0"/>
      <p:bldP spid="1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990600" lvl="1" indent="-533400">
              <a:lnSpc>
                <a:spcPct val="9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b="1" dirty="0">
                <a:solidFill>
                  <a:srgbClr val="701A30"/>
                </a:solidFill>
              </a:rPr>
              <a:t>Density</a:t>
            </a:r>
            <a:r>
              <a:rPr lang="en-US" dirty="0"/>
              <a:t> - the volume which is occupied by a specific mass of a material, usually given in units of grams per cubic centimeters or grams per milliliter. </a:t>
            </a:r>
          </a:p>
          <a:p>
            <a:pPr marL="990600" lvl="1" indent="-533400">
              <a:lnSpc>
                <a:spcPct val="9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dirty="0"/>
          </a:p>
          <a:p>
            <a:pPr marL="990600" lvl="1" indent="-533400">
              <a:lnSpc>
                <a:spcPct val="9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dirty="0"/>
          </a:p>
          <a:p>
            <a:pPr marL="990600" lvl="1" indent="-533400">
              <a:lnSpc>
                <a:spcPct val="9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5500" b="1" dirty="0">
                <a:latin typeface="Arial Rounded MT Bold" pitchFamily="34" charset="0"/>
              </a:rPr>
              <a:t>         D = m/v</a:t>
            </a:r>
          </a:p>
          <a:p>
            <a:pPr marL="990600" lvl="1" indent="-533400">
              <a:lnSpc>
                <a:spcPct val="9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dirty="0"/>
              <a:t> </a:t>
            </a:r>
          </a:p>
          <a:p>
            <a:pPr marL="609600" indent="-609600">
              <a:lnSpc>
                <a:spcPct val="90000"/>
              </a:lnSpc>
            </a:pPr>
            <a:endParaRPr lang="en-US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Density 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438400" y="3352800"/>
            <a:ext cx="2819400" cy="10668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9154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How much will it cost to take a trip by car.  </a:t>
            </a:r>
          </a:p>
          <a:p>
            <a:pPr>
              <a:buNone/>
            </a:pPr>
            <a:r>
              <a:rPr lang="en-US" dirty="0" smtClean="0"/>
              <a:t>Where? Miles?</a:t>
            </a:r>
          </a:p>
          <a:p>
            <a:pPr>
              <a:buNone/>
            </a:pPr>
            <a:r>
              <a:rPr lang="en-US" dirty="0" smtClean="0"/>
              <a:t>Type of car? Miles per gallon?</a:t>
            </a:r>
          </a:p>
          <a:p>
            <a:pPr>
              <a:buNone/>
            </a:pPr>
            <a:r>
              <a:rPr lang="en-US" dirty="0" smtClean="0"/>
              <a:t>$ per gallon?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  u: how much does it cost to drive to Myrtle Beach</a:t>
            </a:r>
          </a:p>
          <a:p>
            <a:pPr>
              <a:buNone/>
            </a:pPr>
            <a:r>
              <a:rPr lang="en-US" dirty="0" smtClean="0"/>
              <a:t> k: 1 Myrtle Beach</a:t>
            </a:r>
          </a:p>
          <a:p>
            <a:pPr>
              <a:buNone/>
            </a:pPr>
            <a:r>
              <a:rPr lang="en-US" b="1" dirty="0" smtClean="0"/>
              <a:t> p: 1 Myrtle Beach</a:t>
            </a:r>
            <a:r>
              <a:rPr lang="en-US" dirty="0" smtClean="0"/>
              <a:t> = </a:t>
            </a:r>
            <a:r>
              <a:rPr lang="en-US" b="1" dirty="0" smtClean="0"/>
              <a:t>250 miles; </a:t>
            </a:r>
          </a:p>
          <a:p>
            <a:pPr>
              <a:buNone/>
            </a:pPr>
            <a:r>
              <a:rPr lang="en-US" b="1" dirty="0" smtClean="0"/>
              <a:t>     1 gallon</a:t>
            </a:r>
            <a:r>
              <a:rPr lang="en-US" dirty="0" smtClean="0"/>
              <a:t> = $2.50;</a:t>
            </a:r>
          </a:p>
          <a:p>
            <a:pPr>
              <a:buNone/>
            </a:pPr>
            <a:r>
              <a:rPr lang="en-US" dirty="0" smtClean="0"/>
              <a:t>      25 miles =1 gallon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Dimensional Analysis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9"/>
            <a:ext cx="8915400" cy="22524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u: how much does it cost to drive to Myrtle Beach</a:t>
            </a:r>
          </a:p>
          <a:p>
            <a:pPr>
              <a:buNone/>
            </a:pPr>
            <a:r>
              <a:rPr lang="en-US" dirty="0" smtClean="0"/>
              <a:t> k:</a:t>
            </a:r>
            <a:r>
              <a:rPr lang="en-US" b="1" dirty="0" smtClean="0"/>
              <a:t>1 Myrtle Beach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p :1 Myrtle Beach</a:t>
            </a:r>
            <a:r>
              <a:rPr lang="en-US" dirty="0" smtClean="0"/>
              <a:t> = </a:t>
            </a:r>
            <a:r>
              <a:rPr lang="en-US" b="1" dirty="0" smtClean="0"/>
              <a:t>250 miles; </a:t>
            </a:r>
          </a:p>
          <a:p>
            <a:pPr>
              <a:buNone/>
            </a:pPr>
            <a:r>
              <a:rPr lang="en-US" b="1" dirty="0" smtClean="0"/>
              <a:t>     1 gallon</a:t>
            </a:r>
            <a:r>
              <a:rPr lang="en-US" dirty="0" smtClean="0"/>
              <a:t> = $3.10;</a:t>
            </a:r>
          </a:p>
          <a:p>
            <a:pPr>
              <a:buNone/>
            </a:pPr>
            <a:r>
              <a:rPr lang="en-US" dirty="0" smtClean="0"/>
              <a:t>     25 miles =1 gallon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Dimensional Analysis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4355068"/>
            <a:ext cx="541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2095500" y="4393168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3848100" y="4393168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9600" y="3954958"/>
            <a:ext cx="20040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 Myrtle Beach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518862" y="4431268"/>
            <a:ext cx="1824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Myrtle Beach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590800" y="4050268"/>
            <a:ext cx="1290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250 miles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417735" y="4431268"/>
            <a:ext cx="1144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 miles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347662" y="3974068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gallon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4991100" y="4393168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486400" y="4431268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gallon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410200" y="3974068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$3.10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971800" y="5040868"/>
            <a:ext cx="4028667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= 1 * 250 * 1 * $3.10 ÷1÷ 25÷ 1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124200" y="5650468"/>
            <a:ext cx="952505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= $31 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762000" y="4038600"/>
            <a:ext cx="167640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2743200" y="4495800"/>
            <a:ext cx="167640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3276600" y="4038600"/>
            <a:ext cx="53340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4800600" y="4572000"/>
            <a:ext cx="685800" cy="76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4648200" y="4114800"/>
            <a:ext cx="685800" cy="76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5867400" y="4572000"/>
            <a:ext cx="685800" cy="76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990600" y="2514600"/>
            <a:ext cx="4572000" cy="76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066800" y="3352800"/>
            <a:ext cx="2971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 animBg="1"/>
      <p:bldP spid="1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Metric prefix equivalents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u="sng">
                <a:cs typeface="Times New Roman" charset="0"/>
              </a:rPr>
              <a:t>Prefix &gt;base	   Base       	Prefix &lt; base</a:t>
            </a:r>
            <a:br>
              <a:rPr lang="en-US" sz="2800" u="sng">
                <a:cs typeface="Times New Roman" charset="0"/>
              </a:rPr>
            </a:br>
            <a:endParaRPr lang="en-US" sz="2800" u="sng">
              <a:cs typeface="Times New Roman" charset="0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345488" cy="5029200"/>
          </a:xfrm>
        </p:spPr>
        <p:txBody>
          <a:bodyPr/>
          <a:lstStyle/>
          <a:p>
            <a:pPr>
              <a:buNone/>
            </a:pPr>
            <a:r>
              <a:rPr lang="en-US" dirty="0">
                <a:cs typeface="Times New Roman" charset="0"/>
              </a:rPr>
              <a:t>1 Exe (E</a:t>
            </a:r>
            <a:r>
              <a:rPr lang="en-US" dirty="0" smtClean="0">
                <a:cs typeface="Times New Roman" charset="0"/>
              </a:rPr>
              <a:t>)		=</a:t>
            </a:r>
            <a:r>
              <a:rPr lang="en-US" dirty="0">
                <a:cs typeface="Times New Roman" charset="0"/>
              </a:rPr>
              <a:t>	10</a:t>
            </a:r>
            <a:r>
              <a:rPr lang="en-US" baseline="30000" dirty="0">
                <a:cs typeface="Times New Roman" charset="0"/>
              </a:rPr>
              <a:t>18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>
                <a:cs typeface="Times New Roman" charset="0"/>
              </a:rPr>
              <a:t>1 </a:t>
            </a:r>
            <a:r>
              <a:rPr lang="en-US" dirty="0" err="1">
                <a:cs typeface="Times New Roman" charset="0"/>
              </a:rPr>
              <a:t>Penta</a:t>
            </a:r>
            <a:r>
              <a:rPr lang="en-US" dirty="0">
                <a:cs typeface="Times New Roman" charset="0"/>
              </a:rPr>
              <a:t>	(P)	=	10</a:t>
            </a:r>
            <a:r>
              <a:rPr lang="en-US" baseline="30000" dirty="0">
                <a:cs typeface="Times New Roman" charset="0"/>
              </a:rPr>
              <a:t>15</a:t>
            </a:r>
            <a:endParaRPr lang="en-US" dirty="0">
              <a:cs typeface="Times New Roman" charset="0"/>
            </a:endParaRP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  <a:cs typeface="Times New Roman" charset="0"/>
              </a:rPr>
              <a:t>1 Tetra	(T)	=	10</a:t>
            </a:r>
            <a:r>
              <a:rPr lang="en-US" b="1" baseline="30000" dirty="0">
                <a:solidFill>
                  <a:srgbClr val="FF0000"/>
                </a:solidFill>
                <a:cs typeface="Times New Roman" charset="0"/>
              </a:rPr>
              <a:t>12</a:t>
            </a:r>
            <a:endParaRPr lang="en-US" b="1" dirty="0">
              <a:solidFill>
                <a:srgbClr val="FF0000"/>
              </a:solidFill>
              <a:cs typeface="Times New Roman" charset="0"/>
            </a:endParaRP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  <a:cs typeface="Times New Roman" charset="0"/>
              </a:rPr>
              <a:t>1 Giga	(G)	=	10</a:t>
            </a:r>
            <a:r>
              <a:rPr lang="en-US" b="1" baseline="30000" dirty="0">
                <a:solidFill>
                  <a:srgbClr val="FF0000"/>
                </a:solidFill>
                <a:cs typeface="Times New Roman" charset="0"/>
              </a:rPr>
              <a:t>9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  <a:cs typeface="Times New Roman" charset="0"/>
              </a:rPr>
              <a:t>1 Mega (M)	=	10</a:t>
            </a:r>
            <a:r>
              <a:rPr lang="en-US" b="1" baseline="30000" dirty="0">
                <a:solidFill>
                  <a:srgbClr val="FF0000"/>
                </a:solidFill>
                <a:cs typeface="Times New Roman" charset="0"/>
              </a:rPr>
              <a:t>6</a:t>
            </a:r>
            <a:r>
              <a:rPr lang="en-US" b="1" dirty="0">
                <a:solidFill>
                  <a:srgbClr val="FF0000"/>
                </a:solidFill>
                <a:cs typeface="Times New Roman" charset="0"/>
              </a:rPr>
              <a:t> </a:t>
            </a:r>
            <a:endParaRPr lang="en-US" b="1" baseline="30000" dirty="0">
              <a:solidFill>
                <a:srgbClr val="FF0000"/>
              </a:solidFill>
              <a:cs typeface="Times New Roman" charset="0"/>
            </a:endParaRP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  <a:cs typeface="Times New Roman" charset="0"/>
              </a:rPr>
              <a:t>1 Kilo	(K)	=	10</a:t>
            </a:r>
            <a:r>
              <a:rPr lang="en-US" b="1" baseline="30000" dirty="0">
                <a:solidFill>
                  <a:srgbClr val="FF0000"/>
                </a:solidFill>
                <a:cs typeface="Times New Roman" charset="0"/>
              </a:rPr>
              <a:t>3</a:t>
            </a:r>
            <a:r>
              <a:rPr lang="en-US" b="1" dirty="0">
                <a:solidFill>
                  <a:srgbClr val="FF0000"/>
                </a:solidFill>
                <a:cs typeface="Times New Roman" charset="0"/>
              </a:rPr>
              <a:t> (1000)</a:t>
            </a:r>
            <a:endParaRPr lang="en-US" dirty="0">
              <a:solidFill>
                <a:srgbClr val="FF0000"/>
              </a:solidFill>
              <a:cs typeface="Times New Roman" charset="0"/>
            </a:endParaRPr>
          </a:p>
          <a:p>
            <a:pPr>
              <a:buNone/>
            </a:pPr>
            <a:r>
              <a:rPr lang="en-US" dirty="0">
                <a:cs typeface="Times New Roman" charset="0"/>
              </a:rPr>
              <a:t>1 </a:t>
            </a:r>
            <a:r>
              <a:rPr lang="en-US" dirty="0" err="1">
                <a:cs typeface="Times New Roman" charset="0"/>
              </a:rPr>
              <a:t>Hecto</a:t>
            </a:r>
            <a:r>
              <a:rPr lang="en-US" dirty="0">
                <a:cs typeface="Times New Roman" charset="0"/>
              </a:rPr>
              <a:t>(H)	=	10</a:t>
            </a:r>
            <a:r>
              <a:rPr lang="en-US" baseline="30000" dirty="0">
                <a:cs typeface="Times New Roman" charset="0"/>
              </a:rPr>
              <a:t>2</a:t>
            </a:r>
            <a:r>
              <a:rPr lang="en-US" dirty="0">
                <a:cs typeface="Times New Roman" charset="0"/>
              </a:rPr>
              <a:t> (100)</a:t>
            </a:r>
          </a:p>
          <a:p>
            <a:pPr>
              <a:buNone/>
            </a:pPr>
            <a:r>
              <a:rPr lang="en-US" dirty="0">
                <a:cs typeface="Times New Roman" charset="0"/>
              </a:rPr>
              <a:t>1 </a:t>
            </a:r>
            <a:r>
              <a:rPr lang="en-US" dirty="0" err="1">
                <a:cs typeface="Times New Roman" charset="0"/>
              </a:rPr>
              <a:t>Deka</a:t>
            </a:r>
            <a:r>
              <a:rPr lang="en-US" dirty="0">
                <a:cs typeface="Times New Roman" charset="0"/>
              </a:rPr>
              <a:t> (D)	=	10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u="sng">
                <a:cs typeface="Times New Roman" charset="0"/>
              </a:rPr>
              <a:t>Prefix &gt;base	   Base       	Prefix &lt; base</a:t>
            </a:r>
            <a:br>
              <a:rPr lang="en-US" sz="2800" u="sng">
                <a:cs typeface="Times New Roman" charset="0"/>
              </a:rPr>
            </a:br>
            <a:endParaRPr lang="en-US" sz="2800" u="sng">
              <a:cs typeface="Times New Roman" charset="0"/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86200" y="1828800"/>
            <a:ext cx="5068888" cy="5029200"/>
          </a:xfrm>
        </p:spPr>
        <p:txBody>
          <a:bodyPr/>
          <a:lstStyle/>
          <a:p>
            <a:pPr>
              <a:buNone/>
            </a:pPr>
            <a:r>
              <a:rPr lang="en-US" b="1" dirty="0"/>
              <a:t>1	   =  </a:t>
            </a:r>
            <a:r>
              <a:rPr lang="en-US" b="1" dirty="0" smtClean="0"/>
              <a:t>	10 </a:t>
            </a:r>
            <a:r>
              <a:rPr lang="en-US" b="1" dirty="0" err="1"/>
              <a:t>deci</a:t>
            </a:r>
            <a:r>
              <a:rPr lang="en-US" b="1" dirty="0"/>
              <a:t> (d)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  <a:cs typeface="Times New Roman" charset="0"/>
              </a:rPr>
              <a:t>1	   =	100 </a:t>
            </a:r>
            <a:r>
              <a:rPr lang="en-US" b="1" dirty="0" err="1">
                <a:solidFill>
                  <a:srgbClr val="FF0000"/>
                </a:solidFill>
                <a:cs typeface="Times New Roman" charset="0"/>
              </a:rPr>
              <a:t>centi</a:t>
            </a:r>
            <a:r>
              <a:rPr lang="en-US" b="1" dirty="0">
                <a:solidFill>
                  <a:srgbClr val="FF0000"/>
                </a:solidFill>
                <a:cs typeface="Times New Roman" charset="0"/>
              </a:rPr>
              <a:t> (c)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cs typeface="Times New Roman" charset="0"/>
              </a:rPr>
              <a:t>1   =</a:t>
            </a:r>
            <a:r>
              <a:rPr lang="en-US" b="1" dirty="0">
                <a:solidFill>
                  <a:srgbClr val="FF0000"/>
                </a:solidFill>
                <a:cs typeface="Times New Roman" charset="0"/>
              </a:rPr>
              <a:t>	1000 </a:t>
            </a:r>
            <a:r>
              <a:rPr lang="en-US" b="1" dirty="0" err="1">
                <a:solidFill>
                  <a:srgbClr val="FF0000"/>
                </a:solidFill>
                <a:cs typeface="Times New Roman" charset="0"/>
              </a:rPr>
              <a:t>milli</a:t>
            </a:r>
            <a:r>
              <a:rPr lang="en-US" b="1" dirty="0">
                <a:solidFill>
                  <a:srgbClr val="FF0000"/>
                </a:solidFill>
                <a:cs typeface="Times New Roman" charset="0"/>
              </a:rPr>
              <a:t> (m)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  <a:cs typeface="Times New Roman" charset="0"/>
              </a:rPr>
              <a:t>1	   =	10</a:t>
            </a:r>
            <a:r>
              <a:rPr lang="en-US" b="1" baseline="30000" dirty="0">
                <a:solidFill>
                  <a:srgbClr val="FF0000"/>
                </a:solidFill>
                <a:cs typeface="Times New Roman" charset="0"/>
              </a:rPr>
              <a:t>6</a:t>
            </a:r>
            <a:r>
              <a:rPr lang="en-US" b="1" dirty="0">
                <a:solidFill>
                  <a:srgbClr val="FF0000"/>
                </a:solidFill>
                <a:cs typeface="Times New Roman" charset="0"/>
              </a:rPr>
              <a:t> micro (μ) 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  <a:cs typeface="Times New Roman" charset="0"/>
              </a:rPr>
              <a:t>1	   = 	10</a:t>
            </a:r>
            <a:r>
              <a:rPr lang="en-US" b="1" baseline="30000" dirty="0">
                <a:solidFill>
                  <a:srgbClr val="FF0000"/>
                </a:solidFill>
                <a:cs typeface="Times New Roman" charset="0"/>
              </a:rPr>
              <a:t>9</a:t>
            </a:r>
            <a:r>
              <a:rPr lang="en-US" b="1" dirty="0">
                <a:solidFill>
                  <a:srgbClr val="FF0000"/>
                </a:solidFill>
                <a:cs typeface="Times New Roman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cs typeface="Times New Roman" charset="0"/>
              </a:rPr>
              <a:t>nano</a:t>
            </a:r>
            <a:r>
              <a:rPr lang="en-US" b="1" dirty="0">
                <a:solidFill>
                  <a:srgbClr val="FF0000"/>
                </a:solidFill>
                <a:cs typeface="Times New Roman" charset="0"/>
              </a:rPr>
              <a:t> (n) </a:t>
            </a:r>
          </a:p>
          <a:p>
            <a:pPr>
              <a:buNone/>
            </a:pPr>
            <a:r>
              <a:rPr lang="en-US" dirty="0">
                <a:cs typeface="Times New Roman" charset="0"/>
              </a:rPr>
              <a:t>1	   =	10</a:t>
            </a:r>
            <a:r>
              <a:rPr lang="en-US" baseline="30000" dirty="0">
                <a:cs typeface="Times New Roman" charset="0"/>
              </a:rPr>
              <a:t>12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pico</a:t>
            </a:r>
            <a:r>
              <a:rPr lang="en-US" dirty="0">
                <a:cs typeface="Times New Roman" charset="0"/>
              </a:rPr>
              <a:t> (p)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u="sng">
                <a:cs typeface="Times New Roman" charset="0"/>
              </a:rPr>
              <a:t>Prefix &gt;base	   Base       	Prefix &lt; base</a:t>
            </a:r>
            <a:br>
              <a:rPr lang="en-US" sz="2800" u="sng">
                <a:cs typeface="Times New Roman" charset="0"/>
              </a:rPr>
            </a:br>
            <a:endParaRPr lang="en-US" sz="2800" u="sng">
              <a:cs typeface="Times New Roman" charset="0"/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3352800"/>
            <a:ext cx="4687888" cy="2057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     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      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10 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deci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(d)</a:t>
            </a:r>
          </a:p>
          <a:p>
            <a:pPr>
              <a:buFont typeface="Wingdings" pitchFamily="2" charset="2"/>
              <a:buNone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1	     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=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	100 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centi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 (c)</a:t>
            </a:r>
          </a:p>
          <a:p>
            <a:pPr>
              <a:buFont typeface="Wingdings" pitchFamily="2" charset="2"/>
              <a:buNone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1 	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= 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1000 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milli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 (m)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457200" y="1393825"/>
            <a:ext cx="6172200" cy="197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600" b="1" dirty="0">
                <a:cs typeface="Times New Roman" charset="0"/>
              </a:rPr>
              <a:t>1 Kilo(K)     </a:t>
            </a:r>
            <a:r>
              <a:rPr lang="en-US" sz="3600" b="1" dirty="0" smtClean="0">
                <a:cs typeface="Times New Roman" charset="0"/>
              </a:rPr>
              <a:t>	= </a:t>
            </a:r>
            <a:r>
              <a:rPr lang="en-US" sz="3600" b="1" dirty="0">
                <a:cs typeface="Times New Roman" charset="0"/>
              </a:rPr>
              <a:t>10</a:t>
            </a:r>
            <a:r>
              <a:rPr lang="en-US" sz="3600" b="1" baseline="30000" dirty="0">
                <a:cs typeface="Times New Roman" charset="0"/>
              </a:rPr>
              <a:t>3</a:t>
            </a:r>
            <a:r>
              <a:rPr lang="en-US" sz="3600" b="1" dirty="0">
                <a:cs typeface="Times New Roman" charset="0"/>
              </a:rPr>
              <a:t> (1000)</a:t>
            </a:r>
            <a:endParaRPr lang="en-US" sz="3600" dirty="0">
              <a:cs typeface="Times New Roman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600" b="1" dirty="0">
                <a:cs typeface="Times New Roman" charset="0"/>
              </a:rPr>
              <a:t>1 </a:t>
            </a:r>
            <a:r>
              <a:rPr lang="en-US" sz="3600" b="1" dirty="0" err="1">
                <a:cs typeface="Times New Roman" charset="0"/>
              </a:rPr>
              <a:t>Hecto</a:t>
            </a:r>
            <a:r>
              <a:rPr lang="en-US" sz="3600" b="1" dirty="0">
                <a:cs typeface="Times New Roman" charset="0"/>
              </a:rPr>
              <a:t>(H) </a:t>
            </a:r>
            <a:r>
              <a:rPr lang="en-US" sz="3600" b="1" dirty="0" smtClean="0">
                <a:cs typeface="Times New Roman" charset="0"/>
              </a:rPr>
              <a:t>	= </a:t>
            </a:r>
            <a:r>
              <a:rPr lang="en-US" sz="3600" b="1" dirty="0">
                <a:cs typeface="Times New Roman" charset="0"/>
              </a:rPr>
              <a:t>10</a:t>
            </a:r>
            <a:r>
              <a:rPr lang="en-US" sz="3600" b="1" baseline="30000" dirty="0">
                <a:cs typeface="Times New Roman" charset="0"/>
              </a:rPr>
              <a:t>2</a:t>
            </a:r>
            <a:r>
              <a:rPr lang="en-US" sz="3600" b="1" dirty="0">
                <a:cs typeface="Times New Roman" charset="0"/>
              </a:rPr>
              <a:t> (100)</a:t>
            </a:r>
            <a:endParaRPr lang="en-US" sz="3600" dirty="0">
              <a:cs typeface="Times New Roman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600" b="1" dirty="0">
                <a:cs typeface="Times New Roman" charset="0"/>
              </a:rPr>
              <a:t>1 </a:t>
            </a:r>
            <a:r>
              <a:rPr lang="en-US" sz="3600" b="1" dirty="0" err="1">
                <a:cs typeface="Times New Roman" charset="0"/>
              </a:rPr>
              <a:t>Deka</a:t>
            </a:r>
            <a:r>
              <a:rPr lang="en-US" sz="3600" b="1" dirty="0">
                <a:cs typeface="Times New Roman" charset="0"/>
              </a:rPr>
              <a:t> (D)	</a:t>
            </a:r>
            <a:r>
              <a:rPr lang="en-US" sz="3600" b="1" dirty="0" smtClean="0">
                <a:cs typeface="Times New Roman" charset="0"/>
              </a:rPr>
              <a:t>=</a:t>
            </a:r>
            <a:r>
              <a:rPr lang="en-US" sz="3600" b="1" dirty="0">
                <a:cs typeface="Times New Roman" charset="0"/>
              </a:rPr>
              <a:t>	10</a:t>
            </a:r>
            <a:endParaRPr lang="en-US" sz="3600" dirty="0"/>
          </a:p>
        </p:txBody>
      </p:sp>
      <p:pic>
        <p:nvPicPr>
          <p:cNvPr id="110597" name="Picture 5" descr="ed00127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866036">
            <a:off x="609600" y="3733801"/>
            <a:ext cx="3739200" cy="260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0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0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 autoUpdateAnimBg="0"/>
      <p:bldP spid="110596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500 </a:t>
            </a:r>
            <a:r>
              <a:rPr lang="en-US" dirty="0" err="1" smtClean="0"/>
              <a:t>mL</a:t>
            </a:r>
            <a:r>
              <a:rPr lang="en-US" dirty="0" smtClean="0"/>
              <a:t>  = _____________ 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U:  _________L</a:t>
            </a:r>
          </a:p>
          <a:p>
            <a:pPr>
              <a:buNone/>
            </a:pPr>
            <a:r>
              <a:rPr lang="en-US" dirty="0" smtClean="0"/>
              <a:t>K: 500 </a:t>
            </a:r>
            <a:r>
              <a:rPr lang="en-US" dirty="0" err="1" smtClean="0"/>
              <a:t>mL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P:  1 L = 1000mL</a:t>
            </a:r>
          </a:p>
          <a:p>
            <a:pPr>
              <a:buNone/>
            </a:pPr>
            <a:r>
              <a:rPr lang="en-US" dirty="0" smtClean="0"/>
              <a:t>S: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 problem 1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219200" y="3886200"/>
            <a:ext cx="3886200" cy="762000"/>
            <a:chOff x="1219200" y="3886200"/>
            <a:chExt cx="3886200" cy="7620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219200" y="4191000"/>
              <a:ext cx="3886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2286000" y="42672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1447800" y="3886200"/>
            <a:ext cx="1217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500mL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733800" y="4186535"/>
            <a:ext cx="635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mL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95600" y="4186535"/>
            <a:ext cx="9605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1000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3300898" y="3805535"/>
            <a:ext cx="737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1 L 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181600" y="3817203"/>
            <a:ext cx="21659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= </a:t>
            </a:r>
            <a:r>
              <a:rPr lang="en-US" u="sng" dirty="0" smtClean="0"/>
              <a:t> </a:t>
            </a:r>
            <a:r>
              <a:rPr lang="en-US" sz="2400" u="sng" dirty="0" smtClean="0"/>
              <a:t>500 * 1 L  </a:t>
            </a:r>
            <a:endParaRPr lang="en-US" sz="2400" dirty="0" smtClean="0"/>
          </a:p>
          <a:p>
            <a:r>
              <a:rPr lang="en-US" sz="2400" dirty="0" smtClean="0"/>
              <a:t>       1000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410200" y="5257800"/>
            <a:ext cx="22860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=</a:t>
            </a:r>
            <a:r>
              <a:rPr lang="en-US" dirty="0" smtClean="0"/>
              <a:t> </a:t>
            </a:r>
            <a:r>
              <a:rPr lang="en-US" sz="3200" dirty="0" smtClean="0"/>
              <a:t>0.5L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5029200" y="1905000"/>
            <a:ext cx="3962400" cy="1676400"/>
            <a:chOff x="5029200" y="1905000"/>
            <a:chExt cx="3962400" cy="1676400"/>
          </a:xfrm>
        </p:grpSpPr>
        <p:grpSp>
          <p:nvGrpSpPr>
            <p:cNvPr id="18" name="Group 17"/>
            <p:cNvGrpSpPr/>
            <p:nvPr/>
          </p:nvGrpSpPr>
          <p:grpSpPr>
            <a:xfrm>
              <a:off x="5029200" y="1918359"/>
              <a:ext cx="3962400" cy="1487305"/>
              <a:chOff x="4572000" y="1918359"/>
              <a:chExt cx="4572000" cy="1487305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4572000" y="1918359"/>
                <a:ext cx="4572000" cy="82484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None/>
                </a:pPr>
                <a:r>
                  <a:rPr lang="en-US" sz="1400" b="1" dirty="0" smtClean="0">
                    <a:cs typeface="Times New Roman" charset="0"/>
                  </a:rPr>
                  <a:t>1 Kilo(K)        = 10</a:t>
                </a:r>
                <a:r>
                  <a:rPr lang="en-US" sz="1400" b="1" baseline="30000" dirty="0" smtClean="0">
                    <a:cs typeface="Times New Roman" charset="0"/>
                  </a:rPr>
                  <a:t>3</a:t>
                </a:r>
                <a:r>
                  <a:rPr lang="en-US" sz="1400" b="1" dirty="0" smtClean="0">
                    <a:cs typeface="Times New Roman" charset="0"/>
                  </a:rPr>
                  <a:t> (1000)</a:t>
                </a:r>
                <a:endParaRPr lang="en-US" sz="1400" dirty="0" smtClean="0">
                  <a:cs typeface="Times New Roman" charset="0"/>
                </a:endParaRPr>
              </a:p>
              <a:p>
                <a: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None/>
                </a:pPr>
                <a:r>
                  <a:rPr lang="en-US" sz="1400" b="1" dirty="0" smtClean="0">
                    <a:cs typeface="Times New Roman" charset="0"/>
                  </a:rPr>
                  <a:t>1 </a:t>
                </a:r>
                <a:r>
                  <a:rPr lang="en-US" sz="1400" b="1" dirty="0" err="1" smtClean="0">
                    <a:cs typeface="Times New Roman" charset="0"/>
                  </a:rPr>
                  <a:t>Hecto</a:t>
                </a:r>
                <a:r>
                  <a:rPr lang="en-US" sz="1400" b="1" dirty="0" smtClean="0">
                    <a:cs typeface="Times New Roman" charset="0"/>
                  </a:rPr>
                  <a:t>(H)     = 10</a:t>
                </a:r>
                <a:r>
                  <a:rPr lang="en-US" sz="1400" b="1" baseline="30000" dirty="0" smtClean="0">
                    <a:cs typeface="Times New Roman" charset="0"/>
                  </a:rPr>
                  <a:t>2</a:t>
                </a:r>
                <a:r>
                  <a:rPr lang="en-US" sz="1400" b="1" dirty="0" smtClean="0">
                    <a:cs typeface="Times New Roman" charset="0"/>
                  </a:rPr>
                  <a:t> (100)</a:t>
                </a:r>
                <a:endParaRPr lang="en-US" sz="1400" dirty="0" smtClean="0">
                  <a:cs typeface="Times New Roman" charset="0"/>
                </a:endParaRPr>
              </a:p>
              <a:p>
                <a: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None/>
                </a:pPr>
                <a:r>
                  <a:rPr lang="en-US" sz="1400" b="1" dirty="0" smtClean="0">
                    <a:cs typeface="Times New Roman" charset="0"/>
                  </a:rPr>
                  <a:t>1 </a:t>
                </a:r>
                <a:r>
                  <a:rPr lang="en-US" sz="1400" b="1" dirty="0" err="1" smtClean="0">
                    <a:cs typeface="Times New Roman" charset="0"/>
                  </a:rPr>
                  <a:t>Deka</a:t>
                </a:r>
                <a:r>
                  <a:rPr lang="en-US" sz="1400" b="1" dirty="0" smtClean="0">
                    <a:cs typeface="Times New Roman" charset="0"/>
                  </a:rPr>
                  <a:t> (D)	     =  10</a:t>
                </a:r>
                <a:endParaRPr lang="en-US" sz="1400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096000" y="2667000"/>
                <a:ext cx="2362200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Font typeface="Wingdings" pitchFamily="2" charset="2"/>
                  <a:buNone/>
                </a:pPr>
                <a:r>
                  <a:rPr lang="en-US" sz="1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      = 10 </a:t>
                </a:r>
                <a:r>
                  <a:rPr lang="en-US" sz="1400" b="1" dirty="0" err="1" smtClean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deci</a:t>
                </a:r>
                <a:r>
                  <a:rPr lang="en-US" sz="1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(d)</a:t>
                </a:r>
              </a:p>
              <a:p>
                <a:pPr>
                  <a:buFont typeface="Wingdings" pitchFamily="2" charset="2"/>
                  <a:buNone/>
                </a:pPr>
                <a:r>
                  <a:rPr lang="en-US" sz="1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Times New Roman" charset="0"/>
                  </a:rPr>
                  <a:t>1      = 100 </a:t>
                </a:r>
                <a:r>
                  <a:rPr lang="en-US" sz="1400" b="1" dirty="0" err="1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Times New Roman" charset="0"/>
                  </a:rPr>
                  <a:t>centi</a:t>
                </a:r>
                <a:r>
                  <a:rPr lang="en-US" sz="1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Times New Roman" charset="0"/>
                  </a:rPr>
                  <a:t> (c)</a:t>
                </a:r>
              </a:p>
              <a:p>
                <a:pPr>
                  <a:buFont typeface="Wingdings" pitchFamily="2" charset="2"/>
                  <a:buNone/>
                </a:pPr>
                <a:r>
                  <a:rPr lang="en-US" sz="1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Times New Roman" charset="0"/>
                  </a:rPr>
                  <a:t>1      = 1000 </a:t>
                </a:r>
                <a:r>
                  <a:rPr lang="en-US" sz="1400" b="1" dirty="0" err="1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Times New Roman" charset="0"/>
                  </a:rPr>
                  <a:t>milli</a:t>
                </a:r>
                <a:r>
                  <a:rPr lang="en-US" sz="1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Times New Roman" charset="0"/>
                  </a:rPr>
                  <a:t> (m)</a:t>
                </a:r>
                <a:endParaRPr lang="en-US" sz="1400" b="1" dirty="0">
                  <a:effectLst>
                    <a:outerShdw blurRad="38100" dist="38100" dir="2700000" algn="tl">
                      <a:srgbClr val="C0C0C0"/>
                    </a:outerShdw>
                  </a:effectLst>
                  <a:cs typeface="Times New Roman" charset="0"/>
                </a:endParaRPr>
              </a:p>
            </p:txBody>
          </p:sp>
        </p:grpSp>
        <p:sp>
          <p:nvSpPr>
            <p:cNvPr id="20" name="Rectangle 19"/>
            <p:cNvSpPr/>
            <p:nvPr/>
          </p:nvSpPr>
          <p:spPr>
            <a:xfrm>
              <a:off x="5029200" y="1905000"/>
              <a:ext cx="3962400" cy="1676400"/>
            </a:xfrm>
            <a:prstGeom prst="rect">
              <a:avLst/>
            </a:prstGeom>
            <a:noFill/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22" name="Straight Connector 21"/>
          <p:cNvCxnSpPr/>
          <p:nvPr/>
        </p:nvCxnSpPr>
        <p:spPr>
          <a:xfrm flipV="1">
            <a:off x="2057400" y="3962400"/>
            <a:ext cx="45720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810000" y="4267200"/>
            <a:ext cx="45720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66 -0.13321 L -3.33333E-6 -4.12581E-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" y="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34 -0.11101 L 3.33333E-6 2.54394E-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167 -0.0555 L -1.38889E-6 -1.70213E-6 " pathEditMode="relative" ptsTypes="AA">
                                      <p:cBhvr>
                                        <p:cTn id="5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1" grpId="0"/>
      <p:bldP spid="11" grpId="1"/>
      <p:bldP spid="13" grpId="0"/>
      <p:bldP spid="13" grpId="1"/>
      <p:bldP spid="14" grpId="0"/>
      <p:bldP spid="1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25 cg  = _____________ 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U:  _________g</a:t>
            </a:r>
          </a:p>
          <a:p>
            <a:pPr>
              <a:buNone/>
            </a:pPr>
            <a:r>
              <a:rPr lang="en-US" dirty="0" smtClean="0"/>
              <a:t>K: 25 cg</a:t>
            </a:r>
          </a:p>
          <a:p>
            <a:pPr>
              <a:buNone/>
            </a:pPr>
            <a:r>
              <a:rPr lang="en-US" dirty="0" smtClean="0"/>
              <a:t>P:  1 g= 100cg</a:t>
            </a:r>
          </a:p>
          <a:p>
            <a:pPr>
              <a:buNone/>
            </a:pPr>
            <a:r>
              <a:rPr lang="en-US" dirty="0" smtClean="0"/>
              <a:t>S: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 problem 2</a:t>
            </a:r>
            <a:endParaRPr lang="en-US" dirty="0"/>
          </a:p>
        </p:txBody>
      </p:sp>
      <p:grpSp>
        <p:nvGrpSpPr>
          <p:cNvPr id="4" name="Group 11"/>
          <p:cNvGrpSpPr/>
          <p:nvPr/>
        </p:nvGrpSpPr>
        <p:grpSpPr>
          <a:xfrm>
            <a:off x="1219200" y="3886200"/>
            <a:ext cx="3886200" cy="762000"/>
            <a:chOff x="1219200" y="3886200"/>
            <a:chExt cx="3886200" cy="7620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219200" y="4191000"/>
              <a:ext cx="3886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2286000" y="42672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1447800" y="3886200"/>
            <a:ext cx="1019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25 cg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733800" y="4186535"/>
            <a:ext cx="5341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cg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043443" y="4267200"/>
            <a:ext cx="7665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100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3300898" y="3805535"/>
            <a:ext cx="7665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1 g 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181600" y="3817203"/>
            <a:ext cx="20008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= </a:t>
            </a:r>
            <a:r>
              <a:rPr lang="en-US" u="sng" dirty="0" smtClean="0"/>
              <a:t> </a:t>
            </a:r>
            <a:r>
              <a:rPr lang="en-US" sz="2400" u="sng" dirty="0" smtClean="0"/>
              <a:t>25 * 1g   </a:t>
            </a:r>
            <a:endParaRPr lang="en-US" sz="2400" dirty="0" smtClean="0"/>
          </a:p>
          <a:p>
            <a:r>
              <a:rPr lang="en-US" sz="2400" dirty="0" smtClean="0"/>
              <a:t>       100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410200" y="5257800"/>
            <a:ext cx="22860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=</a:t>
            </a:r>
            <a:r>
              <a:rPr lang="en-US" dirty="0" smtClean="0"/>
              <a:t> </a:t>
            </a:r>
            <a:r>
              <a:rPr lang="en-US" sz="3200" dirty="0" smtClean="0"/>
              <a:t>0.25g</a:t>
            </a:r>
            <a:endParaRPr lang="en-US" dirty="0"/>
          </a:p>
        </p:txBody>
      </p:sp>
      <p:grpSp>
        <p:nvGrpSpPr>
          <p:cNvPr id="6" name="Group 20"/>
          <p:cNvGrpSpPr/>
          <p:nvPr/>
        </p:nvGrpSpPr>
        <p:grpSpPr>
          <a:xfrm>
            <a:off x="5029200" y="1905000"/>
            <a:ext cx="3962400" cy="1676400"/>
            <a:chOff x="5029200" y="1905000"/>
            <a:chExt cx="3962400" cy="1676400"/>
          </a:xfrm>
        </p:grpSpPr>
        <p:grpSp>
          <p:nvGrpSpPr>
            <p:cNvPr id="8" name="Group 17"/>
            <p:cNvGrpSpPr/>
            <p:nvPr/>
          </p:nvGrpSpPr>
          <p:grpSpPr>
            <a:xfrm>
              <a:off x="5029200" y="1918359"/>
              <a:ext cx="3962400" cy="1487305"/>
              <a:chOff x="4572000" y="1918359"/>
              <a:chExt cx="4572000" cy="1487305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4572000" y="1918359"/>
                <a:ext cx="4572000" cy="82484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None/>
                </a:pPr>
                <a:r>
                  <a:rPr lang="en-US" sz="1400" b="1" dirty="0" smtClean="0">
                    <a:cs typeface="Times New Roman" charset="0"/>
                  </a:rPr>
                  <a:t>1 Kilo(K)        = 10</a:t>
                </a:r>
                <a:r>
                  <a:rPr lang="en-US" sz="1400" b="1" baseline="30000" dirty="0" smtClean="0">
                    <a:cs typeface="Times New Roman" charset="0"/>
                  </a:rPr>
                  <a:t>3</a:t>
                </a:r>
                <a:r>
                  <a:rPr lang="en-US" sz="1400" b="1" dirty="0" smtClean="0">
                    <a:cs typeface="Times New Roman" charset="0"/>
                  </a:rPr>
                  <a:t> (1000)</a:t>
                </a:r>
                <a:endParaRPr lang="en-US" sz="1400" dirty="0" smtClean="0">
                  <a:cs typeface="Times New Roman" charset="0"/>
                </a:endParaRPr>
              </a:p>
              <a:p>
                <a: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None/>
                </a:pPr>
                <a:r>
                  <a:rPr lang="en-US" sz="1400" b="1" dirty="0" smtClean="0">
                    <a:cs typeface="Times New Roman" charset="0"/>
                  </a:rPr>
                  <a:t>1 </a:t>
                </a:r>
                <a:r>
                  <a:rPr lang="en-US" sz="1400" b="1" dirty="0" err="1" smtClean="0">
                    <a:cs typeface="Times New Roman" charset="0"/>
                  </a:rPr>
                  <a:t>Hecto</a:t>
                </a:r>
                <a:r>
                  <a:rPr lang="en-US" sz="1400" b="1" dirty="0" smtClean="0">
                    <a:cs typeface="Times New Roman" charset="0"/>
                  </a:rPr>
                  <a:t>(H)     = 10</a:t>
                </a:r>
                <a:r>
                  <a:rPr lang="en-US" sz="1400" b="1" baseline="30000" dirty="0" smtClean="0">
                    <a:cs typeface="Times New Roman" charset="0"/>
                  </a:rPr>
                  <a:t>2</a:t>
                </a:r>
                <a:r>
                  <a:rPr lang="en-US" sz="1400" b="1" dirty="0" smtClean="0">
                    <a:cs typeface="Times New Roman" charset="0"/>
                  </a:rPr>
                  <a:t> (100)</a:t>
                </a:r>
                <a:endParaRPr lang="en-US" sz="1400" dirty="0" smtClean="0">
                  <a:cs typeface="Times New Roman" charset="0"/>
                </a:endParaRPr>
              </a:p>
              <a:p>
                <a: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None/>
                </a:pPr>
                <a:r>
                  <a:rPr lang="en-US" sz="1400" b="1" dirty="0" smtClean="0">
                    <a:cs typeface="Times New Roman" charset="0"/>
                  </a:rPr>
                  <a:t>1 </a:t>
                </a:r>
                <a:r>
                  <a:rPr lang="en-US" sz="1400" b="1" dirty="0" err="1" smtClean="0">
                    <a:cs typeface="Times New Roman" charset="0"/>
                  </a:rPr>
                  <a:t>Deka</a:t>
                </a:r>
                <a:r>
                  <a:rPr lang="en-US" sz="1400" b="1" dirty="0" smtClean="0">
                    <a:cs typeface="Times New Roman" charset="0"/>
                  </a:rPr>
                  <a:t> (D)	     =  10</a:t>
                </a:r>
                <a:endParaRPr lang="en-US" sz="1400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096000" y="2667000"/>
                <a:ext cx="2362200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Font typeface="Wingdings" pitchFamily="2" charset="2"/>
                  <a:buNone/>
                </a:pPr>
                <a:r>
                  <a:rPr lang="en-US" sz="1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      = 10 </a:t>
                </a:r>
                <a:r>
                  <a:rPr lang="en-US" sz="1400" b="1" dirty="0" err="1" smtClean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deci</a:t>
                </a:r>
                <a:r>
                  <a:rPr lang="en-US" sz="1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(d)</a:t>
                </a:r>
              </a:p>
              <a:p>
                <a:pPr>
                  <a:buFont typeface="Wingdings" pitchFamily="2" charset="2"/>
                  <a:buNone/>
                </a:pPr>
                <a:r>
                  <a:rPr lang="en-US" sz="1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Times New Roman" charset="0"/>
                  </a:rPr>
                  <a:t>1      = 100 </a:t>
                </a:r>
                <a:r>
                  <a:rPr lang="en-US" sz="1400" b="1" dirty="0" err="1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Times New Roman" charset="0"/>
                  </a:rPr>
                  <a:t>centi</a:t>
                </a:r>
                <a:r>
                  <a:rPr lang="en-US" sz="1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Times New Roman" charset="0"/>
                  </a:rPr>
                  <a:t> (c)</a:t>
                </a:r>
              </a:p>
              <a:p>
                <a:pPr>
                  <a:buFont typeface="Wingdings" pitchFamily="2" charset="2"/>
                  <a:buNone/>
                </a:pPr>
                <a:r>
                  <a:rPr lang="en-US" sz="1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Times New Roman" charset="0"/>
                  </a:rPr>
                  <a:t>1      = 1000 </a:t>
                </a:r>
                <a:r>
                  <a:rPr lang="en-US" sz="1400" b="1" dirty="0" err="1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Times New Roman" charset="0"/>
                  </a:rPr>
                  <a:t>milli</a:t>
                </a:r>
                <a:r>
                  <a:rPr lang="en-US" sz="1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Times New Roman" charset="0"/>
                  </a:rPr>
                  <a:t> (m)</a:t>
                </a:r>
                <a:endParaRPr lang="en-US" sz="1400" b="1" dirty="0">
                  <a:effectLst>
                    <a:outerShdw blurRad="38100" dist="38100" dir="2700000" algn="tl">
                      <a:srgbClr val="C0C0C0"/>
                    </a:outerShdw>
                  </a:effectLst>
                  <a:cs typeface="Times New Roman" charset="0"/>
                </a:endParaRPr>
              </a:p>
            </p:txBody>
          </p:sp>
        </p:grpSp>
        <p:sp>
          <p:nvSpPr>
            <p:cNvPr id="20" name="Rectangle 19"/>
            <p:cNvSpPr/>
            <p:nvPr/>
          </p:nvSpPr>
          <p:spPr>
            <a:xfrm>
              <a:off x="5029200" y="1905000"/>
              <a:ext cx="3962400" cy="1676400"/>
            </a:xfrm>
            <a:prstGeom prst="rect">
              <a:avLst/>
            </a:prstGeom>
            <a:noFill/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18" name="Straight Connector 17"/>
          <p:cNvCxnSpPr/>
          <p:nvPr/>
        </p:nvCxnSpPr>
        <p:spPr>
          <a:xfrm flipV="1">
            <a:off x="2057400" y="3962400"/>
            <a:ext cx="45720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3810000" y="4267200"/>
            <a:ext cx="45720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66 -0.13321 L -3.33333E-6 -4.12581E-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" y="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965 -0.13344 L 0.00035 -0.01133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167 -0.0555 L -1.38889E-6 -1.70213E-6 " pathEditMode="relative" ptsTypes="AA">
                                      <p:cBhvr>
                                        <p:cTn id="5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1" grpId="0"/>
      <p:bldP spid="11" grpId="1"/>
      <p:bldP spid="13" grpId="0"/>
      <p:bldP spid="13" grpId="1"/>
      <p:bldP spid="14" grpId="0"/>
      <p:bldP spid="1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85344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400 mg  = _____________ kg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U:  _________kg</a:t>
            </a:r>
          </a:p>
          <a:p>
            <a:pPr>
              <a:buNone/>
            </a:pPr>
            <a:r>
              <a:rPr lang="en-US" dirty="0" smtClean="0"/>
              <a:t>K: 400 mg</a:t>
            </a:r>
          </a:p>
          <a:p>
            <a:pPr>
              <a:buNone/>
            </a:pPr>
            <a:r>
              <a:rPr lang="en-US" dirty="0" smtClean="0"/>
              <a:t>P:  1 g= 1000mg; 1000g = 1kg</a:t>
            </a:r>
          </a:p>
          <a:p>
            <a:pPr>
              <a:buNone/>
            </a:pPr>
            <a:r>
              <a:rPr lang="en-US" dirty="0" smtClean="0"/>
              <a:t>S: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 problem 3</a:t>
            </a:r>
            <a:endParaRPr lang="en-US" dirty="0"/>
          </a:p>
        </p:txBody>
      </p:sp>
      <p:grpSp>
        <p:nvGrpSpPr>
          <p:cNvPr id="4" name="Group 11"/>
          <p:cNvGrpSpPr/>
          <p:nvPr/>
        </p:nvGrpSpPr>
        <p:grpSpPr>
          <a:xfrm>
            <a:off x="1219200" y="3886200"/>
            <a:ext cx="4495800" cy="685800"/>
            <a:chOff x="1219200" y="3886200"/>
            <a:chExt cx="4495800" cy="6858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219200" y="4191000"/>
              <a:ext cx="4495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2324100" y="4229100"/>
              <a:ext cx="685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1447800" y="3886200"/>
            <a:ext cx="1343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400 mg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733800" y="4186535"/>
            <a:ext cx="6639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mg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95600" y="4262735"/>
            <a:ext cx="9605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1000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3300898" y="3805535"/>
            <a:ext cx="7665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1 g 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786169" y="4724400"/>
            <a:ext cx="6357831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= </a:t>
            </a:r>
            <a:r>
              <a:rPr lang="en-US" sz="3200" dirty="0" smtClean="0"/>
              <a:t>400 * 1 * 1kg÷ 1000 ÷ 1000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19400" y="5486400"/>
            <a:ext cx="26670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=</a:t>
            </a:r>
            <a:r>
              <a:rPr lang="en-US" dirty="0" smtClean="0"/>
              <a:t> </a:t>
            </a:r>
            <a:r>
              <a:rPr lang="en-US" sz="3200" dirty="0" smtClean="0"/>
              <a:t>0.0004kg</a:t>
            </a:r>
            <a:endParaRPr lang="en-US" dirty="0"/>
          </a:p>
        </p:txBody>
      </p:sp>
      <p:grpSp>
        <p:nvGrpSpPr>
          <p:cNvPr id="6" name="Group 20"/>
          <p:cNvGrpSpPr/>
          <p:nvPr/>
        </p:nvGrpSpPr>
        <p:grpSpPr>
          <a:xfrm>
            <a:off x="5029200" y="1905000"/>
            <a:ext cx="3962400" cy="1500664"/>
            <a:chOff x="5029200" y="1905000"/>
            <a:chExt cx="3962400" cy="1500664"/>
          </a:xfrm>
        </p:grpSpPr>
        <p:grpSp>
          <p:nvGrpSpPr>
            <p:cNvPr id="8" name="Group 17"/>
            <p:cNvGrpSpPr/>
            <p:nvPr/>
          </p:nvGrpSpPr>
          <p:grpSpPr>
            <a:xfrm>
              <a:off x="5029200" y="1918359"/>
              <a:ext cx="3962400" cy="1487305"/>
              <a:chOff x="4572000" y="1918359"/>
              <a:chExt cx="4572000" cy="1487305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4572000" y="1918359"/>
                <a:ext cx="4572000" cy="82484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None/>
                </a:pPr>
                <a:r>
                  <a:rPr lang="en-US" sz="1400" b="1" dirty="0" smtClean="0">
                    <a:cs typeface="Times New Roman" charset="0"/>
                  </a:rPr>
                  <a:t>1 Kilo(K)        = 10</a:t>
                </a:r>
                <a:r>
                  <a:rPr lang="en-US" sz="1400" b="1" baseline="30000" dirty="0" smtClean="0">
                    <a:cs typeface="Times New Roman" charset="0"/>
                  </a:rPr>
                  <a:t>3</a:t>
                </a:r>
                <a:r>
                  <a:rPr lang="en-US" sz="1400" b="1" dirty="0" smtClean="0">
                    <a:cs typeface="Times New Roman" charset="0"/>
                  </a:rPr>
                  <a:t> (1000)</a:t>
                </a:r>
                <a:endParaRPr lang="en-US" sz="1400" dirty="0" smtClean="0">
                  <a:cs typeface="Times New Roman" charset="0"/>
                </a:endParaRPr>
              </a:p>
              <a:p>
                <a: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None/>
                </a:pPr>
                <a:r>
                  <a:rPr lang="en-US" sz="1400" b="1" dirty="0" smtClean="0">
                    <a:cs typeface="Times New Roman" charset="0"/>
                  </a:rPr>
                  <a:t>1 </a:t>
                </a:r>
                <a:r>
                  <a:rPr lang="en-US" sz="1400" b="1" dirty="0" err="1" smtClean="0">
                    <a:cs typeface="Times New Roman" charset="0"/>
                  </a:rPr>
                  <a:t>Hecto</a:t>
                </a:r>
                <a:r>
                  <a:rPr lang="en-US" sz="1400" b="1" dirty="0" smtClean="0">
                    <a:cs typeface="Times New Roman" charset="0"/>
                  </a:rPr>
                  <a:t>(H)     = 10</a:t>
                </a:r>
                <a:r>
                  <a:rPr lang="en-US" sz="1400" b="1" baseline="30000" dirty="0" smtClean="0">
                    <a:cs typeface="Times New Roman" charset="0"/>
                  </a:rPr>
                  <a:t>2</a:t>
                </a:r>
                <a:r>
                  <a:rPr lang="en-US" sz="1400" b="1" dirty="0" smtClean="0">
                    <a:cs typeface="Times New Roman" charset="0"/>
                  </a:rPr>
                  <a:t> (100)</a:t>
                </a:r>
                <a:endParaRPr lang="en-US" sz="1400" dirty="0" smtClean="0">
                  <a:cs typeface="Times New Roman" charset="0"/>
                </a:endParaRPr>
              </a:p>
              <a:p>
                <a: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None/>
                </a:pPr>
                <a:r>
                  <a:rPr lang="en-US" sz="1400" b="1" dirty="0" smtClean="0">
                    <a:cs typeface="Times New Roman" charset="0"/>
                  </a:rPr>
                  <a:t>1 </a:t>
                </a:r>
                <a:r>
                  <a:rPr lang="en-US" sz="1400" b="1" dirty="0" err="1" smtClean="0">
                    <a:cs typeface="Times New Roman" charset="0"/>
                  </a:rPr>
                  <a:t>Deka</a:t>
                </a:r>
                <a:r>
                  <a:rPr lang="en-US" sz="1400" b="1" dirty="0" smtClean="0">
                    <a:cs typeface="Times New Roman" charset="0"/>
                  </a:rPr>
                  <a:t> (D)	     =  10</a:t>
                </a:r>
                <a:endParaRPr lang="en-US" sz="1400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096000" y="2667000"/>
                <a:ext cx="2362200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Font typeface="Wingdings" pitchFamily="2" charset="2"/>
                  <a:buNone/>
                </a:pPr>
                <a:r>
                  <a:rPr lang="en-US" sz="1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      = 10 </a:t>
                </a:r>
                <a:r>
                  <a:rPr lang="en-US" sz="1400" b="1" dirty="0" err="1" smtClean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deci</a:t>
                </a:r>
                <a:r>
                  <a:rPr lang="en-US" sz="1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(d)</a:t>
                </a:r>
              </a:p>
              <a:p>
                <a:pPr>
                  <a:buFont typeface="Wingdings" pitchFamily="2" charset="2"/>
                  <a:buNone/>
                </a:pPr>
                <a:r>
                  <a:rPr lang="en-US" sz="1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Times New Roman" charset="0"/>
                  </a:rPr>
                  <a:t>1      = 100 </a:t>
                </a:r>
                <a:r>
                  <a:rPr lang="en-US" sz="1400" b="1" dirty="0" err="1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Times New Roman" charset="0"/>
                  </a:rPr>
                  <a:t>centi</a:t>
                </a:r>
                <a:r>
                  <a:rPr lang="en-US" sz="1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Times New Roman" charset="0"/>
                  </a:rPr>
                  <a:t> (c)</a:t>
                </a:r>
              </a:p>
              <a:p>
                <a:pPr>
                  <a:buFont typeface="Wingdings" pitchFamily="2" charset="2"/>
                  <a:buNone/>
                </a:pPr>
                <a:r>
                  <a:rPr lang="en-US" sz="1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Times New Roman" charset="0"/>
                  </a:rPr>
                  <a:t>1      = 1000 </a:t>
                </a:r>
                <a:r>
                  <a:rPr lang="en-US" sz="1400" b="1" dirty="0" err="1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Times New Roman" charset="0"/>
                  </a:rPr>
                  <a:t>milli</a:t>
                </a:r>
                <a:r>
                  <a:rPr lang="en-US" sz="1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Times New Roman" charset="0"/>
                  </a:rPr>
                  <a:t> (m)</a:t>
                </a:r>
                <a:endParaRPr lang="en-US" sz="1400" b="1" dirty="0">
                  <a:effectLst>
                    <a:outerShdw blurRad="38100" dist="38100" dir="2700000" algn="tl">
                      <a:srgbClr val="C0C0C0"/>
                    </a:outerShdw>
                  </a:effectLst>
                  <a:cs typeface="Times New Roman" charset="0"/>
                </a:endParaRPr>
              </a:p>
            </p:txBody>
          </p:sp>
        </p:grpSp>
        <p:sp>
          <p:nvSpPr>
            <p:cNvPr id="20" name="Rectangle 19"/>
            <p:cNvSpPr/>
            <p:nvPr/>
          </p:nvSpPr>
          <p:spPr>
            <a:xfrm>
              <a:off x="5029200" y="1905000"/>
              <a:ext cx="3962400" cy="1447800"/>
            </a:xfrm>
            <a:prstGeom prst="rect">
              <a:avLst/>
            </a:prstGeom>
            <a:noFill/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-66443" y="2967335"/>
            <a:ext cx="9276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We are not to the unknown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4038600" y="41910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449681" y="4262735"/>
            <a:ext cx="9605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1000</a:t>
            </a:r>
            <a:endParaRPr lang="en-US" sz="2400" dirty="0"/>
          </a:p>
        </p:txBody>
      </p:sp>
      <p:sp>
        <p:nvSpPr>
          <p:cNvPr id="27" name="Rectangle 26"/>
          <p:cNvSpPr/>
          <p:nvPr/>
        </p:nvSpPr>
        <p:spPr>
          <a:xfrm>
            <a:off x="5334000" y="4191000"/>
            <a:ext cx="4090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g</a:t>
            </a:r>
            <a:endParaRPr lang="en-US" sz="2800" dirty="0"/>
          </a:p>
        </p:txBody>
      </p:sp>
      <p:sp>
        <p:nvSpPr>
          <p:cNvPr id="30" name="Rectangle 29"/>
          <p:cNvSpPr/>
          <p:nvPr/>
        </p:nvSpPr>
        <p:spPr>
          <a:xfrm>
            <a:off x="4724400" y="3810000"/>
            <a:ext cx="7505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1kg</a:t>
            </a:r>
            <a:endParaRPr lang="en-US" sz="2400" dirty="0"/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2133600" y="4038600"/>
            <a:ext cx="609600" cy="152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733800" y="4343400"/>
            <a:ext cx="609600" cy="152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3581400" y="3962400"/>
            <a:ext cx="381000" cy="152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5410200" y="4267200"/>
            <a:ext cx="381000" cy="304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66 -0.13321 L -3.33333E-6 -4.12581E-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" y="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965 -0.13344 L 0.00035 -0.01133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167 -0.0555 L -1.38889E-6 -1.70213E-6 " pathEditMode="relative" ptsTypes="AA">
                                      <p:cBhvr>
                                        <p:cTn id="5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xit" presetSubtype="3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334 -0.14431 L 3.33333E-6 8.78816E-7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 -0.0444 L -3.33333E-6 -3.29325E-6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" y="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1" grpId="0"/>
      <p:bldP spid="11" grpId="1"/>
      <p:bldP spid="13" grpId="0"/>
      <p:bldP spid="13" grpId="1"/>
      <p:bldP spid="14" grpId="0" animBg="1"/>
      <p:bldP spid="15" grpId="0" animBg="1"/>
      <p:bldP spid="18" grpId="0"/>
      <p:bldP spid="18" grpId="1"/>
      <p:bldP spid="18" grpId="2"/>
      <p:bldP spid="27" grpId="0"/>
      <p:bldP spid="30" grpId="0"/>
      <p:bldP spid="30" grpId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85344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30 cm  = _____________ mm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U:  _________mm</a:t>
            </a:r>
          </a:p>
          <a:p>
            <a:pPr>
              <a:buNone/>
            </a:pPr>
            <a:r>
              <a:rPr lang="en-US" dirty="0" smtClean="0"/>
              <a:t>K: 30 cm</a:t>
            </a:r>
          </a:p>
          <a:p>
            <a:pPr>
              <a:buNone/>
            </a:pPr>
            <a:r>
              <a:rPr lang="en-US" dirty="0" smtClean="0"/>
              <a:t>P:  1 m= 100 cm; 1m = 1000mm</a:t>
            </a:r>
          </a:p>
          <a:p>
            <a:pPr>
              <a:buNone/>
            </a:pPr>
            <a:r>
              <a:rPr lang="en-US" dirty="0" smtClean="0"/>
              <a:t>S: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 problem 4</a:t>
            </a:r>
            <a:endParaRPr lang="en-US" dirty="0"/>
          </a:p>
        </p:txBody>
      </p:sp>
      <p:grpSp>
        <p:nvGrpSpPr>
          <p:cNvPr id="4" name="Group 11"/>
          <p:cNvGrpSpPr/>
          <p:nvPr/>
        </p:nvGrpSpPr>
        <p:grpSpPr>
          <a:xfrm>
            <a:off x="1219200" y="3886200"/>
            <a:ext cx="4495800" cy="685800"/>
            <a:chOff x="1219200" y="3886200"/>
            <a:chExt cx="4495800" cy="6858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219200" y="4191000"/>
              <a:ext cx="4495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2324100" y="4229100"/>
              <a:ext cx="685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1447800" y="3886200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30cm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733800" y="4186535"/>
            <a:ext cx="6286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cm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95600" y="4262735"/>
            <a:ext cx="7665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100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3300898" y="3805535"/>
            <a:ext cx="7633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1 m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786169" y="4724400"/>
            <a:ext cx="6107762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= </a:t>
            </a:r>
            <a:r>
              <a:rPr lang="en-US" sz="3200" dirty="0" smtClean="0"/>
              <a:t>30 * 1 * 1000mm÷ 100 ÷ 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19400" y="5486400"/>
            <a:ext cx="26670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= 300 mm</a:t>
            </a:r>
            <a:endParaRPr lang="en-US" dirty="0"/>
          </a:p>
        </p:txBody>
      </p:sp>
      <p:grpSp>
        <p:nvGrpSpPr>
          <p:cNvPr id="6" name="Group 20"/>
          <p:cNvGrpSpPr/>
          <p:nvPr/>
        </p:nvGrpSpPr>
        <p:grpSpPr>
          <a:xfrm>
            <a:off x="5029200" y="1905000"/>
            <a:ext cx="3962400" cy="1500664"/>
            <a:chOff x="5029200" y="1905000"/>
            <a:chExt cx="3962400" cy="1500664"/>
          </a:xfrm>
        </p:grpSpPr>
        <p:grpSp>
          <p:nvGrpSpPr>
            <p:cNvPr id="8" name="Group 17"/>
            <p:cNvGrpSpPr/>
            <p:nvPr/>
          </p:nvGrpSpPr>
          <p:grpSpPr>
            <a:xfrm>
              <a:off x="5029200" y="1918359"/>
              <a:ext cx="3962400" cy="1487305"/>
              <a:chOff x="4572000" y="1918359"/>
              <a:chExt cx="4572000" cy="1487305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4572000" y="1918359"/>
                <a:ext cx="4572000" cy="82484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None/>
                </a:pPr>
                <a:r>
                  <a:rPr lang="en-US" sz="1400" b="1" dirty="0" smtClean="0">
                    <a:cs typeface="Times New Roman" charset="0"/>
                  </a:rPr>
                  <a:t>1 Kilo(K)        = 10</a:t>
                </a:r>
                <a:r>
                  <a:rPr lang="en-US" sz="1400" b="1" baseline="30000" dirty="0" smtClean="0">
                    <a:cs typeface="Times New Roman" charset="0"/>
                  </a:rPr>
                  <a:t>3</a:t>
                </a:r>
                <a:r>
                  <a:rPr lang="en-US" sz="1400" b="1" dirty="0" smtClean="0">
                    <a:cs typeface="Times New Roman" charset="0"/>
                  </a:rPr>
                  <a:t> (1000)</a:t>
                </a:r>
                <a:endParaRPr lang="en-US" sz="1400" dirty="0" smtClean="0">
                  <a:cs typeface="Times New Roman" charset="0"/>
                </a:endParaRPr>
              </a:p>
              <a:p>
                <a: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None/>
                </a:pPr>
                <a:r>
                  <a:rPr lang="en-US" sz="1400" b="1" dirty="0" smtClean="0">
                    <a:cs typeface="Times New Roman" charset="0"/>
                  </a:rPr>
                  <a:t>1 </a:t>
                </a:r>
                <a:r>
                  <a:rPr lang="en-US" sz="1400" b="1" dirty="0" err="1" smtClean="0">
                    <a:cs typeface="Times New Roman" charset="0"/>
                  </a:rPr>
                  <a:t>Hecto</a:t>
                </a:r>
                <a:r>
                  <a:rPr lang="en-US" sz="1400" b="1" dirty="0" smtClean="0">
                    <a:cs typeface="Times New Roman" charset="0"/>
                  </a:rPr>
                  <a:t>(H)     = 10</a:t>
                </a:r>
                <a:r>
                  <a:rPr lang="en-US" sz="1400" b="1" baseline="30000" dirty="0" smtClean="0">
                    <a:cs typeface="Times New Roman" charset="0"/>
                  </a:rPr>
                  <a:t>2</a:t>
                </a:r>
                <a:r>
                  <a:rPr lang="en-US" sz="1400" b="1" dirty="0" smtClean="0">
                    <a:cs typeface="Times New Roman" charset="0"/>
                  </a:rPr>
                  <a:t> (100)</a:t>
                </a:r>
                <a:endParaRPr lang="en-US" sz="1400" dirty="0" smtClean="0">
                  <a:cs typeface="Times New Roman" charset="0"/>
                </a:endParaRPr>
              </a:p>
              <a:p>
                <a: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None/>
                </a:pPr>
                <a:r>
                  <a:rPr lang="en-US" sz="1400" b="1" dirty="0" smtClean="0">
                    <a:cs typeface="Times New Roman" charset="0"/>
                  </a:rPr>
                  <a:t>1 </a:t>
                </a:r>
                <a:r>
                  <a:rPr lang="en-US" sz="1400" b="1" dirty="0" err="1" smtClean="0">
                    <a:cs typeface="Times New Roman" charset="0"/>
                  </a:rPr>
                  <a:t>Deka</a:t>
                </a:r>
                <a:r>
                  <a:rPr lang="en-US" sz="1400" b="1" dirty="0" smtClean="0">
                    <a:cs typeface="Times New Roman" charset="0"/>
                  </a:rPr>
                  <a:t> (D)	     =  10</a:t>
                </a:r>
                <a:endParaRPr lang="en-US" sz="1400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096000" y="2667000"/>
                <a:ext cx="2362200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Font typeface="Wingdings" pitchFamily="2" charset="2"/>
                  <a:buNone/>
                </a:pPr>
                <a:r>
                  <a:rPr lang="en-US" sz="1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      = 10 </a:t>
                </a:r>
                <a:r>
                  <a:rPr lang="en-US" sz="1400" b="1" dirty="0" err="1" smtClean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deci</a:t>
                </a:r>
                <a:r>
                  <a:rPr lang="en-US" sz="1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(d)</a:t>
                </a:r>
              </a:p>
              <a:p>
                <a:pPr>
                  <a:buFont typeface="Wingdings" pitchFamily="2" charset="2"/>
                  <a:buNone/>
                </a:pPr>
                <a:r>
                  <a:rPr lang="en-US" sz="1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Times New Roman" charset="0"/>
                  </a:rPr>
                  <a:t>1      = 100 </a:t>
                </a:r>
                <a:r>
                  <a:rPr lang="en-US" sz="1400" b="1" dirty="0" err="1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Times New Roman" charset="0"/>
                  </a:rPr>
                  <a:t>centi</a:t>
                </a:r>
                <a:r>
                  <a:rPr lang="en-US" sz="1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Times New Roman" charset="0"/>
                  </a:rPr>
                  <a:t> (c)</a:t>
                </a:r>
              </a:p>
              <a:p>
                <a:pPr>
                  <a:buFont typeface="Wingdings" pitchFamily="2" charset="2"/>
                  <a:buNone/>
                </a:pPr>
                <a:r>
                  <a:rPr lang="en-US" sz="1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Times New Roman" charset="0"/>
                  </a:rPr>
                  <a:t>1      = 1000 </a:t>
                </a:r>
                <a:r>
                  <a:rPr lang="en-US" sz="1400" b="1" dirty="0" err="1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Times New Roman" charset="0"/>
                  </a:rPr>
                  <a:t>milli</a:t>
                </a:r>
                <a:r>
                  <a:rPr lang="en-US" sz="1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Times New Roman" charset="0"/>
                  </a:rPr>
                  <a:t> (m)</a:t>
                </a:r>
                <a:endParaRPr lang="en-US" sz="1400" b="1" dirty="0">
                  <a:effectLst>
                    <a:outerShdw blurRad="38100" dist="38100" dir="2700000" algn="tl">
                      <a:srgbClr val="C0C0C0"/>
                    </a:outerShdw>
                  </a:effectLst>
                  <a:cs typeface="Times New Roman" charset="0"/>
                </a:endParaRPr>
              </a:p>
            </p:txBody>
          </p:sp>
        </p:grpSp>
        <p:sp>
          <p:nvSpPr>
            <p:cNvPr id="20" name="Rectangle 19"/>
            <p:cNvSpPr/>
            <p:nvPr/>
          </p:nvSpPr>
          <p:spPr>
            <a:xfrm>
              <a:off x="5029200" y="1905000"/>
              <a:ext cx="3962400" cy="1447800"/>
            </a:xfrm>
            <a:prstGeom prst="rect">
              <a:avLst/>
            </a:prstGeom>
            <a:noFill/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21" name="Straight Connector 20"/>
          <p:cNvCxnSpPr/>
          <p:nvPr/>
        </p:nvCxnSpPr>
        <p:spPr>
          <a:xfrm rot="5400000">
            <a:off x="4038600" y="41910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031570" y="4338935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27" name="Rectangle 26"/>
          <p:cNvSpPr/>
          <p:nvPr/>
        </p:nvSpPr>
        <p:spPr>
          <a:xfrm>
            <a:off x="5334000" y="4191000"/>
            <a:ext cx="5196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m</a:t>
            </a:r>
            <a:endParaRPr lang="en-US" sz="2800" dirty="0"/>
          </a:p>
        </p:txBody>
      </p:sp>
      <p:sp>
        <p:nvSpPr>
          <p:cNvPr id="30" name="Rectangle 29"/>
          <p:cNvSpPr/>
          <p:nvPr/>
        </p:nvSpPr>
        <p:spPr>
          <a:xfrm>
            <a:off x="4419600" y="3810000"/>
            <a:ext cx="15343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1000mm</a:t>
            </a:r>
            <a:endParaRPr lang="en-US" sz="2400" dirty="0"/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1905000" y="4038600"/>
            <a:ext cx="609600" cy="152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733800" y="4343400"/>
            <a:ext cx="609600" cy="152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3581400" y="3962400"/>
            <a:ext cx="381000" cy="152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5410200" y="4267200"/>
            <a:ext cx="381000" cy="304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66 -0.13321 L -3.33333E-6 -4.12581E-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" y="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965 -0.13344 L 0.00035 -0.01133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167 -0.0555 L -1.38889E-6 -1.70213E-6 " pathEditMode="relative" ptsTypes="AA">
                                      <p:cBhvr>
                                        <p:cTn id="5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344 -0.13252 L -0.0066 -0.02082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6 -0.06684 L 2.5E-6 -0.01134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1" grpId="0"/>
      <p:bldP spid="11" grpId="1"/>
      <p:bldP spid="13" grpId="0"/>
      <p:bldP spid="13" grpId="1"/>
      <p:bldP spid="14" grpId="0" animBg="1"/>
      <p:bldP spid="15" grpId="0" animBg="1"/>
      <p:bldP spid="27" grpId="0"/>
      <p:bldP spid="30" grpId="0"/>
      <p:bldP spid="3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 density of a liquid can be determined by massing the liquid and then measuring the exact volume. </a:t>
            </a:r>
          </a:p>
          <a:p>
            <a:pPr>
              <a:buFont typeface="Wingdings" pitchFamily="2" charset="2"/>
              <a:buNone/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Density of Liquid</a:t>
            </a:r>
          </a:p>
        </p:txBody>
      </p:sp>
      <p:pic>
        <p:nvPicPr>
          <p:cNvPr id="9220" name="Picture 4" descr="cal_balan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90800" y="3429000"/>
            <a:ext cx="5867400" cy="4400550"/>
          </a:xfrm>
          <a:prstGeom prst="rect">
            <a:avLst/>
          </a:prstGeom>
          <a:noFill/>
        </p:spPr>
      </p:pic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-1447800" y="3352800"/>
            <a:ext cx="3124200" cy="3733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143000" y="6400800"/>
            <a:ext cx="4267200" cy="1447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9223" name="Picture 7" descr="grad cylin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3600450"/>
            <a:ext cx="2819400" cy="28003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85344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3500 sec  = _____________ hr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U:  _________hr</a:t>
            </a:r>
          </a:p>
          <a:p>
            <a:pPr>
              <a:buNone/>
            </a:pPr>
            <a:r>
              <a:rPr lang="en-US" dirty="0" smtClean="0"/>
              <a:t>K: 3500 </a:t>
            </a:r>
            <a:r>
              <a:rPr lang="en-US" dirty="0" err="1" smtClean="0"/>
              <a:t>secs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P:  1 min= 60 s; 60 </a:t>
            </a:r>
            <a:r>
              <a:rPr lang="en-US" dirty="0" err="1" smtClean="0"/>
              <a:t>mins</a:t>
            </a:r>
            <a:r>
              <a:rPr lang="en-US" dirty="0" smtClean="0"/>
              <a:t>=1 hr</a:t>
            </a:r>
          </a:p>
          <a:p>
            <a:pPr>
              <a:buNone/>
            </a:pPr>
            <a:r>
              <a:rPr lang="en-US" dirty="0" smtClean="0"/>
              <a:t>S: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 problem 5</a:t>
            </a:r>
            <a:endParaRPr lang="en-US" dirty="0"/>
          </a:p>
        </p:txBody>
      </p:sp>
      <p:grpSp>
        <p:nvGrpSpPr>
          <p:cNvPr id="4" name="Group 11"/>
          <p:cNvGrpSpPr/>
          <p:nvPr/>
        </p:nvGrpSpPr>
        <p:grpSpPr>
          <a:xfrm>
            <a:off x="1219200" y="3886200"/>
            <a:ext cx="4495800" cy="685800"/>
            <a:chOff x="1219200" y="3886200"/>
            <a:chExt cx="4495800" cy="6858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219200" y="4191000"/>
              <a:ext cx="4495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2324100" y="4229100"/>
              <a:ext cx="685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1143000" y="3886200"/>
            <a:ext cx="12153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3500 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733800" y="4186535"/>
            <a:ext cx="4395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 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95600" y="4262735"/>
            <a:ext cx="670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 60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3300898" y="3805535"/>
            <a:ext cx="1043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1 min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786169" y="4724400"/>
            <a:ext cx="5634876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= </a:t>
            </a:r>
            <a:r>
              <a:rPr lang="en-US" sz="3200" dirty="0" smtClean="0"/>
              <a:t>3500 * 1 * 1hr ÷ 60 ÷ 60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19400" y="5486400"/>
            <a:ext cx="26670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=0.97 hr 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4038600" y="41910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724400" y="4267200"/>
            <a:ext cx="5725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60</a:t>
            </a:r>
            <a:endParaRPr lang="en-US" sz="2400" dirty="0"/>
          </a:p>
        </p:txBody>
      </p:sp>
      <p:sp>
        <p:nvSpPr>
          <p:cNvPr id="27" name="Rectangle 26"/>
          <p:cNvSpPr/>
          <p:nvPr/>
        </p:nvSpPr>
        <p:spPr>
          <a:xfrm>
            <a:off x="5181600" y="4191000"/>
            <a:ext cx="8467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min</a:t>
            </a:r>
            <a:endParaRPr lang="en-US" sz="2800" dirty="0"/>
          </a:p>
        </p:txBody>
      </p:sp>
      <p:sp>
        <p:nvSpPr>
          <p:cNvPr id="30" name="Rectangle 29"/>
          <p:cNvSpPr/>
          <p:nvPr/>
        </p:nvSpPr>
        <p:spPr>
          <a:xfrm>
            <a:off x="4540193" y="3881735"/>
            <a:ext cx="7938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1 hr</a:t>
            </a:r>
            <a:endParaRPr lang="en-US" sz="2400" dirty="0"/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1905000" y="4038600"/>
            <a:ext cx="609600" cy="152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733800" y="4343400"/>
            <a:ext cx="609600" cy="152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3657600" y="3962400"/>
            <a:ext cx="381000" cy="152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5410200" y="4267200"/>
            <a:ext cx="381000" cy="304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914400" y="3581400"/>
            <a:ext cx="1981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200400" y="3581400"/>
            <a:ext cx="1981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66 -0.13321 L -3.33333E-6 -4.12581E-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" y="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965 -0.13344 L 0.00035 -0.01133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167 -0.0555 L -1.38889E-6 -1.70213E-6 " pathEditMode="relative" ptsTypes="AA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597 -0.13252 L 0 1.71138E-6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6 -0.06684 L 2.5E-6 -0.01134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1" grpId="0"/>
      <p:bldP spid="11" grpId="1"/>
      <p:bldP spid="13" grpId="0"/>
      <p:bldP spid="13" grpId="1"/>
      <p:bldP spid="14" grpId="0" animBg="1"/>
      <p:bldP spid="15" grpId="0" animBg="1"/>
      <p:bldP spid="27" grpId="0"/>
      <p:bldP spid="30" grpId="0"/>
      <p:bldP spid="30" grpId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85344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 yrs  = _____________ </a:t>
            </a:r>
            <a:r>
              <a:rPr lang="en-US" dirty="0" err="1" smtClean="0"/>
              <a:t>secs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U:  _________</a:t>
            </a:r>
            <a:r>
              <a:rPr lang="en-US" dirty="0" err="1" smtClean="0"/>
              <a:t>secs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K: 2 yrs</a:t>
            </a:r>
          </a:p>
          <a:p>
            <a:pPr>
              <a:buNone/>
            </a:pPr>
            <a:r>
              <a:rPr lang="en-US" dirty="0" smtClean="0"/>
              <a:t>P:  365 days= 1 yr; 1 day=24hr; 1hr = 60 min;   1 min=60sec</a:t>
            </a:r>
          </a:p>
          <a:p>
            <a:pPr>
              <a:buNone/>
            </a:pPr>
            <a:r>
              <a:rPr lang="en-US" dirty="0" smtClean="0"/>
              <a:t>S: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 problem 6</a:t>
            </a:r>
            <a:endParaRPr lang="en-US" dirty="0"/>
          </a:p>
        </p:txBody>
      </p:sp>
      <p:grpSp>
        <p:nvGrpSpPr>
          <p:cNvPr id="4" name="Group 11"/>
          <p:cNvGrpSpPr/>
          <p:nvPr/>
        </p:nvGrpSpPr>
        <p:grpSpPr>
          <a:xfrm>
            <a:off x="1219200" y="4038600"/>
            <a:ext cx="6705600" cy="685800"/>
            <a:chOff x="1219200" y="3810000"/>
            <a:chExt cx="4495800" cy="6858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219200" y="4191000"/>
              <a:ext cx="4495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1846984" y="4152900"/>
              <a:ext cx="685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1143000" y="4114800"/>
            <a:ext cx="1018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2 yrs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733800" y="4415135"/>
            <a:ext cx="5693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 yr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200400" y="4415135"/>
            <a:ext cx="4764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 1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2797784" y="4034135"/>
            <a:ext cx="15456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365 days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667000" y="4876800"/>
            <a:ext cx="6187912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= </a:t>
            </a:r>
            <a:r>
              <a:rPr lang="en-US" sz="3200" dirty="0" smtClean="0"/>
              <a:t>2 * 365 * 60sec ÷ 1 ÷ 1 ÷ 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19400" y="5715000"/>
            <a:ext cx="26670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mtClean="0"/>
              <a:t>=40 000 sec 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4038600" y="44196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724400" y="4495800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27" name="Rectangle 26"/>
          <p:cNvSpPr/>
          <p:nvPr/>
        </p:nvSpPr>
        <p:spPr>
          <a:xfrm>
            <a:off x="5181600" y="4419600"/>
            <a:ext cx="7970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day</a:t>
            </a:r>
            <a:endParaRPr lang="en-US" sz="2800" dirty="0"/>
          </a:p>
        </p:txBody>
      </p:sp>
      <p:sp>
        <p:nvSpPr>
          <p:cNvPr id="30" name="Rectangle 29"/>
          <p:cNvSpPr/>
          <p:nvPr/>
        </p:nvSpPr>
        <p:spPr>
          <a:xfrm>
            <a:off x="4540193" y="4110335"/>
            <a:ext cx="1237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60 min</a:t>
            </a:r>
            <a:endParaRPr lang="en-US" sz="2400" dirty="0"/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1905000" y="4267200"/>
            <a:ext cx="609600" cy="152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733800" y="4572000"/>
            <a:ext cx="609600" cy="152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3657600" y="4191000"/>
            <a:ext cx="381000" cy="152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5410200" y="4495800"/>
            <a:ext cx="381000" cy="304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5562600" y="44196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118924" y="4419600"/>
            <a:ext cx="1043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1 min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6180697" y="4038600"/>
            <a:ext cx="10583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60sec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66 -0.13321 L -3.33333E-6 -4.12581E-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" y="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437 -0.12165 L 0.00035 -0.00024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167 -0.0555 L -1.38889E-6 -1.70213E-6 " pathEditMode="relative" ptsTypes="AA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22 -0.13252 L 1.11111E-6 4.68085E-6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" y="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6 -0.06684 L 2.5E-6 -0.01134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55 -0.12234 L 0.00711 -0.00023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61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632 -0.05574 L -0.00035 -0.01134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" y="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1" grpId="0"/>
      <p:bldP spid="11" grpId="1"/>
      <p:bldP spid="13" grpId="0"/>
      <p:bldP spid="13" grpId="1"/>
      <p:bldP spid="14" grpId="0" animBg="1"/>
      <p:bldP spid="15" grpId="0" animBg="1"/>
      <p:bldP spid="27" grpId="0"/>
      <p:bldP spid="30" grpId="0"/>
      <p:bldP spid="30" grpId="1"/>
      <p:bldP spid="23" grpId="0"/>
      <p:bldP spid="23" grpId="1"/>
      <p:bldP spid="25" grpId="0"/>
      <p:bldP spid="25" grpId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7630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u="sng" dirty="0" smtClean="0"/>
              <a:t>4 526 668 barrels   42 gal    3.785 L      1000mL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                      1 barrel   1 gallon       1L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4000" dirty="0" smtClean="0"/>
              <a:t>= 719 604 411 960 000 </a:t>
            </a:r>
            <a:r>
              <a:rPr lang="en-US" sz="4000" dirty="0" err="1" smtClean="0"/>
              <a:t>mL</a:t>
            </a:r>
            <a:r>
              <a:rPr lang="en-US" sz="4000" dirty="0" smtClean="0"/>
              <a:t> of oil spilled into the Gulf of Mexico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2400" dirty="0" smtClean="0"/>
              <a:t>719 trillion 604 billon 400 </a:t>
            </a:r>
            <a:r>
              <a:rPr lang="en-US" sz="2400" dirty="0" err="1" smtClean="0"/>
              <a:t>millon</a:t>
            </a:r>
            <a:r>
              <a:rPr lang="en-US" sz="2400" smtClean="0"/>
              <a:t> gallons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Water Horizon oil spill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3238500" y="2324100"/>
            <a:ext cx="8382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4914900" y="2324100"/>
            <a:ext cx="8382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6743700" y="2324100"/>
            <a:ext cx="8382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291"/>
          </a:xfrm>
        </p:spPr>
        <p:txBody>
          <a:bodyPr numCol="2">
            <a:normAutofit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sz="3600" dirty="0" smtClean="0"/>
              <a:t>10000 sec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600" dirty="0" smtClean="0"/>
              <a:t>0.0035 cg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600" dirty="0" smtClean="0"/>
              <a:t>12 lbs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600" dirty="0" smtClean="0"/>
              <a:t>90. in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600" dirty="0" smtClean="0"/>
              <a:t>11 000 hr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600" dirty="0" smtClean="0"/>
              <a:t>2 E 24 </a:t>
            </a:r>
            <a:r>
              <a:rPr lang="en-US" sz="2800" dirty="0" smtClean="0"/>
              <a:t>molecules</a:t>
            </a:r>
          </a:p>
          <a:p>
            <a:pPr marL="624078" indent="-514350">
              <a:buFont typeface="+mj-lt"/>
              <a:buAutoNum type="arabicPeriod"/>
            </a:pPr>
            <a:endParaRPr lang="en-US" sz="3600" dirty="0" smtClean="0"/>
          </a:p>
          <a:p>
            <a:pPr marL="624078" indent="-514350">
              <a:buFont typeface="+mj-lt"/>
              <a:buAutoNum type="arabicPeriod"/>
            </a:pPr>
            <a:r>
              <a:rPr lang="en-US" sz="3600" dirty="0" smtClean="0"/>
              <a:t>4.2 moles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600" dirty="0" smtClean="0"/>
              <a:t>100 liters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600" dirty="0" smtClean="0"/>
              <a:t>4.46 moles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600" dirty="0" smtClean="0"/>
              <a:t>1.3 E 24 </a:t>
            </a:r>
            <a:r>
              <a:rPr lang="en-US" sz="2000" dirty="0" smtClean="0"/>
              <a:t>molecules</a:t>
            </a:r>
            <a:endParaRPr lang="en-US" sz="3600" dirty="0" smtClean="0"/>
          </a:p>
          <a:p>
            <a:pPr marL="624078" indent="-514350">
              <a:buFont typeface="+mj-lt"/>
              <a:buAutoNum type="arabicPeriod"/>
            </a:pPr>
            <a:r>
              <a:rPr lang="en-US" sz="3600" dirty="0" smtClean="0"/>
              <a:t>190 liters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600" dirty="0" smtClean="0"/>
              <a:t>7.5 liters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Dimensional Analysis (Factor Label Method) worksheet 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017713"/>
            <a:ext cx="8650288" cy="3468687"/>
          </a:xfrm>
        </p:spPr>
        <p:txBody>
          <a:bodyPr/>
          <a:lstStyle/>
          <a:p>
            <a:r>
              <a:rPr lang="en-US" sz="2400" dirty="0"/>
              <a:t>The volume of a solid can be difficult to measure, so its density is determined using a different method. The volume is found by measuring the volume of a liquid that the solid displaces. In the example below, the volume of the compound is 17.2 </a:t>
            </a:r>
            <a:r>
              <a:rPr lang="en-US" sz="2400" dirty="0" err="1"/>
              <a:t>mL</a:t>
            </a:r>
            <a:endParaRPr lang="en-US" sz="240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Displacement/Solid Density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28600" y="6469063"/>
            <a:ext cx="88392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600"/>
              <a:t>Volume of water= 15.0 ml			Volume of water + compound = 32.2 ml</a:t>
            </a:r>
          </a:p>
        </p:txBody>
      </p:sp>
      <p:pic>
        <p:nvPicPr>
          <p:cNvPr id="8197" name="Picture 5" descr="gradcylinde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625" y="4022725"/>
            <a:ext cx="1438275" cy="2378075"/>
          </a:xfrm>
          <a:prstGeom prst="rect">
            <a:avLst/>
          </a:prstGeom>
          <a:noFill/>
        </p:spPr>
      </p:pic>
      <p:pic>
        <p:nvPicPr>
          <p:cNvPr id="8198" name="Picture 6" descr="gradcylinder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4419600"/>
            <a:ext cx="1320800" cy="20415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solve all math problems in this class you will use the “</a:t>
            </a:r>
            <a:r>
              <a:rPr lang="en-US" dirty="0" err="1"/>
              <a:t>u,k,p,s</a:t>
            </a:r>
            <a:r>
              <a:rPr lang="en-US" dirty="0"/>
              <a:t>” method.</a:t>
            </a:r>
          </a:p>
          <a:p>
            <a:endParaRPr lang="en-US" dirty="0"/>
          </a:p>
          <a:p>
            <a:r>
              <a:rPr lang="en-US" dirty="0"/>
              <a:t>u:  unknown</a:t>
            </a:r>
          </a:p>
          <a:p>
            <a:r>
              <a:rPr lang="en-US" dirty="0"/>
              <a:t>k:  known</a:t>
            </a:r>
          </a:p>
          <a:p>
            <a:r>
              <a:rPr lang="en-US" dirty="0"/>
              <a:t>p:  plan</a:t>
            </a:r>
          </a:p>
          <a:p>
            <a:r>
              <a:rPr lang="en-US" dirty="0"/>
              <a:t>s:  solve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Math problems	</a:t>
            </a:r>
          </a:p>
        </p:txBody>
      </p:sp>
      <p:pic>
        <p:nvPicPr>
          <p:cNvPr id="10245" name="Picture 5" descr="wb0151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3430588"/>
            <a:ext cx="3048000" cy="249396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An aluminum bar with a volume of 35 cm</a:t>
            </a:r>
            <a:r>
              <a:rPr lang="en-US" baseline="30000" dirty="0" smtClean="0"/>
              <a:t>3</a:t>
            </a:r>
            <a:r>
              <a:rPr lang="en-US" dirty="0" smtClean="0"/>
              <a:t> has a mass of 94.5 g. What is the density of aluminum based on this information?</a:t>
            </a:r>
          </a:p>
          <a:p>
            <a:pPr>
              <a:buNone/>
            </a:pPr>
            <a:r>
              <a:rPr lang="es-EC" dirty="0" smtClean="0"/>
              <a:t>u: </a:t>
            </a:r>
            <a:r>
              <a:rPr lang="es-EC" dirty="0" err="1" smtClean="0"/>
              <a:t>density</a:t>
            </a:r>
            <a:r>
              <a:rPr lang="es-EC" dirty="0" smtClean="0"/>
              <a:t> Al</a:t>
            </a:r>
            <a:endParaRPr lang="en-US" dirty="0" smtClean="0"/>
          </a:p>
          <a:p>
            <a:pPr>
              <a:buNone/>
            </a:pPr>
            <a:r>
              <a:rPr lang="es-EC" dirty="0" smtClean="0"/>
              <a:t>k: m= 94.5 g;  v=35cm</a:t>
            </a:r>
            <a:r>
              <a:rPr lang="es-EC" baseline="30000" dirty="0" smtClean="0"/>
              <a:t>3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p: d= </a:t>
            </a:r>
            <a:r>
              <a:rPr lang="en-US" u="sng" dirty="0" smtClean="0"/>
              <a:t>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       v</a:t>
            </a:r>
          </a:p>
          <a:p>
            <a:pPr>
              <a:buNone/>
            </a:pPr>
            <a:r>
              <a:rPr lang="en-US" dirty="0" smtClean="0"/>
              <a:t>	s: d = </a:t>
            </a:r>
            <a:r>
              <a:rPr lang="en-US" u="sng" dirty="0" smtClean="0"/>
              <a:t> 94.5g</a:t>
            </a:r>
            <a:r>
              <a:rPr lang="en-US" dirty="0" smtClean="0"/>
              <a:t>  =</a:t>
            </a:r>
          </a:p>
          <a:p>
            <a:pPr>
              <a:buNone/>
            </a:pPr>
            <a:r>
              <a:rPr lang="en-US" dirty="0" smtClean="0"/>
              <a:t>		      35cm</a:t>
            </a:r>
            <a:r>
              <a:rPr lang="en-US" baseline="30000" dirty="0" smtClean="0"/>
              <a:t>3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 practice problem 1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0" y="4343400"/>
            <a:ext cx="2362200" cy="1219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2.7 g/cm</a:t>
            </a:r>
            <a:r>
              <a:rPr lang="en-US" sz="2800" baseline="30000" dirty="0" smtClean="0"/>
              <a:t>3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A glass tube that holds exactly 75.0000 </a:t>
            </a:r>
            <a:r>
              <a:rPr lang="en-US" dirty="0" err="1" smtClean="0"/>
              <a:t>mL</a:t>
            </a:r>
            <a:r>
              <a:rPr lang="en-US" dirty="0" smtClean="0"/>
              <a:t> is filled with liquid mercury metal whose mass is shown to be 1020.0011g. From these data, what is the density of mercury metal?</a:t>
            </a:r>
          </a:p>
          <a:p>
            <a:pPr>
              <a:buNone/>
            </a:pPr>
            <a:r>
              <a:rPr lang="en-US" dirty="0" smtClean="0"/>
              <a:t>u: density Hg</a:t>
            </a:r>
          </a:p>
          <a:p>
            <a:pPr>
              <a:buNone/>
            </a:pPr>
            <a:r>
              <a:rPr lang="en-US" dirty="0" smtClean="0"/>
              <a:t>k: m= 1020.0011 g;  v=75.0000mL</a:t>
            </a:r>
          </a:p>
          <a:p>
            <a:pPr>
              <a:buNone/>
            </a:pPr>
            <a:r>
              <a:rPr lang="en-US" dirty="0" smtClean="0"/>
              <a:t>p: d= </a:t>
            </a:r>
            <a:r>
              <a:rPr lang="en-US" u="sng" dirty="0" smtClean="0"/>
              <a:t>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       v</a:t>
            </a:r>
          </a:p>
          <a:p>
            <a:pPr>
              <a:buNone/>
            </a:pPr>
            <a:r>
              <a:rPr lang="en-US" dirty="0" smtClean="0"/>
              <a:t>s: d = </a:t>
            </a:r>
            <a:r>
              <a:rPr lang="en-US" u="sng" dirty="0" smtClean="0"/>
              <a:t> 1020g</a:t>
            </a:r>
            <a:r>
              <a:rPr lang="en-US" dirty="0" smtClean="0"/>
              <a:t> =</a:t>
            </a:r>
          </a:p>
          <a:p>
            <a:pPr>
              <a:buNone/>
            </a:pPr>
            <a:r>
              <a:rPr lang="en-US" dirty="0" smtClean="0"/>
              <a:t>		    75mL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 practice problem 2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05200" y="4724400"/>
            <a:ext cx="2362200" cy="1066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13.6 g/</a:t>
            </a:r>
            <a:r>
              <a:rPr lang="en-US" sz="2800" dirty="0" err="1" smtClean="0"/>
              <a:t>mL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The mass of 155 </a:t>
            </a:r>
            <a:r>
              <a:rPr lang="en-US" dirty="0" err="1" smtClean="0"/>
              <a:t>mL</a:t>
            </a:r>
            <a:r>
              <a:rPr lang="en-US" dirty="0" smtClean="0"/>
              <a:t> of ethyl alcohol is found to be exactly 122.5 g. What is the density of ethyl alcohol?</a:t>
            </a:r>
          </a:p>
          <a:p>
            <a:pPr>
              <a:buNone/>
            </a:pPr>
            <a:r>
              <a:rPr lang="en-US" dirty="0" smtClean="0"/>
              <a:t>u: density of ethyl alcohol</a:t>
            </a:r>
          </a:p>
          <a:p>
            <a:pPr>
              <a:buNone/>
            </a:pPr>
            <a:r>
              <a:rPr lang="en-US" dirty="0" smtClean="0"/>
              <a:t>k: m= 122.5g; v=155mL</a:t>
            </a:r>
          </a:p>
          <a:p>
            <a:pPr>
              <a:buNone/>
            </a:pPr>
            <a:r>
              <a:rPr lang="en-US" dirty="0" smtClean="0"/>
              <a:t>p: d= </a:t>
            </a:r>
            <a:r>
              <a:rPr lang="en-US" u="sng" dirty="0" smtClean="0"/>
              <a:t>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       v</a:t>
            </a:r>
          </a:p>
          <a:p>
            <a:pPr>
              <a:buNone/>
            </a:pPr>
            <a:r>
              <a:rPr lang="en-US" dirty="0" smtClean="0"/>
              <a:t>s:  d = </a:t>
            </a:r>
            <a:r>
              <a:rPr lang="en-US" u="sng" dirty="0" smtClean="0"/>
              <a:t>  122.5g</a:t>
            </a:r>
            <a:r>
              <a:rPr lang="en-US" dirty="0" smtClean="0"/>
              <a:t> =</a:t>
            </a:r>
          </a:p>
          <a:p>
            <a:pPr>
              <a:buNone/>
            </a:pPr>
            <a:r>
              <a:rPr lang="en-US" dirty="0" smtClean="0"/>
              <a:t>		     155mL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 practice problem 3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0" y="4343400"/>
            <a:ext cx="2971800" cy="1219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0.790 g/</a:t>
            </a:r>
            <a:r>
              <a:rPr lang="en-US" sz="2800" dirty="0" err="1" smtClean="0"/>
              <a:t>mL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1514</TotalTime>
  <Words>1950</Words>
  <Application>Microsoft Office PowerPoint</Application>
  <PresentationFormat>On-screen Show (4:3)</PresentationFormat>
  <Paragraphs>479</Paragraphs>
  <Slides>43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Concourse</vt:lpstr>
      <vt:lpstr>Slide 1</vt:lpstr>
      <vt:lpstr>Chemical math</vt:lpstr>
      <vt:lpstr>Density </vt:lpstr>
      <vt:lpstr>Density of Liquid</vt:lpstr>
      <vt:lpstr>Displacement/Solid Density</vt:lpstr>
      <vt:lpstr>Math problems </vt:lpstr>
      <vt:lpstr>Density practice problem 1</vt:lpstr>
      <vt:lpstr>Density practice problem 2</vt:lpstr>
      <vt:lpstr>Density practice problem 3</vt:lpstr>
      <vt:lpstr>Density practice problem 4</vt:lpstr>
      <vt:lpstr>Density practice problem 5</vt:lpstr>
      <vt:lpstr>Density practice problem 6</vt:lpstr>
      <vt:lpstr>Density practice problem 7</vt:lpstr>
      <vt:lpstr>Worksheet 7 Significant Figures Part A</vt:lpstr>
      <vt:lpstr>Worksheet 7 Significant Figures Part B</vt:lpstr>
      <vt:lpstr>worksheet 2 problem 1</vt:lpstr>
      <vt:lpstr>worksheet 3 problem 2</vt:lpstr>
      <vt:lpstr>worksheet 8 problem 3</vt:lpstr>
      <vt:lpstr>worksheet 3 problem 4</vt:lpstr>
      <vt:lpstr>worksheet 3 problem 5</vt:lpstr>
      <vt:lpstr>worksheet 3 problem 6</vt:lpstr>
      <vt:lpstr>worksheet 3 problem 7</vt:lpstr>
      <vt:lpstr>Dimensional Analysis</vt:lpstr>
      <vt:lpstr>Chemical Math</vt:lpstr>
      <vt:lpstr>Dimensional Analysis</vt:lpstr>
      <vt:lpstr>Dimensional Analysis</vt:lpstr>
      <vt:lpstr>Dimensional Analysis</vt:lpstr>
      <vt:lpstr>Dimensional Analysis</vt:lpstr>
      <vt:lpstr>Dimensional Analysis</vt:lpstr>
      <vt:lpstr>Dimensional Analysis</vt:lpstr>
      <vt:lpstr>Dimensional Analysis</vt:lpstr>
      <vt:lpstr>Metric prefix equivalents</vt:lpstr>
      <vt:lpstr>Prefix &gt;base    Base        Prefix &lt; base </vt:lpstr>
      <vt:lpstr>Prefix &gt;base    Base        Prefix &lt; base </vt:lpstr>
      <vt:lpstr>Prefix &gt;base    Base        Prefix &lt; base </vt:lpstr>
      <vt:lpstr>Sample problem problem 1</vt:lpstr>
      <vt:lpstr>Sample problem problem 2</vt:lpstr>
      <vt:lpstr>Sample problem problem 3</vt:lpstr>
      <vt:lpstr>Sample problem problem 4</vt:lpstr>
      <vt:lpstr>Sample problem problem 5</vt:lpstr>
      <vt:lpstr>Sample problem problem 6</vt:lpstr>
      <vt:lpstr>Deep Water Horizon oil spill</vt:lpstr>
      <vt:lpstr>Dimensional Analysis (Factor Label Method) worksheet 9</vt:lpstr>
    </vt:vector>
  </TitlesOfParts>
  <Company>Randolph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nbvc</dc:creator>
  <cp:lastModifiedBy>Will Benner</cp:lastModifiedBy>
  <cp:revision>116</cp:revision>
  <dcterms:created xsi:type="dcterms:W3CDTF">2010-09-03T17:11:26Z</dcterms:created>
  <dcterms:modified xsi:type="dcterms:W3CDTF">2014-02-06T20:29:14Z</dcterms:modified>
</cp:coreProperties>
</file>