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6"/>
  </p:notesMasterIdLst>
  <p:handoutMasterIdLst>
    <p:handoutMasterId r:id="rId27"/>
  </p:handout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8" d="100"/>
          <a:sy n="138" d="100"/>
        </p:scale>
        <p:origin x="-209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866E85-D7E1-3B4A-9884-1ABA88107C2B}" type="datetimeFigureOut">
              <a:rPr lang="en-US" smtClean="0"/>
              <a:t>9/18/13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639661-5526-8641-80BF-BEB2C0B55F9E}" type="slidenum">
              <a:rPr lang="en-US" smtClean="0"/>
              <a:t>‹#›</a:t>
            </a:fld>
            <a:endParaRPr lang="en-US"/>
          </a:p>
        </p:txBody>
      </p:sp>
    </p:spTree>
    <p:extLst>
      <p:ext uri="{BB962C8B-B14F-4D97-AF65-F5344CB8AC3E}">
        <p14:creationId xmlns:p14="http://schemas.microsoft.com/office/powerpoint/2010/main" val="1989636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B9451-3F1C-DD44-BF9D-971044AA482E}" type="slidenum">
              <a:rPr lang="en-US" sz="1200"/>
              <a:pPr eaLnBrk="1" hangingPunct="1"/>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AF5F66-F355-334F-8B15-95EBFD05A905}"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ACD98C-F8D9-4A44-863A-641274D5F57B}" type="slidenum">
              <a:rPr lang="en-US" sz="1200"/>
              <a:pPr eaLnBrk="1" hangingPunct="1"/>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2E42F8-FA10-9447-843F-07323F1CF21F}" type="slidenum">
              <a:rPr lang="en-US" sz="1200"/>
              <a:pPr eaLnBrk="1" hangingPunct="1"/>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48F986-E5BC-154A-9695-64754EEED9D7}" type="slidenum">
              <a:rPr lang="en-US" sz="1200"/>
              <a:pPr eaLnBrk="1" hangingPunct="1"/>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A8C714-4A21-C940-A0A9-BD08B6399737}" type="slidenum">
              <a:rPr lang="en-US" sz="1200"/>
              <a:pPr eaLnBrk="1" hangingPunct="1"/>
              <a:t>13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9F479C-F59A-0F4C-86A0-AB1DE2DB2525}" type="slidenum">
              <a:rPr lang="en-US" sz="1200"/>
              <a:pPr eaLnBrk="1" hangingPunct="1"/>
              <a:t>16</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186813-D27E-D745-9A50-86E6A12F0F18}" type="slidenum">
              <a:rPr lang="en-US" sz="1200"/>
              <a:pPr eaLnBrk="1" hangingPunct="1"/>
              <a:t>17</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75CC39-6648-CD44-BDC6-06C43B1D4B09}" type="slidenum">
              <a:rPr lang="en-US" sz="1200"/>
              <a:pPr eaLnBrk="1" hangingPunct="1"/>
              <a:t>18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84776"/>
          </a:xfrm>
          <a:extLst>
            <a:ext uri="{909E8E84-426E-40dd-AFC4-6F175D3DCCD1}">
              <a14:hiddenFill xmlns:a14="http://schemas.microsoft.com/office/drawing/2010/main">
                <a:solidFill>
                  <a:schemeClr val="accent1"/>
                </a:solidFill>
              </a14:hiddenFill>
            </a:ext>
          </a:extLst>
        </p:spPr>
        <p:txBody>
          <a:bodyPr lIns="91440"/>
          <a:lstStyle>
            <a:lvl1pPr>
              <a:defRPr sz="3200" b="1">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2800" dirty="0">
                <a:solidFill>
                  <a:schemeClr val="bg1"/>
                </a:solidFill>
              </a:rPr>
              <a:t>Chapter </a:t>
            </a:r>
            <a:r>
              <a:rPr lang="en-US" sz="2800" dirty="0" smtClean="0">
                <a:solidFill>
                  <a:schemeClr val="bg1"/>
                </a:solidFill>
              </a:rPr>
              <a:t>6 Open Ended</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US" smtClean="0"/>
              <a:t>© 2014 Pearson Education, Inc.</a:t>
            </a:r>
            <a:endParaRPr lang="en-GB"/>
          </a:p>
        </p:txBody>
      </p:sp>
      <p:pic>
        <p:nvPicPr>
          <p:cNvPr id="8" name="Picture 7"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5399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US" smtClean="0"/>
              <a:t>© 2014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000" b="0">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8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3546475" cy="584776"/>
          </a:xfrm>
        </p:spPr>
        <p:txBody>
          <a:bodyPr/>
          <a:lstStyle/>
          <a:p>
            <a:r>
              <a:rPr lang="en-US" dirty="0"/>
              <a:t>Work and Energy</a:t>
            </a:r>
          </a:p>
        </p:txBody>
      </p:sp>
      <p:sp>
        <p:nvSpPr>
          <p:cNvPr id="6" name="Rectangle 3"/>
          <p:cNvSpPr>
            <a:spLocks noGrp="1" noChangeArrowheads="1"/>
          </p:cNvSpPr>
          <p:nvPr>
            <p:ph type="subTitle" idx="1"/>
          </p:nvPr>
        </p:nvSpPr>
        <p:spPr>
          <a:xfrm>
            <a:off x="365125" y="4860925"/>
            <a:ext cx="3101975" cy="1077218"/>
          </a:xfrm>
        </p:spPr>
        <p:txBody>
          <a:bodyPr/>
          <a:lstStyle>
            <a:lvl1pPr marL="0" indent="0">
              <a:buFontTx/>
              <a:buNone/>
              <a:defRPr sz="2000"/>
            </a:lvl1pPr>
          </a:lstStyle>
          <a:p>
            <a:pPr lvl="0"/>
            <a:r>
              <a:rPr lang="en-US" dirty="0"/>
              <a:t>Prepared by</a:t>
            </a:r>
          </a:p>
          <a:p>
            <a:pPr lvl="0"/>
            <a:r>
              <a:rPr lang="en-US" dirty="0" err="1"/>
              <a:t>Dedra</a:t>
            </a:r>
            <a:r>
              <a:rPr lang="en-US" dirty="0"/>
              <a:t> </a:t>
            </a:r>
            <a:r>
              <a:rPr lang="en-US" dirty="0" err="1"/>
              <a:t>Demaree</a:t>
            </a:r>
            <a:r>
              <a:rPr lang="en-US" dirty="0"/>
              <a:t>, </a:t>
            </a:r>
            <a:br>
              <a:rPr lang="en-US" dirty="0"/>
            </a:br>
            <a:r>
              <a:rPr lang="en-US" dirty="0"/>
              <a:t>Georgetown University</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0" name="Footer Placeholder 9"/>
          <p:cNvSpPr>
            <a:spLocks noGrp="1"/>
          </p:cNvSpPr>
          <p:nvPr>
            <p:ph type="ftr" sz="quarter" idx="3"/>
          </p:nvPr>
        </p:nvSpPr>
        <p:spPr/>
        <p:txBody>
          <a:bodyPr/>
          <a:lstStyle/>
          <a:p>
            <a:r>
              <a:rPr lang="en-US"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6.3</a:t>
            </a:r>
            <a:endParaRPr lang="en-US" dirty="0" smtClean="0"/>
          </a:p>
        </p:txBody>
      </p:sp>
      <p:sp>
        <p:nvSpPr>
          <p:cNvPr id="3" name="Content Placeholder 2"/>
          <p:cNvSpPr>
            <a:spLocks noGrp="1"/>
          </p:cNvSpPr>
          <p:nvPr>
            <p:ph idx="1"/>
          </p:nvPr>
        </p:nvSpPr>
        <p:spPr>
          <a:xfrm>
            <a:off x="457200" y="1371600"/>
            <a:ext cx="8229600" cy="949960"/>
          </a:xfrm>
        </p:spPr>
        <p:txBody>
          <a:bodyPr/>
          <a:lstStyle/>
          <a:p>
            <a:pPr marL="0" indent="0">
              <a:buNone/>
            </a:pPr>
            <a:r>
              <a:rPr lang="en-US" dirty="0" smtClean="0"/>
              <a:t>When we use the work-energy equation, how do we incorporate the force that Earth exerts on an object?</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363432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6.4: Shooting an arrow</a:t>
            </a:r>
            <a:endParaRPr lang="en-US" dirty="0"/>
          </a:p>
        </p:txBody>
      </p:sp>
      <p:sp>
        <p:nvSpPr>
          <p:cNvPr id="3" name="Content Placeholder 2"/>
          <p:cNvSpPr>
            <a:spLocks noGrp="1"/>
          </p:cNvSpPr>
          <p:nvPr>
            <p:ph idx="1"/>
          </p:nvPr>
        </p:nvSpPr>
        <p:spPr>
          <a:xfrm>
            <a:off x="457200" y="1371600"/>
            <a:ext cx="8229600" cy="2768600"/>
          </a:xfrm>
        </p:spPr>
        <p:txBody>
          <a:bodyPr/>
          <a:lstStyle/>
          <a:p>
            <a:pPr marL="0" indent="0">
              <a:buNone/>
            </a:pPr>
            <a:r>
              <a:rPr lang="en-US" dirty="0" smtClean="0"/>
              <a:t>You load an arrow (mass = 0.090 kg) into a bow and pull the bowstring back 0.50 m. The bow has a spring constant </a:t>
            </a:r>
            <a:r>
              <a:rPr lang="en-US" i="1" dirty="0" smtClean="0"/>
              <a:t>k</a:t>
            </a:r>
            <a:r>
              <a:rPr lang="en-US" dirty="0" smtClean="0"/>
              <a:t> = 900 N/m. </a:t>
            </a:r>
          </a:p>
          <a:p>
            <a:pPr>
              <a:buFont typeface="+mj-lt"/>
              <a:buAutoNum type="arabicPeriod"/>
            </a:pPr>
            <a:r>
              <a:rPr lang="en-US" dirty="0" smtClean="0"/>
              <a:t>Sketch and translate.</a:t>
            </a:r>
          </a:p>
          <a:p>
            <a:pPr>
              <a:buFont typeface="+mj-lt"/>
              <a:buAutoNum type="arabicPeriod"/>
            </a:pPr>
            <a:r>
              <a:rPr lang="en-US" dirty="0" smtClean="0"/>
              <a:t>Simplify and diagram.</a:t>
            </a:r>
          </a:p>
          <a:p>
            <a:pPr>
              <a:buFont typeface="+mj-lt"/>
              <a:buAutoNum type="arabicPeriod"/>
            </a:pPr>
            <a:r>
              <a:rPr lang="en-US" dirty="0" smtClean="0"/>
              <a:t>Represent mathematically.</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5" name="Picture 4" descr="06_Pg200_UnFigure1.jpg"/>
          <p:cNvPicPr>
            <a:picLocks noChangeAspect="1"/>
          </p:cNvPicPr>
          <p:nvPr/>
        </p:nvPicPr>
        <p:blipFill rotWithShape="1">
          <a:blip r:embed="rId3">
            <a:extLst>
              <a:ext uri="{28A0092B-C50C-407E-A947-70E740481C1C}">
                <a14:useLocalDpi xmlns:a14="http://schemas.microsoft.com/office/drawing/2010/main" val="0"/>
              </a:ext>
            </a:extLst>
          </a:blip>
          <a:srcRect b="3985"/>
          <a:stretch/>
        </p:blipFill>
        <p:spPr>
          <a:xfrm>
            <a:off x="2144352" y="4168494"/>
            <a:ext cx="4855297" cy="2448206"/>
          </a:xfrm>
          <a:prstGeom prst="rect">
            <a:avLst/>
          </a:prstGeom>
        </p:spPr>
      </p:pic>
    </p:spTree>
    <p:extLst>
      <p:ext uri="{BB962C8B-B14F-4D97-AF65-F5344CB8AC3E}">
        <p14:creationId xmlns:p14="http://schemas.microsoft.com/office/powerpoint/2010/main" val="23475086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6.4</a:t>
            </a:r>
            <a:endParaRPr lang="en-US" dirty="0"/>
          </a:p>
        </p:txBody>
      </p:sp>
      <p:sp>
        <p:nvSpPr>
          <p:cNvPr id="3" name="Content Placeholder 2"/>
          <p:cNvSpPr>
            <a:spLocks noGrp="1"/>
          </p:cNvSpPr>
          <p:nvPr>
            <p:ph idx="1"/>
          </p:nvPr>
        </p:nvSpPr>
        <p:spPr>
          <a:xfrm>
            <a:off x="457200" y="1371600"/>
            <a:ext cx="8229600" cy="1308100"/>
          </a:xfrm>
        </p:spPr>
        <p:txBody>
          <a:bodyPr/>
          <a:lstStyle/>
          <a:p>
            <a:pPr marL="0" indent="0">
              <a:buNone/>
            </a:pPr>
            <a:r>
              <a:rPr lang="en-US" dirty="0" smtClean="0"/>
              <a:t>If the magnitude of the force exerted by a spring on an object is </a:t>
            </a:r>
            <a:r>
              <a:rPr lang="en-US" i="1" dirty="0" err="1" smtClean="0"/>
              <a:t>kx</a:t>
            </a:r>
            <a:r>
              <a:rPr lang="en-US" dirty="0" smtClean="0"/>
              <a:t>, why is it that the work done to stretch the spring a distance </a:t>
            </a:r>
            <a:r>
              <a:rPr lang="en-US" i="1" dirty="0" smtClean="0"/>
              <a:t>x</a:t>
            </a:r>
            <a:r>
              <a:rPr lang="en-US" dirty="0" smtClean="0"/>
              <a:t> is not equal to </a:t>
            </a:r>
            <a:r>
              <a:rPr lang="en-US" i="1" dirty="0" err="1" smtClean="0"/>
              <a:t>kx</a:t>
            </a:r>
            <a:r>
              <a:rPr lang="en-US" dirty="0" smtClean="0"/>
              <a:t> </a:t>
            </a:r>
            <a:r>
              <a:rPr lang="en-US" dirty="0" smtClean="0">
                <a:sym typeface="Wingdings"/>
              </a:rPr>
              <a:t> </a:t>
            </a:r>
            <a:r>
              <a:rPr lang="en-US" i="1" dirty="0" smtClean="0"/>
              <a:t>x</a:t>
            </a:r>
            <a:r>
              <a:rPr lang="en-US" dirty="0" smtClean="0"/>
              <a:t> = </a:t>
            </a:r>
            <a:r>
              <a:rPr lang="en-US" i="1" dirty="0" smtClean="0"/>
              <a:t>kx</a:t>
            </a:r>
            <a:r>
              <a:rPr lang="en-US" baseline="30000" dirty="0" smtClean="0"/>
              <a:t>2</a:t>
            </a:r>
            <a:r>
              <a:rPr lang="en-US" dirty="0" smtClean="0"/>
              <a:t>?</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26371421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6.5: Skidding to a stop</a:t>
            </a:r>
            <a:endParaRPr lang="en-US" dirty="0"/>
          </a:p>
        </p:txBody>
      </p:sp>
      <p:sp>
        <p:nvSpPr>
          <p:cNvPr id="3" name="Content Placeholder 2"/>
          <p:cNvSpPr>
            <a:spLocks noGrp="1"/>
          </p:cNvSpPr>
          <p:nvPr>
            <p:ph idx="1"/>
          </p:nvPr>
        </p:nvSpPr>
        <p:spPr>
          <a:xfrm>
            <a:off x="457200" y="1371600"/>
            <a:ext cx="8229600" cy="4333494"/>
          </a:xfrm>
        </p:spPr>
        <p:txBody>
          <a:bodyPr>
            <a:spAutoFit/>
          </a:bodyPr>
          <a:lstStyle/>
          <a:p>
            <a:pPr marL="0" indent="0">
              <a:buNone/>
            </a:pPr>
            <a:r>
              <a:rPr lang="en-US" smtClean="0"/>
              <a:t>To avoid a collision, you apply the brakes, leaving skid marks on the road. A police officer observes the near collision and gives you a speeding ticket, claiming that you were exceeding the 35-mph speed limit. </a:t>
            </a:r>
          </a:p>
          <a:p>
            <a:pPr marL="971550" lvl="1" indent="-514350">
              <a:buFont typeface="+mj-lt"/>
              <a:buAutoNum type="arabicPeriod"/>
            </a:pPr>
            <a:r>
              <a:rPr lang="en-US" sz="2600" smtClean="0"/>
              <a:t>Draw an energy bar chart for the car as the system.</a:t>
            </a:r>
          </a:p>
          <a:p>
            <a:pPr marL="971550" lvl="1" indent="-514350">
              <a:buFont typeface="+mj-lt"/>
              <a:buAutoNum type="arabicPeriod"/>
            </a:pPr>
            <a:r>
              <a:rPr lang="en-US" sz="2600" smtClean="0"/>
              <a:t>Draw an energy bar chart for the car and road as the system.</a:t>
            </a:r>
          </a:p>
          <a:p>
            <a:pPr marL="971550" lvl="1" indent="-514350">
              <a:buFont typeface="+mj-lt"/>
              <a:buAutoNum type="arabicPeriod"/>
            </a:pPr>
            <a:r>
              <a:rPr lang="en-US" sz="2600" smtClean="0"/>
              <a:t>Are the two charts consistent with each other? Why or why not? </a:t>
            </a:r>
            <a:endParaRPr lang="en-US" sz="2600" dirty="0" smtClean="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2936849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6.5</a:t>
            </a:r>
            <a:endParaRPr lang="en-US" dirty="0"/>
          </a:p>
        </p:txBody>
      </p:sp>
      <p:sp>
        <p:nvSpPr>
          <p:cNvPr id="3" name="Content Placeholder 2"/>
          <p:cNvSpPr>
            <a:spLocks noGrp="1"/>
          </p:cNvSpPr>
          <p:nvPr>
            <p:ph idx="1"/>
          </p:nvPr>
        </p:nvSpPr>
        <p:spPr>
          <a:xfrm>
            <a:off x="457200" y="1371600"/>
            <a:ext cx="8229600" cy="1394460"/>
          </a:xfrm>
        </p:spPr>
        <p:txBody>
          <a:bodyPr/>
          <a:lstStyle/>
          <a:p>
            <a:pPr marL="0" indent="0">
              <a:buNone/>
            </a:pPr>
            <a:r>
              <a:rPr lang="en-US" smtClean="0"/>
              <a:t>Why, when friction cannot be neglected, is it useful to include both surfaces in the system when analyzing processes using the energy approach?</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6248396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77328"/>
          </a:xfrm>
        </p:spPr>
        <p:txBody>
          <a:bodyPr/>
          <a:lstStyle/>
          <a:p>
            <a:r>
              <a:rPr lang="en-US" smtClean="0"/>
              <a:t>A 1000-kg elevator is moving downward. While moving down at 4.0 m/s, its speed decreases steadily until it stops in 6.0 m. </a:t>
            </a:r>
            <a:endParaRPr lang="en-US" dirty="0"/>
          </a:p>
        </p:txBody>
      </p:sp>
      <p:sp>
        <p:nvSpPr>
          <p:cNvPr id="3" name="Content Placeholder 2"/>
          <p:cNvSpPr>
            <a:spLocks noGrp="1"/>
          </p:cNvSpPr>
          <p:nvPr>
            <p:ph idx="1"/>
          </p:nvPr>
        </p:nvSpPr>
        <p:spPr>
          <a:xfrm>
            <a:off x="457200" y="2377440"/>
            <a:ext cx="8229600" cy="1511300"/>
          </a:xfrm>
        </p:spPr>
        <p:txBody>
          <a:bodyPr/>
          <a:lstStyle/>
          <a:p>
            <a:pPr>
              <a:buFont typeface="+mj-lt"/>
              <a:buAutoNum type="arabicPeriod"/>
            </a:pPr>
            <a:r>
              <a:rPr lang="en-US" smtClean="0"/>
              <a:t>Sketch and translate.</a:t>
            </a:r>
          </a:p>
          <a:p>
            <a:pPr>
              <a:buFont typeface="+mj-lt"/>
              <a:buAutoNum type="arabicPeriod"/>
            </a:pPr>
            <a:r>
              <a:rPr lang="en-US" smtClean="0"/>
              <a:t>Simplify and diagram.</a:t>
            </a:r>
          </a:p>
          <a:p>
            <a:pPr>
              <a:buFont typeface="+mj-lt"/>
              <a:buAutoNum type="arabicPeriod"/>
            </a:pPr>
            <a:r>
              <a:rPr lang="en-US" smtClean="0"/>
              <a:t>Represent mathematically.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2676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6.7: The human cannonball again</a:t>
            </a:r>
            <a:endParaRPr lang="en-US" dirty="0"/>
          </a:p>
        </p:txBody>
      </p:sp>
      <p:sp>
        <p:nvSpPr>
          <p:cNvPr id="3" name="Content Placeholder 2"/>
          <p:cNvSpPr>
            <a:spLocks noGrp="1"/>
          </p:cNvSpPr>
          <p:nvPr>
            <p:ph idx="1"/>
          </p:nvPr>
        </p:nvSpPr>
        <p:spPr>
          <a:xfrm>
            <a:off x="457200" y="1371600"/>
            <a:ext cx="8229600" cy="4000030"/>
          </a:xfrm>
        </p:spPr>
        <p:txBody>
          <a:bodyPr/>
          <a:lstStyle/>
          <a:p>
            <a:pPr marL="0" indent="0">
              <a:buNone/>
            </a:pPr>
            <a:r>
              <a:rPr lang="en-US" dirty="0" smtClean="0"/>
              <a:t>To launch a 60-kg human so that he leaves a cannon moving at a speed of 15 m/s, you need a spring with an appropriate spring constant. This spring will be compressed 3.0 m from its natural length to launch the person. The cannon is oriented at an angle of </a:t>
            </a:r>
            <a:r>
              <a:rPr lang="en-US" dirty="0" smtClean="0"/>
              <a:t>37° </a:t>
            </a:r>
            <a:r>
              <a:rPr lang="en-US" dirty="0" smtClean="0"/>
              <a:t>above the horizontal. </a:t>
            </a:r>
          </a:p>
          <a:p>
            <a:pPr>
              <a:buFont typeface="+mj-lt"/>
              <a:buAutoNum type="arabicPeriod"/>
            </a:pPr>
            <a:r>
              <a:rPr lang="en-US" dirty="0" smtClean="0"/>
              <a:t>Sketch and translate.</a:t>
            </a:r>
          </a:p>
          <a:p>
            <a:pPr>
              <a:buFont typeface="+mj-lt"/>
              <a:buAutoNum type="arabicPeriod"/>
            </a:pPr>
            <a:r>
              <a:rPr lang="en-US" dirty="0" smtClean="0"/>
              <a:t>Simplify and diagram.</a:t>
            </a:r>
          </a:p>
          <a:p>
            <a:pPr>
              <a:buFont typeface="+mj-lt"/>
              <a:buAutoNum type="arabicPeriod"/>
            </a:pPr>
            <a:r>
              <a:rPr lang="en-US" dirty="0" smtClean="0"/>
              <a:t>Represent mathematically.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407024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Exercise 6.8: Stretching the aorta</a:t>
            </a:r>
            <a:endParaRPr lang="en-US" dirty="0"/>
          </a:p>
        </p:txBody>
      </p:sp>
      <p:sp>
        <p:nvSpPr>
          <p:cNvPr id="3" name="Content Placeholder 2"/>
          <p:cNvSpPr>
            <a:spLocks noGrp="1"/>
          </p:cNvSpPr>
          <p:nvPr>
            <p:ph idx="1"/>
          </p:nvPr>
        </p:nvSpPr>
        <p:spPr>
          <a:xfrm>
            <a:off x="457200" y="1371600"/>
            <a:ext cx="8229600" cy="4178770"/>
          </a:xfrm>
        </p:spPr>
        <p:txBody>
          <a:bodyPr/>
          <a:lstStyle/>
          <a:p>
            <a:pPr marL="0" indent="0">
              <a:buNone/>
            </a:pPr>
            <a:r>
              <a:rPr lang="en-US" dirty="0" smtClean="0"/>
              <a:t>When your heart beats, the left ventricle pumps about 80 cm</a:t>
            </a:r>
            <a:r>
              <a:rPr lang="en-US" baseline="30000" dirty="0" smtClean="0"/>
              <a:t>3</a:t>
            </a:r>
            <a:r>
              <a:rPr lang="en-US" dirty="0" smtClean="0"/>
              <a:t> of blood into the aorta, the largest artery. This pumping occurs during a short time interval, about 0.13 s. The elastic aorta walls stretch to accommodate the extra blood. During the next 0.4 s or so, the walls of the aorta contract, applying pressure on the blood and thereby moving it out of the aorta and into the rest of the circulatory system. </a:t>
            </a:r>
          </a:p>
          <a:p>
            <a:pPr marL="457200" indent="-457200">
              <a:buFont typeface="Arial"/>
              <a:buChar char="•"/>
            </a:pPr>
            <a:r>
              <a:rPr lang="en-US" dirty="0" smtClean="0"/>
              <a:t>Represent this process with a qualitative </a:t>
            </a:r>
            <a:r>
              <a:rPr lang="en-US" dirty="0" smtClean="0"/>
              <a:t/>
            </a:r>
            <a:br>
              <a:rPr lang="en-US" dirty="0" smtClean="0"/>
            </a:br>
            <a:r>
              <a:rPr lang="en-US" dirty="0" smtClean="0"/>
              <a:t>work</a:t>
            </a:r>
            <a:r>
              <a:rPr lang="en-US" dirty="0" smtClean="0"/>
              <a:t>-energy bar chart.</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37803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6.9: Bungee jumping</a:t>
            </a:r>
            <a:endParaRPr lang="en-US" dirty="0"/>
          </a:p>
        </p:txBody>
      </p:sp>
      <p:sp>
        <p:nvSpPr>
          <p:cNvPr id="3" name="Content Placeholder 2"/>
          <p:cNvSpPr>
            <a:spLocks noGrp="1"/>
          </p:cNvSpPr>
          <p:nvPr>
            <p:ph idx="1"/>
          </p:nvPr>
        </p:nvSpPr>
        <p:spPr>
          <a:xfrm>
            <a:off x="457200" y="1371600"/>
            <a:ext cx="8229600" cy="4000500"/>
          </a:xfrm>
        </p:spPr>
        <p:txBody>
          <a:bodyPr/>
          <a:lstStyle/>
          <a:p>
            <a:pPr marL="0" indent="0">
              <a:buNone/>
            </a:pPr>
            <a:r>
              <a:rPr lang="en-US" dirty="0" smtClean="0"/>
              <a:t>We estimate the Oxford team used a 40-m-long bungee cord that stretched another 35 m when the jumper was at the very lowest point in the jump. We estimate the jumper</a:t>
            </a:r>
            <a:r>
              <a:rPr lang="fr-FR" dirty="0" smtClean="0"/>
              <a:t>'</a:t>
            </a:r>
            <a:r>
              <a:rPr lang="en-US" dirty="0" smtClean="0"/>
              <a:t>s mass is 70 kg. Imagine your job is to buy a bungee cord that would provide a safe jump given these specifications. </a:t>
            </a:r>
          </a:p>
          <a:p>
            <a:pPr>
              <a:buFont typeface="+mj-lt"/>
              <a:buAutoNum type="arabicPeriod"/>
            </a:pPr>
            <a:r>
              <a:rPr lang="en-US" dirty="0" smtClean="0"/>
              <a:t>Sketch and translate.</a:t>
            </a:r>
          </a:p>
          <a:p>
            <a:pPr>
              <a:buFont typeface="+mj-lt"/>
              <a:buAutoNum type="arabicPeriod"/>
            </a:pPr>
            <a:r>
              <a:rPr lang="en-US" dirty="0" smtClean="0"/>
              <a:t>Simplify and diagram.</a:t>
            </a:r>
          </a:p>
          <a:p>
            <a:pPr>
              <a:buFont typeface="+mj-lt"/>
              <a:buAutoNum type="arabicPeriod"/>
            </a:pPr>
            <a:r>
              <a:rPr lang="en-US" dirty="0" smtClean="0"/>
              <a:t>Represent mathematically.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330000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6.6</a:t>
            </a:r>
            <a:endParaRPr lang="en-US" dirty="0"/>
          </a:p>
        </p:txBody>
      </p:sp>
      <p:sp>
        <p:nvSpPr>
          <p:cNvPr id="3" name="Content Placeholder 2"/>
          <p:cNvSpPr>
            <a:spLocks noGrp="1"/>
          </p:cNvSpPr>
          <p:nvPr>
            <p:ph idx="1"/>
          </p:nvPr>
        </p:nvSpPr>
        <p:spPr>
          <a:xfrm>
            <a:off x="457200" y="1371600"/>
            <a:ext cx="8229600" cy="1750060"/>
          </a:xfrm>
        </p:spPr>
        <p:txBody>
          <a:bodyPr/>
          <a:lstStyle/>
          <a:p>
            <a:pPr marL="0" indent="0">
              <a:buNone/>
            </a:pPr>
            <a:r>
              <a:rPr lang="en-US" dirty="0" smtClean="0"/>
              <a:t>What would change in the solution to the problem in the bungee jumping example if we did not include Earth in the system? How would the answer be different?</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72519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Patterns from observational experiments</a:t>
            </a:r>
            <a:endParaRPr lang="en-US" dirty="0" smtClean="0"/>
          </a:p>
        </p:txBody>
      </p:sp>
      <p:sp>
        <p:nvSpPr>
          <p:cNvPr id="3" name="Content Placeholder 2"/>
          <p:cNvSpPr>
            <a:spLocks noGrp="1"/>
          </p:cNvSpPr>
          <p:nvPr>
            <p:ph idx="1"/>
          </p:nvPr>
        </p:nvSpPr>
        <p:spPr>
          <a:xfrm>
            <a:off x="457200" y="1371599"/>
            <a:ext cx="8229600" cy="1826919"/>
          </a:xfrm>
        </p:spPr>
        <p:txBody>
          <a:bodyPr/>
          <a:lstStyle/>
          <a:p>
            <a:pPr marL="457200" indent="-457200">
              <a:buFont typeface="Arial"/>
              <a:buChar char="•"/>
            </a:pPr>
            <a:r>
              <a:rPr lang="en-US" dirty="0" smtClean="0"/>
              <a:t>Which patterns did you observe in the previous series of experiments?</a:t>
            </a:r>
          </a:p>
          <a:p>
            <a:pPr marL="457200" indent="-457200">
              <a:buFont typeface="Arial"/>
              <a:buChar char="•"/>
            </a:pPr>
            <a:r>
              <a:rPr lang="en-US" dirty="0" smtClean="0"/>
              <a:t>With your neighbor, write down at least three patterns you observed.</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918372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Patterns in observational experiments</a:t>
            </a:r>
            <a:endParaRPr lang="en-US" dirty="0"/>
          </a:p>
        </p:txBody>
      </p:sp>
      <p:sp>
        <p:nvSpPr>
          <p:cNvPr id="3" name="Content Placeholder 2"/>
          <p:cNvSpPr>
            <a:spLocks noGrp="1"/>
          </p:cNvSpPr>
          <p:nvPr>
            <p:ph idx="1"/>
          </p:nvPr>
        </p:nvSpPr>
        <p:spPr>
          <a:xfrm>
            <a:off x="457200" y="1371600"/>
            <a:ext cx="8229600" cy="1394460"/>
          </a:xfrm>
        </p:spPr>
        <p:txBody>
          <a:bodyPr/>
          <a:lstStyle/>
          <a:p>
            <a:pPr marL="0" indent="0">
              <a:buNone/>
            </a:pPr>
            <a:r>
              <a:rPr lang="en-US" dirty="0" smtClean="0"/>
              <a:t>With your neighbor, list at least three patterns you observed in the set of observational experiments for collisions.</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54868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6.7</a:t>
            </a:r>
            <a:endParaRPr lang="en-US" dirty="0"/>
          </a:p>
        </p:txBody>
      </p:sp>
      <p:sp>
        <p:nvSpPr>
          <p:cNvPr id="3" name="Content Placeholder 2"/>
          <p:cNvSpPr>
            <a:spLocks noGrp="1"/>
          </p:cNvSpPr>
          <p:nvPr>
            <p:ph idx="1"/>
          </p:nvPr>
        </p:nvSpPr>
        <p:spPr>
          <a:xfrm>
            <a:off x="457200" y="1371600"/>
            <a:ext cx="8229600" cy="2176272"/>
          </a:xfrm>
        </p:spPr>
        <p:txBody>
          <a:bodyPr/>
          <a:lstStyle/>
          <a:p>
            <a:pPr marL="0" indent="0">
              <a:buNone/>
            </a:pPr>
            <a:r>
              <a:rPr lang="en-US" dirty="0" smtClean="0"/>
              <a:t>Imagine that a collision occurs. You measure the masses of the two objects before the collision and measure the velocities of the objects both before and after the collision. Describe how you could use these data to determine which type of collision occurred.</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342676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6.11: Lifting weights</a:t>
            </a:r>
            <a:endParaRPr lang="en-US" dirty="0"/>
          </a:p>
        </p:txBody>
      </p:sp>
      <p:sp>
        <p:nvSpPr>
          <p:cNvPr id="3" name="Content Placeholder 2"/>
          <p:cNvSpPr>
            <a:spLocks noGrp="1"/>
          </p:cNvSpPr>
          <p:nvPr>
            <p:ph idx="1"/>
          </p:nvPr>
        </p:nvSpPr>
        <p:spPr>
          <a:xfrm>
            <a:off x="457200" y="1371600"/>
            <a:ext cx="8229600" cy="2740660"/>
          </a:xfrm>
        </p:spPr>
        <p:txBody>
          <a:bodyPr/>
          <a:lstStyle/>
          <a:p>
            <a:pPr marL="0" indent="0">
              <a:buNone/>
            </a:pPr>
            <a:r>
              <a:rPr lang="en-US" dirty="0" err="1" smtClean="0"/>
              <a:t>Xueli</a:t>
            </a:r>
            <a:r>
              <a:rPr lang="en-US" dirty="0" smtClean="0"/>
              <a:t> is doing a dead lift. She lifts a 13.6-kg (30-lb) barbell from the floor to just below her waist (a vertical distance of 0.70 m) in 0.80 s. </a:t>
            </a:r>
          </a:p>
          <a:p>
            <a:pPr>
              <a:buFont typeface="+mj-lt"/>
              <a:buAutoNum type="arabicPeriod"/>
            </a:pPr>
            <a:r>
              <a:rPr lang="en-US" dirty="0" smtClean="0"/>
              <a:t>Sketch and translate.</a:t>
            </a:r>
          </a:p>
          <a:p>
            <a:pPr>
              <a:buFont typeface="+mj-lt"/>
              <a:buAutoNum type="arabicPeriod"/>
            </a:pPr>
            <a:r>
              <a:rPr lang="en-US" dirty="0" smtClean="0"/>
              <a:t>Simplify and diagram.</a:t>
            </a:r>
          </a:p>
          <a:p>
            <a:pPr>
              <a:buFont typeface="+mj-lt"/>
              <a:buAutoNum type="arabicPeriod"/>
            </a:pPr>
            <a:r>
              <a:rPr lang="en-US" dirty="0" smtClean="0"/>
              <a:t>Represent mathematically.</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236829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6.13: Escape speed</a:t>
            </a:r>
            <a:endParaRPr lang="en-US" dirty="0"/>
          </a:p>
        </p:txBody>
      </p:sp>
      <p:sp>
        <p:nvSpPr>
          <p:cNvPr id="3" name="Content Placeholder 2"/>
          <p:cNvSpPr>
            <a:spLocks noGrp="1"/>
          </p:cNvSpPr>
          <p:nvPr>
            <p:ph idx="1"/>
          </p:nvPr>
        </p:nvSpPr>
        <p:spPr>
          <a:xfrm>
            <a:off x="457200" y="1371600"/>
            <a:ext cx="8229600" cy="2448560"/>
          </a:xfrm>
        </p:spPr>
        <p:txBody>
          <a:bodyPr/>
          <a:lstStyle/>
          <a:p>
            <a:pPr marL="0" indent="0">
              <a:buNone/>
            </a:pPr>
            <a:r>
              <a:rPr lang="en-US" dirty="0" smtClean="0"/>
              <a:t>What vertical speed must a jumper have to leave the surface of a planet and never come back down?</a:t>
            </a:r>
          </a:p>
          <a:p>
            <a:pPr>
              <a:buFont typeface="+mj-lt"/>
              <a:buAutoNum type="arabicPeriod"/>
            </a:pPr>
            <a:r>
              <a:rPr lang="en-US" dirty="0" smtClean="0"/>
              <a:t>Sketch and translate.</a:t>
            </a:r>
          </a:p>
          <a:p>
            <a:pPr>
              <a:buFont typeface="+mj-lt"/>
              <a:buAutoNum type="arabicPeriod"/>
            </a:pPr>
            <a:r>
              <a:rPr lang="en-US" dirty="0" smtClean="0"/>
              <a:t>Simplify and diagram.</a:t>
            </a:r>
          </a:p>
          <a:p>
            <a:pPr>
              <a:buFont typeface="+mj-lt"/>
              <a:buAutoNum type="arabicPeriod"/>
            </a:pPr>
            <a:r>
              <a:rPr lang="en-US" dirty="0" smtClean="0"/>
              <a:t>Represent mathematically.</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524876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6.9</a:t>
            </a:r>
            <a:endParaRPr lang="en-US" dirty="0"/>
          </a:p>
        </p:txBody>
      </p:sp>
      <p:sp>
        <p:nvSpPr>
          <p:cNvPr id="3" name="Content Placeholder 2"/>
          <p:cNvSpPr>
            <a:spLocks noGrp="1"/>
          </p:cNvSpPr>
          <p:nvPr>
            <p:ph idx="1"/>
          </p:nvPr>
        </p:nvSpPr>
        <p:spPr>
          <a:xfrm>
            <a:off x="457200" y="1371600"/>
            <a:ext cx="8229600" cy="1369060"/>
          </a:xfrm>
        </p:spPr>
        <p:txBody>
          <a:bodyPr/>
          <a:lstStyle/>
          <a:p>
            <a:pPr marL="0" indent="0">
              <a:buNone/>
            </a:pPr>
            <a:r>
              <a:rPr lang="en-US" dirty="0" smtClean="0"/>
              <a:t>In this section you read that the gravitational potential energy of two large bodies (for example, the Sun and Earth) is negative. Why is this true?</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90801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Exercise 6.1: Pushing a bicycle uphill</a:t>
            </a:r>
          </a:p>
        </p:txBody>
      </p:sp>
      <p:sp>
        <p:nvSpPr>
          <p:cNvPr id="3" name="Content Placeholder 2"/>
          <p:cNvSpPr>
            <a:spLocks noGrp="1"/>
          </p:cNvSpPr>
          <p:nvPr>
            <p:ph idx="1"/>
          </p:nvPr>
        </p:nvSpPr>
        <p:spPr>
          <a:xfrm>
            <a:off x="457200" y="1371600"/>
            <a:ext cx="8229600" cy="3975100"/>
          </a:xfrm>
        </p:spPr>
        <p:txBody>
          <a:bodyPr/>
          <a:lstStyle/>
          <a:p>
            <a:pPr marL="0" indent="0">
              <a:buNone/>
            </a:pPr>
            <a:r>
              <a:rPr lang="en-US" dirty="0" smtClean="0"/>
              <a:t>Two friends are cycling up a hill inclined at </a:t>
            </a:r>
            <a:r>
              <a:rPr lang="en-US" dirty="0" smtClean="0"/>
              <a:t>8°, </a:t>
            </a:r>
            <a:r>
              <a:rPr lang="en-US" dirty="0" smtClean="0"/>
              <a:t>which is steep for bicycle riding. The stronger cyclist helps his friend up the hill by exerting a 50-N pushing force on his friend</a:t>
            </a:r>
            <a:r>
              <a:rPr lang="fr-FR" dirty="0" smtClean="0"/>
              <a:t>'</a:t>
            </a:r>
            <a:r>
              <a:rPr lang="en-US" dirty="0" smtClean="0"/>
              <a:t>s bicycle parallel to the hill, while the friend moves a distance of 100 m up the hill. The force exerted on the weaker cyclist and the displacement are in the same direction. </a:t>
            </a:r>
          </a:p>
          <a:p>
            <a:pPr>
              <a:buFont typeface="+mj-lt"/>
              <a:buAutoNum type="arabicPeriod"/>
            </a:pPr>
            <a:r>
              <a:rPr lang="en-US" dirty="0" smtClean="0"/>
              <a:t>Sketch and translate.</a:t>
            </a:r>
          </a:p>
          <a:p>
            <a:pPr>
              <a:buFont typeface="+mj-lt"/>
              <a:buAutoNum type="arabicPeriod"/>
            </a:pPr>
            <a:r>
              <a:rPr lang="en-US" dirty="0" smtClean="0"/>
              <a:t>Represent mathematically.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709524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6.1</a:t>
            </a:r>
          </a:p>
        </p:txBody>
      </p:sp>
      <p:sp>
        <p:nvSpPr>
          <p:cNvPr id="3" name="Content Placeholder 2"/>
          <p:cNvSpPr>
            <a:spLocks noGrp="1"/>
          </p:cNvSpPr>
          <p:nvPr>
            <p:ph idx="1"/>
          </p:nvPr>
        </p:nvSpPr>
        <p:spPr>
          <a:xfrm>
            <a:off x="457200" y="1371600"/>
            <a:ext cx="8229600" cy="2176272"/>
          </a:xfrm>
        </p:spPr>
        <p:txBody>
          <a:bodyPr/>
          <a:lstStyle/>
          <a:p>
            <a:pPr>
              <a:buFont typeface="+mj-lt"/>
              <a:buAutoNum type="arabicPeriod"/>
            </a:pPr>
            <a:r>
              <a:rPr lang="en-US" dirty="0" smtClean="0"/>
              <a:t>Describe two processes in which an external force is exerted on a system object and no work is done on the system. </a:t>
            </a:r>
          </a:p>
          <a:p>
            <a:pPr>
              <a:buFont typeface="+mj-lt"/>
              <a:buAutoNum type="arabicPeriod"/>
            </a:pPr>
            <a:r>
              <a:rPr lang="en-US" dirty="0" smtClean="0"/>
              <a:t>Explain why no work is done using both a diagram and an equation.</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29243450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5663"/>
          </a:xfrm>
        </p:spPr>
        <p:txBody>
          <a:bodyPr/>
          <a:lstStyle/>
          <a:p>
            <a:r>
              <a:rPr lang="en-US" dirty="0" smtClean="0"/>
              <a:t>Testing Experiment: Is the energy of an </a:t>
            </a:r>
            <a:r>
              <a:rPr lang="en-US" dirty="0" smtClean="0"/>
              <a:t>isolated system </a:t>
            </a:r>
            <a:r>
              <a:rPr lang="en-US" dirty="0" smtClean="0"/>
              <a:t>constant?</a:t>
            </a:r>
          </a:p>
        </p:txBody>
      </p:sp>
      <p:sp>
        <p:nvSpPr>
          <p:cNvPr id="3" name="Content Placeholder 2"/>
          <p:cNvSpPr>
            <a:spLocks noGrp="1"/>
          </p:cNvSpPr>
          <p:nvPr>
            <p:ph idx="1"/>
          </p:nvPr>
        </p:nvSpPr>
        <p:spPr>
          <a:xfrm>
            <a:off x="457200" y="1371600"/>
            <a:ext cx="4364998" cy="1701800"/>
          </a:xfrm>
        </p:spPr>
        <p:txBody>
          <a:bodyPr/>
          <a:lstStyle/>
          <a:p>
            <a:pPr marL="0" indent="0">
              <a:buNone/>
            </a:pPr>
            <a:r>
              <a:rPr lang="en-US" dirty="0" smtClean="0"/>
              <a:t>What does our hypothesis predict will be the outcome of this experiment?</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5" name="Picture 4" descr="Slides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211" y="708873"/>
            <a:ext cx="3801687" cy="6029498"/>
          </a:xfrm>
          <a:prstGeom prst="rect">
            <a:avLst/>
          </a:prstGeom>
        </p:spPr>
      </p:pic>
    </p:spTree>
    <p:extLst>
      <p:ext uri="{BB962C8B-B14F-4D97-AF65-F5344CB8AC3E}">
        <p14:creationId xmlns:p14="http://schemas.microsoft.com/office/powerpoint/2010/main" val="2826613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 work-energy bar charts</a:t>
            </a:r>
          </a:p>
        </p:txBody>
      </p:sp>
      <p:sp>
        <p:nvSpPr>
          <p:cNvPr id="3" name="Content Placeholder 2"/>
          <p:cNvSpPr>
            <a:spLocks noGrp="1"/>
          </p:cNvSpPr>
          <p:nvPr>
            <p:ph idx="1"/>
          </p:nvPr>
        </p:nvSpPr>
        <p:spPr>
          <a:xfrm>
            <a:off x="457200" y="1371600"/>
            <a:ext cx="8229600" cy="2613660"/>
          </a:xfrm>
        </p:spPr>
        <p:txBody>
          <a:bodyPr/>
          <a:lstStyle/>
          <a:p>
            <a:pPr>
              <a:buFont typeface="+mj-lt"/>
              <a:buAutoNum type="arabicPeriod"/>
            </a:pPr>
            <a:r>
              <a:rPr lang="en-US" dirty="0" smtClean="0"/>
              <a:t>Draw a work-energy bar chart for a stunt man who falls from a height of 50 m and sinks 2 m into a cushion before coming to rest (you can model the cushion as a spring).</a:t>
            </a:r>
          </a:p>
          <a:p>
            <a:pPr>
              <a:buFont typeface="+mj-lt"/>
              <a:buAutoNum type="arabicPeriod"/>
            </a:pPr>
            <a:r>
              <a:rPr lang="en-US" dirty="0" smtClean="0"/>
              <a:t>Is the spring inside your system? Does it matter? Why or why not?</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795959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Exercise 6.2: Pole </a:t>
            </a:r>
            <a:r>
              <a:rPr lang="en-US" dirty="0" err="1" smtClean="0"/>
              <a:t>vaulter</a:t>
            </a:r>
            <a:endParaRPr lang="en-US" dirty="0" smtClean="0"/>
          </a:p>
        </p:txBody>
      </p:sp>
      <p:sp>
        <p:nvSpPr>
          <p:cNvPr id="3" name="Content Placeholder 2"/>
          <p:cNvSpPr>
            <a:spLocks noGrp="1"/>
          </p:cNvSpPr>
          <p:nvPr>
            <p:ph idx="1"/>
          </p:nvPr>
        </p:nvSpPr>
        <p:spPr>
          <a:xfrm>
            <a:off x="457200" y="1371600"/>
            <a:ext cx="8229600" cy="3124200"/>
          </a:xfrm>
        </p:spPr>
        <p:txBody>
          <a:bodyPr/>
          <a:lstStyle/>
          <a:p>
            <a:pPr marL="0" indent="0">
              <a:buNone/>
            </a:pPr>
            <a:r>
              <a:rPr lang="en-US" dirty="0" smtClean="0"/>
              <a:t>A pole </a:t>
            </a:r>
            <a:r>
              <a:rPr lang="en-US" dirty="0" err="1" smtClean="0"/>
              <a:t>vaulter</a:t>
            </a:r>
            <a:r>
              <a:rPr lang="en-US" dirty="0" smtClean="0"/>
              <a:t> crosses a bar high above a cushion below. </a:t>
            </a:r>
          </a:p>
          <a:p>
            <a:pPr marL="457200" indent="-457200">
              <a:buFont typeface="Arial"/>
              <a:buChar char="•"/>
            </a:pPr>
            <a:r>
              <a:rPr lang="en-US" dirty="0" smtClean="0"/>
              <a:t>Construct </a:t>
            </a:r>
            <a:r>
              <a:rPr lang="en-US" dirty="0" smtClean="0"/>
              <a:t>a sketch and a work-energy bar chart where the initial state starts at the highest point in the jump and the final state is just before the </a:t>
            </a:r>
            <a:r>
              <a:rPr lang="en-US" dirty="0" err="1" smtClean="0"/>
              <a:t>vaulter</a:t>
            </a:r>
            <a:r>
              <a:rPr lang="en-US" dirty="0" smtClean="0"/>
              <a:t> reaches the cushion below.</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7672744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Conceptual Exercise 6.2: Pole vaulter</a:t>
            </a:r>
            <a:endParaRPr lang="en-US" dirty="0" smtClean="0"/>
          </a:p>
        </p:txBody>
      </p:sp>
      <p:sp>
        <p:nvSpPr>
          <p:cNvPr id="3" name="Content Placeholder 2"/>
          <p:cNvSpPr>
            <a:spLocks noGrp="1"/>
          </p:cNvSpPr>
          <p:nvPr>
            <p:ph idx="1"/>
          </p:nvPr>
        </p:nvSpPr>
        <p:spPr>
          <a:xfrm>
            <a:off x="457200" y="1371600"/>
            <a:ext cx="8229600" cy="3147060"/>
          </a:xfrm>
        </p:spPr>
        <p:txBody>
          <a:bodyPr/>
          <a:lstStyle/>
          <a:p>
            <a:pPr marL="0" indent="0">
              <a:buNone/>
            </a:pPr>
            <a:r>
              <a:rPr lang="en-US" dirty="0" smtClean="0"/>
              <a:t>A pole </a:t>
            </a:r>
            <a:r>
              <a:rPr lang="en-US" dirty="0" err="1" smtClean="0"/>
              <a:t>vaulter</a:t>
            </a:r>
            <a:r>
              <a:rPr lang="en-US" dirty="0" smtClean="0"/>
              <a:t> crosses a bar high above a cushion below. </a:t>
            </a:r>
          </a:p>
          <a:p>
            <a:pPr marL="457200" indent="-457200">
              <a:buFont typeface="Arial"/>
              <a:buChar char="•"/>
            </a:pPr>
            <a:r>
              <a:rPr lang="en-US" dirty="0" smtClean="0"/>
              <a:t>Construct </a:t>
            </a:r>
            <a:r>
              <a:rPr lang="en-US" dirty="0" smtClean="0"/>
              <a:t>a sketch and a work-energy bar chart where the initial state starts at the highest point in the jump and the final state is at the instant the jumper sinks into the cushion.</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30268518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 6.2</a:t>
            </a:r>
            <a:endParaRPr lang="en-US" dirty="0" smtClean="0"/>
          </a:p>
        </p:txBody>
      </p:sp>
      <p:sp>
        <p:nvSpPr>
          <p:cNvPr id="3" name="Content Placeholder 2"/>
          <p:cNvSpPr>
            <a:spLocks noGrp="1"/>
          </p:cNvSpPr>
          <p:nvPr>
            <p:ph idx="1"/>
          </p:nvPr>
        </p:nvSpPr>
        <p:spPr>
          <a:xfrm>
            <a:off x="457200" y="1371600"/>
            <a:ext cx="8229600" cy="988060"/>
          </a:xfrm>
        </p:spPr>
        <p:txBody>
          <a:bodyPr/>
          <a:lstStyle/>
          <a:p>
            <a:pPr marL="0" indent="0">
              <a:buNone/>
            </a:pPr>
            <a:r>
              <a:rPr lang="en-US" dirty="0" smtClean="0"/>
              <a:t>A system can possess energy but it cannot possess work. Why?</a:t>
            </a:r>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spTree>
    <p:extLst>
      <p:ext uri="{BB962C8B-B14F-4D97-AF65-F5344CB8AC3E}">
        <p14:creationId xmlns:p14="http://schemas.microsoft.com/office/powerpoint/2010/main" val="1431949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800</TotalTime>
  <Words>1329</Words>
  <Application>Microsoft Macintosh PowerPoint</Application>
  <PresentationFormat>On-screen Show (4:3)</PresentationFormat>
  <Paragraphs>112</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HA5Lect_template</vt:lpstr>
      <vt:lpstr>Work and Energy</vt:lpstr>
      <vt:lpstr>Patterns from observational experiments</vt:lpstr>
      <vt:lpstr>Quantitative Exercise 6.1: Pushing a bicycle uphill</vt:lpstr>
      <vt:lpstr>Review Question 6.1</vt:lpstr>
      <vt:lpstr>Testing Experiment: Is the energy of an isolated system constant?</vt:lpstr>
      <vt:lpstr>Practice with work-energy bar charts</vt:lpstr>
      <vt:lpstr>Conceptual Exercise 6.2: Pole vaulter</vt:lpstr>
      <vt:lpstr>Conceptual Exercise 6.2: Pole vaulter</vt:lpstr>
      <vt:lpstr>Review Question 6.2</vt:lpstr>
      <vt:lpstr>Review Question 6.3</vt:lpstr>
      <vt:lpstr>Example 6.4: Shooting an arrow</vt:lpstr>
      <vt:lpstr>Review Question 6.4</vt:lpstr>
      <vt:lpstr>Example 6.5: Skidding to a stop</vt:lpstr>
      <vt:lpstr>Review Question 6.5</vt:lpstr>
      <vt:lpstr>A 1000-kg elevator is moving downward. While moving down at 4.0 m/s, its speed decreases steadily until it stops in 6.0 m. </vt:lpstr>
      <vt:lpstr>Example 6.7: The human cannonball again</vt:lpstr>
      <vt:lpstr>Conceptual Exercise 6.8: Stretching the aorta</vt:lpstr>
      <vt:lpstr>Example 6.9: Bungee jumping</vt:lpstr>
      <vt:lpstr>Review Question 6.6</vt:lpstr>
      <vt:lpstr>Patterns in observational experiments</vt:lpstr>
      <vt:lpstr>Review Question 6.7</vt:lpstr>
      <vt:lpstr>Example 6.11: Lifting weights</vt:lpstr>
      <vt:lpstr>Example 6.13: Escape speed</vt:lpstr>
      <vt:lpstr>Review Question 6.9</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97</cp:revision>
  <dcterms:created xsi:type="dcterms:W3CDTF">2007-09-26T05:29:17Z</dcterms:created>
  <dcterms:modified xsi:type="dcterms:W3CDTF">2013-09-18T18:14:39Z</dcterms:modified>
</cp:coreProperties>
</file>