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00"/>
  </p:notesMasterIdLst>
  <p:handoutMasterIdLst>
    <p:handoutMasterId r:id="rId101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55" r:id="rId50"/>
    <p:sldId id="310" r:id="rId51"/>
    <p:sldId id="356" r:id="rId52"/>
    <p:sldId id="311" r:id="rId53"/>
    <p:sldId id="312" r:id="rId54"/>
    <p:sldId id="313" r:id="rId55"/>
    <p:sldId id="314" r:id="rId56"/>
    <p:sldId id="315" r:id="rId57"/>
    <p:sldId id="316" r:id="rId58"/>
    <p:sldId id="357" r:id="rId59"/>
    <p:sldId id="317" r:id="rId60"/>
    <p:sldId id="358" r:id="rId61"/>
    <p:sldId id="318" r:id="rId62"/>
    <p:sldId id="359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60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733D"/>
    <a:srgbClr val="4E6273"/>
    <a:srgbClr val="E3E709"/>
    <a:srgbClr val="BE2A40"/>
    <a:srgbClr val="8E8C24"/>
    <a:srgbClr val="37368A"/>
    <a:srgbClr val="BE58A1"/>
    <a:srgbClr val="E96115"/>
    <a:srgbClr val="0B570C"/>
    <a:srgbClr val="F00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8" autoAdjust="0"/>
    <p:restoredTop sz="93995" autoAdjust="0"/>
  </p:normalViewPr>
  <p:slideViewPr>
    <p:cSldViewPr snapToGrid="0">
      <p:cViewPr varScale="1">
        <p:scale>
          <a:sx n="101" d="100"/>
          <a:sy n="101" d="100"/>
        </p:scale>
        <p:origin x="-300" y="-102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is left for the instructor to solve as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55EAA2-443F-FC4B-B698-16D6E4034785}" type="slidenum">
              <a:rPr lang="en-US" sz="1200"/>
              <a:pPr/>
              <a:t>72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is left for the instructor to solve as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9D2CE0-CC30-044A-8E7B-076D8ABF61FD}" type="slidenum">
              <a:rPr lang="en-US" sz="1200"/>
              <a:pPr/>
              <a:t>79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is left for the instructor to do as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1841C5-D75C-6D44-A6FE-760C1D2237A8}" type="slidenum">
              <a:rPr lang="en-US" sz="1200"/>
              <a:pPr/>
              <a:t>83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723F7A-9FED-C646-85DE-88306C9B0AA1}" type="slidenum">
              <a:rPr lang="en-US" sz="1200"/>
              <a:pPr/>
              <a:t>91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is left for the instructor to solve as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0D86B5-88B4-304B-A53F-5AE8D2F6693F}" type="slidenum">
              <a:rPr lang="en-US" sz="1200"/>
              <a:pPr/>
              <a:t>92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EFBF54-8760-554C-9969-6D92DE0B23F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This is left for the instructor to solve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38437F-FC5E-AD42-BB90-D11879C08D09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This is left for the instructor to solve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605E7A-878E-C34A-8420-AFAF4296D497}" type="slidenum">
              <a:rPr lang="en-US" sz="1200"/>
              <a:pPr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This is left for the instructor to solve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9B37CB-4841-464C-9AB7-0CAD476F75AE}" type="slidenum">
              <a:rPr lang="en-US" sz="1200"/>
              <a:pPr/>
              <a:t>46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is left for the instructor to solve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250359-7EB1-0846-B4CF-FA91ADBDC791}" type="slidenum">
              <a:rPr lang="en-US" sz="1200"/>
              <a:pPr/>
              <a:t>55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is left for the instructor to solve as an example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F1CFAA-419F-354A-9928-E61E4E568BCD}" type="slidenum">
              <a:rPr lang="en-US" sz="1200"/>
              <a:pPr/>
              <a:t>65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is left for the instructor to solve as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B564AB-B003-484F-B36A-C258290F5368}" type="slidenum">
              <a:rPr lang="en-US" sz="1200"/>
              <a:pPr/>
              <a:t>70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is left for the instructor to solve as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745D46-41B5-FF44-A148-D72379EE37D1}" type="slidenum">
              <a:rPr lang="en-US" sz="1200"/>
              <a:pPr/>
              <a:t>71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6A733D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6 </a:t>
            </a:r>
            <a:r>
              <a:rPr lang="en-US" sz="2800" dirty="0">
                <a:solidFill>
                  <a:schemeClr val="bg1"/>
                </a:solidFill>
              </a:rPr>
              <a:t>Lecture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2014 Pearson Education, Inc.</a:t>
            </a:r>
          </a:p>
        </p:txBody>
      </p:sp>
      <p:pic>
        <p:nvPicPr>
          <p:cNvPr id="9" name="Picture 8" descr="87712Etkina1e_thumbnai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542" y="601950"/>
            <a:ext cx="4890458" cy="62586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/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6A733D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A733D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6A733D"/>
        </a:buClr>
        <a:buChar char="–"/>
        <a:tabLst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A733D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A733D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A733D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2506107" cy="1077218"/>
          </a:xfrm>
        </p:spPr>
        <p:txBody>
          <a:bodyPr/>
          <a:lstStyle/>
          <a:p>
            <a:r>
              <a:rPr lang="en-US" dirty="0"/>
              <a:t>Work </a:t>
            </a:r>
            <a:r>
              <a:rPr lang="en-US" dirty="0" smtClean="0"/>
              <a:t>and Energy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5051425"/>
            <a:ext cx="2875077" cy="107721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dirty="0" smtClean="0"/>
              <a:t>Prepared by</a:t>
            </a:r>
          </a:p>
          <a:p>
            <a:pPr lvl="0"/>
            <a:r>
              <a:rPr lang="en-US" dirty="0" err="1"/>
              <a:t>Dedra</a:t>
            </a:r>
            <a:r>
              <a:rPr lang="en-US" dirty="0"/>
              <a:t> Demaree, </a:t>
            </a:r>
            <a:br>
              <a:rPr lang="en-US" dirty="0"/>
            </a:br>
            <a:r>
              <a:rPr lang="en-US" dirty="0"/>
              <a:t>Georgetown University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Observational Experiment: External forces and system changes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1" name="Picture 10" descr="Slide-1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929698"/>
            <a:ext cx="8601456" cy="2754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Gravitational potential energy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375889"/>
          </a:xfrm>
        </p:spPr>
        <p:txBody>
          <a:bodyPr/>
          <a:lstStyle/>
          <a:p>
            <a:r>
              <a:rPr lang="en-US" dirty="0" smtClean="0"/>
              <a:t>The energy of an object-Earth system associated with the elevation of the object above Earth is called gravitational potential energy (symbol </a:t>
            </a:r>
            <a:r>
              <a:rPr lang="en-US" i="1" dirty="0" smtClean="0"/>
              <a:t>U</a:t>
            </a:r>
            <a:r>
              <a:rPr lang="en-US" baseline="-25000" dirty="0" smtClean="0"/>
              <a:t>g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 higher above Earth the object is, the greater the gravitational potential energy.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5" name="Picture 14" descr="06_Pg185_UnFigure1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5349" y="1290678"/>
            <a:ext cx="4556266" cy="500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Kinetic energy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energy due to an object</a:t>
            </a:r>
            <a:r>
              <a:rPr lang="fr-FR" dirty="0" smtClean="0"/>
              <a:t>'</a:t>
            </a:r>
            <a:r>
              <a:rPr lang="en-US" dirty="0" smtClean="0"/>
              <a:t>s motion is called kinetic energy (symbol </a:t>
            </a:r>
            <a:r>
              <a:rPr lang="en-US" i="1" dirty="0" smtClean="0"/>
              <a:t>K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faster the object is moving, the greater its kinetic energy.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Pg186_UnFigure1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8286" y="3060650"/>
            <a:ext cx="3627428" cy="37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 potential energy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141413"/>
            <a:ext cx="4246279" cy="5106987"/>
          </a:xfrm>
        </p:spPr>
        <p:txBody>
          <a:bodyPr/>
          <a:lstStyle/>
          <a:p>
            <a:r>
              <a:rPr lang="en-US" dirty="0" smtClean="0"/>
              <a:t>The energy associated with an elastic object</a:t>
            </a:r>
            <a:r>
              <a:rPr lang="fr-FR" dirty="0" smtClean="0"/>
              <a:t>'</a:t>
            </a:r>
            <a:r>
              <a:rPr lang="en-US" dirty="0" smtClean="0"/>
              <a:t>s degree of stretch is called elastic potential energy (symbol </a:t>
            </a:r>
            <a:r>
              <a:rPr lang="en-US" i="1" dirty="0" smtClean="0"/>
              <a:t>U</a:t>
            </a:r>
            <a:r>
              <a:rPr lang="en-US" baseline="-25000" dirty="0" smtClean="0"/>
              <a:t>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greater the stretch (or compression), the greater the object</a:t>
            </a:r>
            <a:r>
              <a:rPr lang="fr-FR" dirty="0" smtClean="0"/>
              <a:t>'</a:t>
            </a:r>
            <a:r>
              <a:rPr lang="en-US" dirty="0" smtClean="0"/>
              <a:t>s elastic potential energy.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Pg186_UnFigure3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9336" y="983534"/>
            <a:ext cx="4371220" cy="5529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energy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If a object slides on a surface, the surfaces in contact can become warmer. </a:t>
            </a:r>
          </a:p>
          <a:p>
            <a:r>
              <a:rPr lang="en-US" sz="2400" dirty="0" smtClean="0"/>
              <a:t>Structural changes in an object can occur when an external force is applied.</a:t>
            </a:r>
          </a:p>
          <a:p>
            <a:r>
              <a:rPr lang="en-US" sz="2400" dirty="0" smtClean="0"/>
              <a:t>The energy associated with both temperature and structure is called internal energy (symbol </a:t>
            </a:r>
            <a:r>
              <a:rPr lang="en-US" sz="2400" i="1" dirty="0" err="1" smtClean="0"/>
              <a:t>U</a:t>
            </a:r>
            <a:r>
              <a:rPr lang="en-US" sz="2400" baseline="-25000" dirty="0" err="1" smtClean="0"/>
              <a:t>int</a:t>
            </a:r>
            <a:r>
              <a:rPr lang="en-US" sz="2400" dirty="0" smtClean="0"/>
              <a:t>).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6_Pg186_UnFigure5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153" y="3585947"/>
            <a:ext cx="3987694" cy="3227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Observational Experiment Table: Negative and zero work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1" name="Picture 10" descr="06_02_Table_0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24" y="1251101"/>
            <a:ext cx="7860552" cy="52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Observational Experiment Table: Negative and zero work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02_Table_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34" y="1311140"/>
            <a:ext cx="8536188" cy="517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Observational Experiment Table: Negative and zero work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02_Table_0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96" y="1146560"/>
            <a:ext cx="8522208" cy="5094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Observational Experiment Table: Negative and zero work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-1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2060487"/>
            <a:ext cx="8601456" cy="253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Patterns found from observational experiments: Relating work and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external force is in the direction of the object</a:t>
            </a:r>
            <a:r>
              <a:rPr lang="fr-FR" dirty="0" smtClean="0"/>
              <a:t>'</a:t>
            </a:r>
            <a:r>
              <a:rPr lang="en-US" dirty="0" smtClean="0"/>
              <a:t>s displacement, it does positive work, causing the system to gain energy. </a:t>
            </a:r>
          </a:p>
          <a:p>
            <a:r>
              <a:rPr lang="en-US" dirty="0" smtClean="0"/>
              <a:t>If the external force points in the direction opposite to a system object</a:t>
            </a:r>
            <a:r>
              <a:rPr lang="fr-FR" dirty="0" smtClean="0"/>
              <a:t>'</a:t>
            </a:r>
            <a:r>
              <a:rPr lang="en-US" dirty="0" smtClean="0"/>
              <a:t>s displacement, it does negative work, causing the system energy to decrease.</a:t>
            </a:r>
          </a:p>
          <a:p>
            <a:r>
              <a:rPr lang="en-US" dirty="0" smtClean="0"/>
              <a:t>If the external force points in a direction perpendicular to a system object</a:t>
            </a:r>
            <a:r>
              <a:rPr lang="fr-FR" dirty="0" smtClean="0"/>
              <a:t>'</a:t>
            </a:r>
            <a:r>
              <a:rPr lang="en-US" dirty="0" smtClean="0"/>
              <a:t>s displacement, it does zero work on the system, causing no change to its energy.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and energy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5552032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Why it is impossible to build a perpetual motion machine?</a:t>
            </a:r>
          </a:p>
          <a:p>
            <a:r>
              <a:rPr lang="en-US" sz="2400" dirty="0" smtClean="0"/>
              <a:t>Why does blood pressure increase when the aorta walls thicken?</a:t>
            </a:r>
          </a:p>
          <a:p>
            <a:r>
              <a:rPr lang="en-US" sz="2400" dirty="0" smtClean="0"/>
              <a:t>If Earth were to become a black hole, how big would it be?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7" name="Picture 6" descr="06_00_C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468" y="754132"/>
            <a:ext cx="2753920" cy="338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work as a physical quantity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-2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210" y="902372"/>
            <a:ext cx="6349580" cy="2370336"/>
          </a:xfrm>
          <a:prstGeom prst="rect">
            <a:avLst/>
          </a:prstGeom>
        </p:spPr>
      </p:pic>
      <p:pic>
        <p:nvPicPr>
          <p:cNvPr id="11" name="Picture 10" descr="06_01_Figure_Ann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625" y="3168968"/>
            <a:ext cx="2708750" cy="3635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Patterns revisited from observational experiments about work and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experiments, force and displacement were in the same direction: </a:t>
            </a:r>
            <a:r>
              <a:rPr lang="en-US" i="1" dirty="0" smtClean="0"/>
              <a:t>θ</a:t>
            </a:r>
            <a:r>
              <a:rPr lang="en-US" dirty="0" smtClean="0"/>
              <a:t> = 0° and</a:t>
            </a:r>
            <a:br>
              <a:rPr lang="en-US" dirty="0" smtClean="0"/>
            </a:br>
            <a:r>
              <a:rPr lang="en-US" dirty="0" smtClean="0"/>
              <a:t>cos </a:t>
            </a:r>
            <a:r>
              <a:rPr lang="en-US" dirty="0"/>
              <a:t>0° </a:t>
            </a:r>
            <a:r>
              <a:rPr lang="en-US" dirty="0" smtClean="0"/>
              <a:t>= +1.0. Positive work was done. </a:t>
            </a:r>
          </a:p>
          <a:p>
            <a:r>
              <a:rPr lang="en-US" dirty="0" smtClean="0"/>
              <a:t>In other experiments, force and displacement were in opposite directions: </a:t>
            </a:r>
            <a:r>
              <a:rPr lang="en-US" i="1" dirty="0" smtClean="0"/>
              <a:t>θ</a:t>
            </a:r>
            <a:r>
              <a:rPr lang="en-US" dirty="0" smtClean="0"/>
              <a:t> = </a:t>
            </a:r>
            <a:r>
              <a:rPr lang="en-US" dirty="0"/>
              <a:t>180°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cos </a:t>
            </a:r>
            <a:r>
              <a:rPr lang="en-US" dirty="0"/>
              <a:t>180° </a:t>
            </a:r>
            <a:r>
              <a:rPr lang="en-US" dirty="0" smtClean="0"/>
              <a:t>= –1.0. Negative work was done. </a:t>
            </a:r>
          </a:p>
          <a:p>
            <a:r>
              <a:rPr lang="en-US" dirty="0" smtClean="0"/>
              <a:t>In one experiment, force and displacement were perpendicular to each other: </a:t>
            </a:r>
            <a:r>
              <a:rPr lang="en-US" i="1" dirty="0" smtClean="0"/>
              <a:t>θ</a:t>
            </a:r>
            <a:r>
              <a:rPr lang="en-US" dirty="0" smtClean="0"/>
              <a:t> = </a:t>
            </a:r>
            <a:r>
              <a:rPr lang="en-US" dirty="0"/>
              <a:t>90°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cos </a:t>
            </a:r>
            <a:r>
              <a:rPr lang="en-US" dirty="0"/>
              <a:t>90° </a:t>
            </a:r>
            <a:r>
              <a:rPr lang="en-US" dirty="0" smtClean="0"/>
              <a:t>= 0. Zero work was done.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tempting to equate the work done on a system with the force that is exerted on it. </a:t>
            </a:r>
          </a:p>
          <a:p>
            <a:r>
              <a:rPr lang="en-US" dirty="0" smtClean="0"/>
              <a:t>In physics, there must be a displacement of a system object for an external force to do work. </a:t>
            </a:r>
          </a:p>
          <a:p>
            <a:r>
              <a:rPr lang="en-US" b="1" dirty="0" smtClean="0"/>
              <a:t>Force and work are not the same thing.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Quantitative Exercise 6.1: Pushing a bicycle uphill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friends are cycling up a hill inclined at</a:t>
            </a:r>
            <a:br>
              <a:rPr lang="en-US" dirty="0" smtClean="0"/>
            </a:br>
            <a:r>
              <a:rPr lang="en-US" dirty="0" smtClean="0"/>
              <a:t>8°—steep for bicycle riding. The stronger cyclist helps his friend up the hill by exerting a 50-N pushing force on his friend</a:t>
            </a:r>
            <a:r>
              <a:rPr lang="fr-FR" dirty="0" smtClean="0"/>
              <a:t>'</a:t>
            </a:r>
            <a:r>
              <a:rPr lang="en-US" dirty="0" smtClean="0"/>
              <a:t>s bicycle and parallel to the hill, while the friend moves a distance of 100 m up the hill. The force exerted on the weaker cyclist and the displacement are in the same direction. </a:t>
            </a:r>
          </a:p>
          <a:p>
            <a:r>
              <a:rPr lang="en-US" dirty="0" smtClean="0"/>
              <a:t>Determine the work done by the stronger cyclist on the weaker cyclist.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angle that appears in the definition of work is the angle between the external force and the displacement of the system object. </a:t>
            </a:r>
          </a:p>
          <a:p>
            <a:r>
              <a:rPr lang="en-US" dirty="0" smtClean="0"/>
              <a:t>When calculating work, it is useful to draw </a:t>
            </a:r>
            <a:br>
              <a:rPr lang="en-US" dirty="0" smtClean="0"/>
            </a:br>
            <a:r>
              <a:rPr lang="en-US" dirty="0" smtClean="0"/>
              <a:t>tail-to-tail arrows representing the external force doing the work and the system object displacement. Then note the angle between the arrows.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is a conserved quantity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done on a system object by an external force results in a change of one or more types of energy in the system: kinetic energy, gravitational potential energy, elastic potential energy, or internal energy.</a:t>
            </a:r>
          </a:p>
          <a:p>
            <a:r>
              <a:rPr lang="en-US" dirty="0" smtClean="0"/>
              <a:t>The energy of a system can also be converted from one form to another. </a:t>
            </a:r>
          </a:p>
          <a:p>
            <a:pPr lvl="1"/>
            <a:r>
              <a:rPr lang="en-US" b="1" dirty="0" smtClean="0"/>
              <a:t>Can this happen when the work done is zero?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energy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total energy </a:t>
            </a:r>
            <a:r>
              <a:rPr lang="en-US" i="1" dirty="0" smtClean="0"/>
              <a:t>U</a:t>
            </a:r>
            <a:r>
              <a:rPr lang="en-US" dirty="0" smtClean="0"/>
              <a:t> of a system is the sum of all these energies in the system: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Hypothesis: if no work is done on the system, the energy of the system should not change; it should be constant.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-2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456" y="2474300"/>
            <a:ext cx="5657088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Testing experiment: Is the energy of an isolated system constant?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4" name="Picture 13" descr="Slide-2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535" y="1149041"/>
            <a:ext cx="5558930" cy="552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Testing experiment: Is the energy of an isolated system constant?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33880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can we conclude based on the prediction and the observed outcome of the testing experiment?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Slide-2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645" y="1252563"/>
            <a:ext cx="2654710" cy="3749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from our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22242"/>
          </a:xfrm>
        </p:spPr>
        <p:txBody>
          <a:bodyPr/>
          <a:lstStyle/>
          <a:p>
            <a:r>
              <a:rPr lang="en-US" dirty="0" smtClean="0"/>
              <a:t>We have support for a hypothesis that the energy of an isolated system is constant and the different processes inside the system convert energy from one form to another. </a:t>
            </a:r>
          </a:p>
          <a:p>
            <a:r>
              <a:rPr lang="en-US" dirty="0" smtClean="0"/>
              <a:t>We reason that work is a mechanism through which the energy of a </a:t>
            </a:r>
            <a:r>
              <a:rPr lang="en-US" dirty="0" err="1" smtClean="0"/>
              <a:t>nonisolated</a:t>
            </a:r>
            <a:r>
              <a:rPr lang="en-US" dirty="0" smtClean="0"/>
              <a:t> system changes. </a:t>
            </a:r>
          </a:p>
          <a:p>
            <a:pPr lvl="1"/>
            <a:r>
              <a:rPr lang="en-US" dirty="0" smtClean="0"/>
              <a:t>Based on this reasoning, we can hypothesize that energy is a conserved quantity—that it is constant in an isolated system and changes as a result of work done on a </a:t>
            </a:r>
            <a:r>
              <a:rPr lang="en-US" dirty="0" err="1" smtClean="0"/>
              <a:t>nonisolated</a:t>
            </a:r>
            <a:r>
              <a:rPr lang="en-US" dirty="0" smtClean="0"/>
              <a:t> system.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sure you know how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system and the initial and final states of a physical process (Sections 5.2–5.4).</a:t>
            </a:r>
          </a:p>
          <a:p>
            <a:r>
              <a:rPr lang="en-US" dirty="0" smtClean="0"/>
              <a:t>Use Newton</a:t>
            </a:r>
            <a:r>
              <a:rPr lang="fr-FR" dirty="0" smtClean="0"/>
              <a:t>'</a:t>
            </a:r>
            <a:r>
              <a:rPr lang="en-US" dirty="0" smtClean="0"/>
              <a:t>s second law of motion to analyze a physical process (Section 3.3).</a:t>
            </a:r>
          </a:p>
          <a:p>
            <a:r>
              <a:rPr lang="en-US" dirty="0" smtClean="0"/>
              <a:t>Use kinematics to describe motion (Section 1.7).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Work-energy bar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work-energy bar chart indicates the relative amounts of a system</a:t>
            </a:r>
            <a:r>
              <a:rPr lang="fr-FR" dirty="0" smtClean="0"/>
              <a:t>'</a:t>
            </a:r>
            <a:r>
              <a:rPr lang="en-US" dirty="0" smtClean="0"/>
              <a:t>s different types of energy in the initial state of a process, the work done on the system by external forces during the process, and the relative amounts of different types of energy in the system at the end of the process. </a:t>
            </a:r>
          </a:p>
          <a:p>
            <a:r>
              <a:rPr lang="en-US" dirty="0" smtClean="0"/>
              <a:t>The work bar is shaded to emphasize that work does not reside in the system.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Work-energy bar chart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04_Table_0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160566"/>
            <a:ext cx="8601456" cy="447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Work-energy bar chart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04_Table_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2070100"/>
            <a:ext cx="8601456" cy="2505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3: Work-energy bar chart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04_Table_0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689100"/>
            <a:ext cx="8601456" cy="3282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Reasoning Skill: Constructing a qualitative work-energy bar chart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Slide-3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0601" y="1158296"/>
            <a:ext cx="5482798" cy="564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Skills box for work-energy bar charts, the system is isolated. </a:t>
            </a:r>
          </a:p>
          <a:p>
            <a:pPr lvl="1"/>
            <a:r>
              <a:rPr lang="en-US" dirty="0" smtClean="0"/>
              <a:t>No work is done on it. </a:t>
            </a:r>
          </a:p>
          <a:p>
            <a:r>
              <a:rPr lang="en-US" dirty="0" smtClean="0"/>
              <a:t>If we do not include Earth in the system, then Earth will do negative work on the cart. </a:t>
            </a:r>
          </a:p>
          <a:p>
            <a:pPr lvl="1"/>
            <a:r>
              <a:rPr lang="en-US" dirty="0" smtClean="0"/>
              <a:t>Such a system will not have gravitational potential energy.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generalized work-energy principle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Slide-3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466948"/>
            <a:ext cx="8601456" cy="3604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The generalized work-energy principle and perpetual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perpetual motion machine is a mechanical device that continuously and indefinitely does useful things by transferring energy to the environment. </a:t>
            </a:r>
          </a:p>
          <a:p>
            <a:r>
              <a:rPr lang="en-US" dirty="0" smtClean="0"/>
              <a:t>The work-energy equation gives insight as to why this is impossible: the energy transfer by negative work causes the system</a:t>
            </a:r>
            <a:r>
              <a:rPr lang="fr-FR" dirty="0" smtClean="0"/>
              <a:t>'</a:t>
            </a:r>
            <a:r>
              <a:rPr lang="en-US" dirty="0" smtClean="0"/>
              <a:t>s energy to decrease. </a:t>
            </a:r>
          </a:p>
          <a:p>
            <a:r>
              <a:rPr lang="en-US" dirty="0" smtClean="0"/>
              <a:t>The machine cannot continue in motion forever.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Exercise 6.2: Pole </a:t>
            </a:r>
            <a:r>
              <a:rPr lang="en-US" dirty="0" err="1" smtClean="0"/>
              <a:t>vaulter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pole </a:t>
            </a:r>
            <a:r>
              <a:rPr lang="en-US" dirty="0" err="1" smtClean="0"/>
              <a:t>vaulter</a:t>
            </a:r>
            <a:r>
              <a:rPr lang="en-US" dirty="0" smtClean="0"/>
              <a:t> crosses a bar high above a cushion below. </a:t>
            </a:r>
          </a:p>
          <a:p>
            <a:r>
              <a:rPr lang="en-US" dirty="0" smtClean="0"/>
              <a:t>Construct a sketch and a work-energy bar chart for two processes: </a:t>
            </a:r>
          </a:p>
          <a:p>
            <a:pPr lvl="1"/>
            <a:r>
              <a:rPr lang="en-US" dirty="0" smtClean="0"/>
              <a:t>The initial state starts at the highest point in the jump, and the final state is just before the </a:t>
            </a:r>
            <a:r>
              <a:rPr lang="en-US" dirty="0" err="1" smtClean="0"/>
              <a:t>vaulter</a:t>
            </a:r>
            <a:r>
              <a:rPr lang="en-US" dirty="0" smtClean="0"/>
              <a:t> reaches the cushion below.</a:t>
            </a:r>
          </a:p>
          <a:p>
            <a:pPr lvl="1"/>
            <a:r>
              <a:rPr lang="en-US" dirty="0" smtClean="0"/>
              <a:t>The initial state starts at the highest point in the jump, and the final state is at the instant the jumper comes to rest on </a:t>
            </a:r>
            <a:r>
              <a:rPr lang="en-US" smtClean="0"/>
              <a:t>the cushion.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gravitational potential energy in a system depends on where the origin is placed on the vertical </a:t>
            </a:r>
            <a:r>
              <a:rPr lang="en-US" i="1" dirty="0" smtClean="0"/>
              <a:t>y</a:t>
            </a:r>
            <a:r>
              <a:rPr lang="en-US" dirty="0" smtClean="0"/>
              <a:t>-axis. </a:t>
            </a:r>
          </a:p>
          <a:p>
            <a:r>
              <a:rPr lang="en-US" b="1" dirty="0" smtClean="0"/>
              <a:t>This placement is arbitrary.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important thing is the change in position and the corresponding change in gravitational potential energy.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headed: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had success analyzing a variety of phenomena using vector quantities (acceleration, force, impulse, and momentum). </a:t>
            </a:r>
          </a:p>
          <a:p>
            <a:r>
              <a:rPr lang="en-US" dirty="0" smtClean="0"/>
              <a:t>When working with vector quantities, we need to apply the component forms of principles. </a:t>
            </a:r>
          </a:p>
          <a:p>
            <a:r>
              <a:rPr lang="en-US" dirty="0" smtClean="0"/>
              <a:t>Can we analyze interesting everyday phenomena using a different type of thinking that depends less on vector quantities?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what to include in 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It is preferable to have a larger system so that the changes occurring can be included as energy changes within the system rather than as the work done by external forces. </a:t>
            </a:r>
          </a:p>
          <a:p>
            <a:r>
              <a:rPr lang="en-US" sz="2400" dirty="0" smtClean="0"/>
              <a:t>Even so, often it is best to exclude something like a motor from a system because its energy changes are complex.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6_02_Figure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771" y="1125924"/>
            <a:ext cx="4335436" cy="5307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potential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rope lifts a heavy box upward at a constant negligible velocity. The box is the system. </a:t>
            </a:r>
          </a:p>
          <a:p>
            <a:pPr lvl="1"/>
            <a:r>
              <a:rPr lang="en-US" dirty="0" smtClean="0"/>
              <a:t>The box moves at constant velocity; the upward tension force of the rope on the box is equal in magnitude to the downward gravitational force Earth exerts on the box: </a:t>
            </a:r>
            <a:r>
              <a:rPr lang="en-US" i="1" dirty="0" smtClean="0"/>
              <a:t>m</a:t>
            </a:r>
            <a:r>
              <a:rPr lang="en-US" baseline="-25000" dirty="0" smtClean="0"/>
              <a:t>box</a:t>
            </a:r>
            <a:r>
              <a:rPr lang="en-US" i="1" dirty="0" smtClean="0"/>
              <a:t>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rope does work on the box, changing its vertical position from </a:t>
            </a:r>
            <a:r>
              <a:rPr lang="en-US" i="1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to </a:t>
            </a:r>
            <a:r>
              <a:rPr lang="en-US" i="1" dirty="0" err="1" smtClean="0"/>
              <a:t>y</a:t>
            </a:r>
            <a:r>
              <a:rPr lang="en-US" baseline="-25000" dirty="0" err="1" smtClean="0"/>
              <a:t>f</a:t>
            </a:r>
            <a:r>
              <a:rPr lang="en-US" dirty="0" smtClean="0"/>
              <a:t>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-4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48" y="5458930"/>
            <a:ext cx="8528304" cy="341376"/>
          </a:xfrm>
          <a:prstGeom prst="rect">
            <a:avLst/>
          </a:prstGeom>
        </p:spPr>
      </p:pic>
      <p:pic>
        <p:nvPicPr>
          <p:cNvPr id="10" name="Picture 9" descr="Slide-4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544" y="6080166"/>
            <a:ext cx="3486912" cy="37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Gravitational potential energy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1" name="Picture 10" descr="Slide-4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29" y="2713110"/>
            <a:ext cx="5486400" cy="2026896"/>
          </a:xfrm>
          <a:prstGeom prst="rect">
            <a:avLst/>
          </a:prstGeom>
        </p:spPr>
      </p:pic>
      <p:pic>
        <p:nvPicPr>
          <p:cNvPr id="5" name="Picture 4" descr="06_03_Figure_Ann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731"/>
          <a:stretch/>
        </p:blipFill>
        <p:spPr>
          <a:xfrm>
            <a:off x="6154748" y="855697"/>
            <a:ext cx="2639873" cy="571068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Kinetic energy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cart is the system. Your hand exerts a force on the cart while pushing it to the right on a horizontal frictionless surface.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6_04_Figure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950" y="2548607"/>
            <a:ext cx="7248100" cy="3023890"/>
          </a:xfrm>
          <a:prstGeom prst="rect">
            <a:avLst/>
          </a:prstGeom>
        </p:spPr>
      </p:pic>
      <p:pic>
        <p:nvPicPr>
          <p:cNvPr id="10" name="Picture 9" descr="Slide-44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5735522"/>
            <a:ext cx="2438400" cy="292608"/>
          </a:xfrm>
          <a:prstGeom prst="rect">
            <a:avLst/>
          </a:prstGeom>
        </p:spPr>
      </p:pic>
      <p:pic>
        <p:nvPicPr>
          <p:cNvPr id="11" name="Picture 10" descr="Slide-44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416" y="6230785"/>
            <a:ext cx="2487168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Kinetic energy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equation we found can be put in terms of properties of the cart using dynamics and kinematics: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find: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-44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416" y="2741472"/>
            <a:ext cx="2487168" cy="310896"/>
          </a:xfrm>
          <a:prstGeom prst="rect">
            <a:avLst/>
          </a:prstGeom>
        </p:spPr>
      </p:pic>
      <p:pic>
        <p:nvPicPr>
          <p:cNvPr id="10" name="Picture 9" descr="Slide-45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296" y="3402606"/>
            <a:ext cx="2121408" cy="292608"/>
          </a:xfrm>
          <a:prstGeom prst="rect">
            <a:avLst/>
          </a:prstGeom>
        </p:spPr>
      </p:pic>
      <p:pic>
        <p:nvPicPr>
          <p:cNvPr id="11" name="Picture 10" descr="Slide-45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808" y="4627790"/>
            <a:ext cx="3834384" cy="67056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Kinetic energy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check whether the unit of kinetic energy is the joule (J), we use Eq. (6.5) with the units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-46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25" y="930026"/>
            <a:ext cx="8211950" cy="2179870"/>
          </a:xfrm>
          <a:prstGeom prst="rect">
            <a:avLst/>
          </a:prstGeom>
        </p:spPr>
      </p:pic>
      <p:pic>
        <p:nvPicPr>
          <p:cNvPr id="11" name="Picture 10" descr="Slide-46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01" y="4245459"/>
            <a:ext cx="4913376" cy="81686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6.3: An acorn falls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141413"/>
            <a:ext cx="4489459" cy="5106987"/>
          </a:xfrm>
        </p:spPr>
        <p:txBody>
          <a:bodyPr/>
          <a:lstStyle/>
          <a:p>
            <a:r>
              <a:rPr lang="en-US" dirty="0" smtClean="0"/>
              <a:t>You sit on the deck behind your house. Several 5-g acorns fall from the trees high above, just missing your chair and head. </a:t>
            </a:r>
          </a:p>
          <a:p>
            <a:r>
              <a:rPr lang="en-US" dirty="0" smtClean="0"/>
              <a:t>Use the work-energy equation to estimate how fast one of these acorns is moving just before it reaches the level of your head.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06_Pg197_UnFigur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90"/>
          <a:stretch/>
        </p:blipFill>
        <p:spPr>
          <a:xfrm>
            <a:off x="5186136" y="918753"/>
            <a:ext cx="3534502" cy="557557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Quantifying elastic potential energy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stretch or compress an elastic </a:t>
            </a:r>
            <a:br>
              <a:rPr lang="en-US" dirty="0" smtClean="0"/>
            </a:br>
            <a:r>
              <a:rPr lang="en-US" dirty="0" smtClean="0"/>
              <a:t>spring-like object, you have to pull or push harder as the object is stretched or compressed more. </a:t>
            </a:r>
          </a:p>
          <a:p>
            <a:pPr lvl="1"/>
            <a:r>
              <a:rPr lang="en-US" b="1" dirty="0" smtClean="0"/>
              <a:t>The force is not constant.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This factor makes it more difficult to find a mathematical expression for the elastic potential energy stored by an elastic object when it has been stretched or compressed.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Hooke</a:t>
            </a:r>
            <a:r>
              <a:rPr lang="fr-FR" dirty="0" smtClean="0"/>
              <a:t>'</a:t>
            </a:r>
            <a:r>
              <a:rPr lang="en-US" dirty="0" smtClean="0"/>
              <a:t>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Two springs of the same length—one less stiff and the other more stiff—are pulled, and the magnitude of the force and the distance that each spring stretches from its </a:t>
            </a:r>
            <a:r>
              <a:rPr lang="en-US" dirty="0" err="1" smtClean="0"/>
              <a:t>unstretched</a:t>
            </a:r>
            <a:r>
              <a:rPr lang="en-US" dirty="0" smtClean="0"/>
              <a:t> position are measured.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6_05_Figure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463" y="1058770"/>
            <a:ext cx="4026026" cy="528905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Hooke</a:t>
            </a:r>
            <a:r>
              <a:rPr lang="fr-FR" dirty="0" smtClean="0"/>
              <a:t>'</a:t>
            </a:r>
            <a:r>
              <a:rPr lang="en-US" dirty="0" smtClean="0"/>
              <a:t>s law</a:t>
            </a:r>
            <a:endParaRPr lang="en-US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7" name="Picture 6" descr="06_05_Tabl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491385"/>
            <a:ext cx="8601456" cy="31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4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to investigate work and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begin by conducting experiments and looking for a pattern. </a:t>
            </a:r>
          </a:p>
          <a:p>
            <a:r>
              <a:rPr lang="en-US" dirty="0" smtClean="0"/>
              <a:t>We choose a system of interest, its initial state, its final state, and an external force that causes the system to change. </a:t>
            </a:r>
          </a:p>
          <a:p>
            <a:r>
              <a:rPr lang="en-US" dirty="0" smtClean="0"/>
              <a:t>This change involves displacement of one of the system objects. </a:t>
            </a:r>
          </a:p>
          <a:p>
            <a:r>
              <a:rPr lang="en-US" dirty="0" smtClean="0"/>
              <a:t>We draw vectors indicating the external force causing the displacement and the resulting displacement of the system object.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Hooke</a:t>
            </a:r>
            <a:r>
              <a:rPr lang="fr-FR" dirty="0" smtClean="0"/>
              <a:t>'</a:t>
            </a:r>
            <a:r>
              <a:rPr lang="en-US" dirty="0" smtClean="0"/>
              <a:t>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plot our data to find a relationship: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6_06_Figure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468" y="1868991"/>
            <a:ext cx="5637064" cy="446125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Hooke</a:t>
            </a:r>
            <a:r>
              <a:rPr lang="fr-FR" dirty="0" smtClean="0"/>
              <a:t>'</a:t>
            </a:r>
            <a:r>
              <a:rPr lang="en-US" dirty="0" smtClean="0"/>
              <a:t>s law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magnitude of the force exerted by the scale on each spring is proportional to the distance that each spring stretches: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From Newton</a:t>
            </a:r>
            <a:r>
              <a:rPr lang="fr-FR" dirty="0" smtClean="0"/>
              <a:t>'</a:t>
            </a:r>
            <a:r>
              <a:rPr lang="en-US" dirty="0" smtClean="0"/>
              <a:t>s third law: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5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820" y="2792288"/>
            <a:ext cx="2882360" cy="432354"/>
          </a:xfrm>
          <a:prstGeom prst="rect">
            <a:avLst/>
          </a:prstGeom>
        </p:spPr>
      </p:pic>
      <p:pic>
        <p:nvPicPr>
          <p:cNvPr id="5" name="Picture 4" descr="Slide-5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506" y="4311249"/>
            <a:ext cx="3032988" cy="4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679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force (Hooke</a:t>
            </a:r>
            <a:r>
              <a:rPr lang="fr-FR" dirty="0" smtClean="0"/>
              <a:t>'</a:t>
            </a:r>
            <a:r>
              <a:rPr lang="en-US" dirty="0" smtClean="0"/>
              <a:t>s law)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Slide-5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182117"/>
            <a:ext cx="8601456" cy="435742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calculate the work done on the spring by such a variable force, we can replace this variable force with the average force: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 the work done by this force on the spring to stretch it a distance </a:t>
            </a:r>
            <a:r>
              <a:rPr lang="en-US" i="1" dirty="0" smtClean="0"/>
              <a:t>x</a:t>
            </a:r>
            <a:r>
              <a:rPr lang="en-US" dirty="0" smtClean="0"/>
              <a:t> is: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-5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416" y="2693977"/>
            <a:ext cx="3249168" cy="701040"/>
          </a:xfrm>
          <a:prstGeom prst="rect">
            <a:avLst/>
          </a:prstGeom>
        </p:spPr>
      </p:pic>
      <p:pic>
        <p:nvPicPr>
          <p:cNvPr id="10" name="Picture 9" descr="Slide-54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424" y="4545768"/>
            <a:ext cx="5407152" cy="79857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assumes that the elastic potential energy of the </a:t>
            </a:r>
            <a:r>
              <a:rPr lang="en-US" dirty="0" err="1" smtClean="0"/>
              <a:t>unstretched</a:t>
            </a:r>
            <a:r>
              <a:rPr lang="en-US" dirty="0" smtClean="0"/>
              <a:t> spring is zero.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-5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270202"/>
            <a:ext cx="8601456" cy="260297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6.4: Shooting an arrow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load an arrow (mass = 0.090 kg) into a bow and pull the bowstring back 0.50 m. The bow has a spring constant </a:t>
            </a:r>
            <a:r>
              <a:rPr lang="en-US" i="1" dirty="0" smtClean="0"/>
              <a:t>k</a:t>
            </a:r>
            <a:r>
              <a:rPr lang="en-US" dirty="0" smtClean="0"/>
              <a:t> = 900 N/m. </a:t>
            </a:r>
          </a:p>
          <a:p>
            <a:r>
              <a:rPr lang="en-US" dirty="0" smtClean="0"/>
              <a:t>Determine the arrow</a:t>
            </a:r>
            <a:r>
              <a:rPr lang="fr-FR" dirty="0" smtClean="0"/>
              <a:t>'</a:t>
            </a:r>
            <a:r>
              <a:rPr lang="en-US" dirty="0" smtClean="0"/>
              <a:t>s speed as it leaves the bow.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6_Pg200_UnFigure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0797" y="3450476"/>
            <a:ext cx="6122406" cy="308567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Friction and energy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nearly every mechanical process, objects exert friction forces on each other. </a:t>
            </a:r>
          </a:p>
          <a:p>
            <a:r>
              <a:rPr lang="en-US" dirty="0" smtClean="0"/>
              <a:t>Sometimes the effect of friction is negligible, but most often friction is important. </a:t>
            </a:r>
          </a:p>
          <a:p>
            <a:r>
              <a:rPr lang="en-US" dirty="0" smtClean="0"/>
              <a:t>Our next goal is to investigate how we can incorporate friction into work and energy concepts.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friction force do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car skidding on a road.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6_08_FigureA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543" y="2008648"/>
            <a:ext cx="7554914" cy="358859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friction force do work?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kinetic friction force exerted by the road surface on the car does work on the car and slows it to a stop.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negative work done indicates that the car</a:t>
            </a:r>
            <a:r>
              <a:rPr lang="fr-FR" dirty="0" smtClean="0"/>
              <a:t>'</a:t>
            </a:r>
            <a:r>
              <a:rPr lang="en-US" dirty="0" smtClean="0"/>
              <a:t>s energy is decreasing.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408" y="2852884"/>
            <a:ext cx="4139184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09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friction force do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car skids, touching the tires would reveal that they are warm to the touch. There would also be black skid marks on the </a:t>
            </a:r>
            <a:br>
              <a:rPr lang="en-US" dirty="0" smtClean="0"/>
            </a:br>
            <a:r>
              <a:rPr lang="en-US" dirty="0" smtClean="0"/>
              <a:t>road—some of the rubber is scraped off the tires.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6_08_FigureA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543" y="2990454"/>
            <a:ext cx="7554914" cy="35885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Observational Experiment: External forces and system changes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01_Table_0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560136"/>
            <a:ext cx="8601456" cy="459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friction force do work?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internal energy of the system increases.</a:t>
            </a:r>
          </a:p>
          <a:p>
            <a:r>
              <a:rPr lang="en-US" dirty="0" smtClean="0"/>
              <a:t>The change in the kinetic energy of the car equals the work done by friction.</a:t>
            </a:r>
          </a:p>
          <a:p>
            <a:pPr lvl="1"/>
            <a:r>
              <a:rPr lang="en-US" b="1" dirty="0" smtClean="0"/>
              <a:t>We have </a:t>
            </a:r>
            <a:r>
              <a:rPr lang="en-US" altLang="ja-JP" b="1" dirty="0" smtClean="0"/>
              <a:t>"</a:t>
            </a:r>
            <a:r>
              <a:rPr lang="en-US" b="1" dirty="0" smtClean="0"/>
              <a:t>extra</a:t>
            </a:r>
            <a:r>
              <a:rPr lang="en-US" altLang="ja-JP" b="1" dirty="0" smtClean="0"/>
              <a:t>"</a:t>
            </a:r>
            <a:r>
              <a:rPr lang="en-US" b="1" dirty="0" smtClean="0"/>
              <a:t> energy! There is a problem with our model.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37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friction force do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box pulled by a rope across a horizontal carpet at constant velocity.</a:t>
            </a:r>
          </a:p>
          <a:p>
            <a:r>
              <a:rPr lang="en-US" dirty="0" smtClean="0"/>
              <a:t>The force of kinetic friction from the carpet on the box is against the direction of motion, so the work done is negative; this is balanced by the positive work done by the rope pulling on the box.</a:t>
            </a:r>
          </a:p>
          <a:p>
            <a:pPr lvl="1"/>
            <a:r>
              <a:rPr lang="en-US" b="1" dirty="0" smtClean="0"/>
              <a:t>The net change in energy should be zero, yet the surfaces warm up!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friction force do work?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5" name="Picture 4" descr="06_09_FigureA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319" y="852556"/>
            <a:ext cx="5999362" cy="56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393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The effect of friction as a change in internal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choose the box or car as our system object, our model does not account for the change in internal energy.</a:t>
            </a:r>
          </a:p>
          <a:p>
            <a:r>
              <a:rPr lang="en-US" dirty="0" smtClean="0"/>
              <a:t>If we pick the surface and the box or car as our system, then the friction force between the surface and the box or car is internal and does no work. </a:t>
            </a:r>
          </a:p>
          <a:p>
            <a:r>
              <a:rPr lang="en-US" dirty="0" smtClean="0"/>
              <a:t>This choice of systems allows us to construct an expression for the change in internal energy of a system.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Increase in the system</a:t>
            </a:r>
            <a:r>
              <a:rPr lang="fr-FR" dirty="0" smtClean="0"/>
              <a:t>'</a:t>
            </a:r>
            <a:r>
              <a:rPr lang="en-US" dirty="0" smtClean="0"/>
              <a:t>s internal energy due to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Including friction in the work-energy equation as an increase in the system</a:t>
            </a:r>
            <a:r>
              <a:rPr lang="fr-FR" dirty="0" smtClean="0"/>
              <a:t>'</a:t>
            </a:r>
            <a:r>
              <a:rPr lang="en-US" dirty="0" smtClean="0"/>
              <a:t>s internal energy produces the same result as calculating the work done by the friction force.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-6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495661"/>
            <a:ext cx="8601456" cy="255766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6.5: Skidding to a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avoid a collision while driving, you apply the brakes in your car, leaving 24-m skid marks on the road while stopping. A police officer observes the near collision and gives you a speeding ticket, claiming that you were exceeding the 35-mph speed limit. She estimates your car</a:t>
            </a:r>
            <a:r>
              <a:rPr lang="fr-FR" dirty="0" smtClean="0"/>
              <a:t>'</a:t>
            </a:r>
            <a:r>
              <a:rPr lang="en-US" dirty="0" smtClean="0"/>
              <a:t>s mass as 1390 kg and the coefficient of kinetic friction </a:t>
            </a:r>
            <a:r>
              <a:rPr lang="en-US" i="1" dirty="0" err="1" smtClean="0"/>
              <a:t>μ</a:t>
            </a:r>
            <a:r>
              <a:rPr lang="en-US" baseline="-25000" dirty="0" err="1" smtClean="0"/>
              <a:t>k</a:t>
            </a:r>
            <a:r>
              <a:rPr lang="en-US" dirty="0" smtClean="0"/>
              <a:t> between your tires and this particular road as about 0.70. </a:t>
            </a:r>
          </a:p>
          <a:p>
            <a:r>
              <a:rPr lang="en-US" dirty="0" smtClean="0"/>
              <a:t>Do you deserve the speeding ticket?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Skills for analyzing processes using the work-energy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Sketch and translate</a:t>
            </a:r>
          </a:p>
          <a:p>
            <a:pPr lvl="1"/>
            <a:r>
              <a:rPr lang="en-US" sz="2400" dirty="0" smtClean="0"/>
              <a:t>Sketch the initial and final states of the process, labeling the known and unknown information.</a:t>
            </a:r>
          </a:p>
          <a:p>
            <a:pPr lvl="1"/>
            <a:r>
              <a:rPr lang="en-US" sz="2400" dirty="0" smtClean="0"/>
              <a:t>Choose the system of interest. </a:t>
            </a:r>
          </a:p>
          <a:p>
            <a:pPr lvl="1"/>
            <a:r>
              <a:rPr lang="en-US" sz="2400" dirty="0" smtClean="0"/>
              <a:t>Include the object of reference and the coordinate system.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6_Pg204_UnFigur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3018" y="1170960"/>
            <a:ext cx="4499076" cy="5208792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Skills for analyzing processes using the work-energy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141413"/>
            <a:ext cx="5579264" cy="5106987"/>
          </a:xfrm>
        </p:spPr>
        <p:txBody>
          <a:bodyPr/>
          <a:lstStyle/>
          <a:p>
            <a:r>
              <a:rPr lang="en-US" dirty="0" smtClean="0"/>
              <a:t>Simplify and diagram</a:t>
            </a:r>
          </a:p>
          <a:p>
            <a:pPr lvl="1"/>
            <a:r>
              <a:rPr lang="en-US" sz="2800" dirty="0" smtClean="0"/>
              <a:t>Which simplifications can you make to the objects, interactions, and processes?</a:t>
            </a:r>
          </a:p>
          <a:p>
            <a:pPr lvl="1"/>
            <a:r>
              <a:rPr lang="en-US" sz="2800" dirty="0" smtClean="0"/>
              <a:t>Decide which energy types are changing.</a:t>
            </a:r>
          </a:p>
          <a:p>
            <a:pPr lvl="1"/>
            <a:r>
              <a:rPr lang="en-US" sz="2800" dirty="0" smtClean="0"/>
              <a:t>Are external objects doing work?</a:t>
            </a:r>
          </a:p>
          <a:p>
            <a:pPr lvl="1"/>
            <a:r>
              <a:rPr lang="en-US" sz="2800" dirty="0" smtClean="0"/>
              <a:t>Use the initial and final sketches to help draw a work-energy bar chart.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6_Pg205_UnFigure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905" y="1180384"/>
            <a:ext cx="2191444" cy="520795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Skills for analyzing processes using the work-energy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mathematically</a:t>
            </a:r>
          </a:p>
          <a:p>
            <a:pPr lvl="1"/>
            <a:r>
              <a:rPr lang="en-US" dirty="0" smtClean="0"/>
              <a:t>Convert the bar chart into a mathematical description of the process. </a:t>
            </a:r>
          </a:p>
          <a:p>
            <a:pPr lvl="1"/>
            <a:r>
              <a:rPr lang="en-US" dirty="0" smtClean="0"/>
              <a:t>Each bar in the chart will appear as a single term in the equation.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-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215" y="3618783"/>
            <a:ext cx="1908048" cy="292608"/>
          </a:xfrm>
          <a:prstGeom prst="rect">
            <a:avLst/>
          </a:prstGeom>
        </p:spPr>
      </p:pic>
      <p:pic>
        <p:nvPicPr>
          <p:cNvPr id="10" name="Picture 9" descr="06_Pg205_UnFigure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417" y="3551160"/>
            <a:ext cx="4303066" cy="3150968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Skills for analyzing processes using the work-energy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and evaluate</a:t>
            </a:r>
          </a:p>
          <a:p>
            <a:pPr lvl="1"/>
            <a:r>
              <a:rPr lang="en-US" dirty="0" smtClean="0"/>
              <a:t>Solve for the unknown and evaluate the result.</a:t>
            </a:r>
          </a:p>
          <a:p>
            <a:pPr lvl="1"/>
            <a:r>
              <a:rPr lang="en-US" dirty="0" smtClean="0"/>
              <a:t>Does it have the correct units? Is its magnitude reasonable? Do the limiting cases make sense?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Observational Experiment: External forces and system changes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1" name="Picture 10" descr="06_01_Table_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393136"/>
            <a:ext cx="8601456" cy="443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6.7: The human cannonball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launch a 60-kg human so that he leaves a cannon moving at a speed of 15 m/s, you need a spring with an appropriate spring constant. This spring will be compressed 3.0 m from its natural length when it is ready to launch the person. The cannon is oriented at an angle of 37° above the horizontal. </a:t>
            </a:r>
          </a:p>
          <a:p>
            <a:r>
              <a:rPr lang="en-US" dirty="0" smtClean="0"/>
              <a:t>Which spring constant should the spring have so that the cannon functions as desired?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Conceptual Exercise 6.8: Stretching the aorta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your heart beats, the left ventricle pumps about 80 cm</a:t>
            </a:r>
            <a:r>
              <a:rPr lang="en-US" baseline="30000" dirty="0" smtClean="0"/>
              <a:t>3</a:t>
            </a:r>
            <a:r>
              <a:rPr lang="en-US" dirty="0" smtClean="0"/>
              <a:t> of blood into the aorta, the largest artery. This pumping occurs during a short time interval, about 0.13 s. The elastic aorta walls stretch to accommodate the extra blood. During the next 0.4 s or so, the walls of the aorta contract, applying pressure on the blood, moving it out of the aorta into the rest of the circulatory system. </a:t>
            </a:r>
          </a:p>
          <a:p>
            <a:r>
              <a:rPr lang="en-US" dirty="0" smtClean="0"/>
              <a:t>Represent this process with a qualitative work-energy bar chart.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6.9: Bungee jumping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Oxford team used a 40-m-long bungee cord that stretched another 35 m when the jumper was at the very lowest point in the jump. The jumper</a:t>
            </a:r>
            <a:r>
              <a:rPr lang="fr-FR" dirty="0" smtClean="0"/>
              <a:t>'</a:t>
            </a:r>
            <a:r>
              <a:rPr lang="en-US" dirty="0" smtClean="0"/>
              <a:t>s mass is 70 kg. Imagine your job is to buy a bungee cord that would provide a safe jump with these specifications. </a:t>
            </a:r>
          </a:p>
          <a:p>
            <a:r>
              <a:rPr lang="en-US" dirty="0" smtClean="0"/>
              <a:t>Specifically, you need to determine the spring constant </a:t>
            </a:r>
            <a:r>
              <a:rPr lang="en-US" i="1" dirty="0" smtClean="0"/>
              <a:t>k</a:t>
            </a:r>
            <a:r>
              <a:rPr lang="en-US" dirty="0" smtClean="0"/>
              <a:t> of the cord to buy.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9660"/>
          </a:xfrm>
        </p:spPr>
        <p:txBody>
          <a:bodyPr/>
          <a:lstStyle/>
          <a:p>
            <a:r>
              <a:rPr lang="en-US" dirty="0" smtClean="0"/>
              <a:t>Analyzing collisions using momentum and energy principles: Observational experiment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06_Table_0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798917"/>
            <a:ext cx="8601456" cy="4326107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9660"/>
          </a:xfrm>
        </p:spPr>
        <p:txBody>
          <a:bodyPr/>
          <a:lstStyle/>
          <a:p>
            <a:r>
              <a:rPr lang="en-US" dirty="0" smtClean="0"/>
              <a:t>Analyzing collisions using momentum and energy principles: Observational experiment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1" name="Picture 10" descr="06_06_Table_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890613"/>
            <a:ext cx="8601456" cy="4360514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69660"/>
          </a:xfrm>
        </p:spPr>
        <p:txBody>
          <a:bodyPr/>
          <a:lstStyle/>
          <a:p>
            <a:r>
              <a:rPr lang="en-US" dirty="0" smtClean="0"/>
              <a:t>Analyzing collisions using momentum and energy principles: Observational experiment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06_Table_0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318" y="1672046"/>
            <a:ext cx="7419364" cy="4841894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Analyzing collisions using momentum and energy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important patterns emerge from the data collected from these different collisions.</a:t>
            </a:r>
          </a:p>
          <a:p>
            <a:pPr lvl="1"/>
            <a:r>
              <a:rPr lang="en-US" smtClean="0"/>
              <a:t>The momentum of the system is constant in all three experiments. </a:t>
            </a:r>
          </a:p>
          <a:p>
            <a:pPr lvl="1"/>
            <a:r>
              <a:rPr lang="en-US" smtClean="0"/>
              <a:t>The kinetic energy of the system is constant when no damage is done to the system objects during the collision (this condition holds for experiment 1 but not for experiments 2 and 3).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Analyzing collisions using momentum and energy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68596"/>
          </a:xfrm>
        </p:spPr>
        <p:txBody>
          <a:bodyPr/>
          <a:lstStyle/>
          <a:p>
            <a:r>
              <a:rPr lang="en-US" dirty="0" smtClean="0"/>
              <a:t>With data, we can determine the amount of kinetic energy converted to internal energy for collisions that result in deformation. </a:t>
            </a:r>
          </a:p>
          <a:p>
            <a:pPr lvl="1"/>
            <a:r>
              <a:rPr lang="en-US" b="1" dirty="0" smtClean="0"/>
              <a:t>It is impossible to predict this value ahead of time!</a:t>
            </a:r>
          </a:p>
          <a:p>
            <a:r>
              <a:rPr lang="en-US" dirty="0" smtClean="0"/>
              <a:t>In collisions where any deformation of the system objects occurs, we cannot make predictions about the amount of kinetic energy converted to internal energy. </a:t>
            </a:r>
          </a:p>
          <a:p>
            <a:pPr lvl="1"/>
            <a:r>
              <a:rPr lang="en-US" dirty="0" smtClean="0"/>
              <a:t>Even in collisions where the system objects become damaged, the momentum of the system remains constant.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collisions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07_Tabl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742867"/>
            <a:ext cx="8601456" cy="2859908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6.10: A ballistic pendulum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gun is several centimeters from a 1.0-kg wooden block hanging at the end of strings. The gun fires a 10-g bullet that becomes embedded in the block, which swings upward a height of 0.20 m. </a:t>
            </a:r>
          </a:p>
          <a:p>
            <a:r>
              <a:rPr lang="en-US" sz="2400" dirty="0" smtClean="0"/>
              <a:t>Determine the speed of the bullet when it leaves the gun.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6_Pg211_UnFigure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810" y="3151624"/>
            <a:ext cx="6086380" cy="3434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Observational Experiment: External forces and system changes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2" name="Picture 11" descr="06_01_Table_0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399625"/>
            <a:ext cx="8601456" cy="463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more difficult for the same person to run up a flight of stairs than to walk if the change in gravitational potential energy of the person-Earth system is the same in both scenarios? </a:t>
            </a:r>
          </a:p>
          <a:p>
            <a:pPr lvl="1"/>
            <a:r>
              <a:rPr lang="en-US" dirty="0" smtClean="0"/>
              <a:t>The amount of internal energy converted into gravitational energy is the same in both cases, but the rate of that conversion is not. </a:t>
            </a:r>
          </a:p>
          <a:p>
            <a:pPr lvl="1"/>
            <a:r>
              <a:rPr lang="en-US" dirty="0" smtClean="0"/>
              <a:t>When you run upstairs, you convert the energy at a faster rate. </a:t>
            </a:r>
          </a:p>
          <a:p>
            <a:pPr lvl="1"/>
            <a:r>
              <a:rPr lang="en-US" dirty="0" smtClean="0"/>
              <a:t>The rate at which the conversion occurs is called the power.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s_7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162421"/>
            <a:ext cx="8601456" cy="4169953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is sometimes expressed in horsepower (</a:t>
            </a:r>
            <a:r>
              <a:rPr lang="en-US" dirty="0" err="1" smtClean="0"/>
              <a:t>hp</a:t>
            </a:r>
            <a:r>
              <a:rPr lang="en-US" dirty="0" smtClean="0"/>
              <a:t>): 1 </a:t>
            </a:r>
            <a:r>
              <a:rPr lang="en-US" dirty="0" err="1" smtClean="0"/>
              <a:t>hp</a:t>
            </a:r>
            <a:r>
              <a:rPr lang="en-US" dirty="0" smtClean="0"/>
              <a:t> = 746 W. </a:t>
            </a:r>
          </a:p>
          <a:p>
            <a:r>
              <a:rPr lang="en-US" dirty="0" smtClean="0"/>
              <a:t>Horsepower is most often used to describe the power rating of engines or other machines.</a:t>
            </a:r>
          </a:p>
          <a:p>
            <a:pPr lvl="1"/>
            <a:r>
              <a:rPr lang="en-US" dirty="0" smtClean="0"/>
              <a:t> A 50-hp gasoline engine (typical in cars) converts the internal energy of the fuel into other forms of energy at a rate of 50 x 746 W = 37,300 W, or </a:t>
            </a:r>
            <a:r>
              <a:rPr lang="en-US" smtClean="0"/>
              <a:t>37.30 kJ/s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6.11: Lifting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Xueli</a:t>
            </a:r>
            <a:r>
              <a:rPr lang="en-US" dirty="0" smtClean="0"/>
              <a:t> is doing a dead lift. She lifts a 13.6-kg</a:t>
            </a:r>
            <a:br>
              <a:rPr lang="en-US" dirty="0" smtClean="0"/>
            </a:br>
            <a:r>
              <a:rPr lang="en-US" dirty="0" smtClean="0"/>
              <a:t>(30-lb) barbell from the floor to just below her waist (a vertical distance of 0.70 m) in 0.80 s. </a:t>
            </a:r>
          </a:p>
          <a:p>
            <a:r>
              <a:rPr lang="en-US" dirty="0" smtClean="0"/>
              <a:t>Determine the power during the lift.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Improving our model of gravitational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14392"/>
            <a:ext cx="8229600" cy="5632142"/>
          </a:xfrm>
        </p:spPr>
        <p:txBody>
          <a:bodyPr/>
          <a:lstStyle/>
          <a:p>
            <a:r>
              <a:rPr lang="en-US" dirty="0" smtClean="0"/>
              <a:t>We have an expression for the gravitational potential energy of an object-Earth system:</a:t>
            </a:r>
            <a:br>
              <a:rPr lang="en-US" dirty="0" smtClean="0"/>
            </a:br>
            <a:r>
              <a:rPr lang="en-US" i="1" dirty="0" smtClean="0"/>
              <a:t>U</a:t>
            </a:r>
            <a:r>
              <a:rPr lang="en-US" baseline="-25000" dirty="0" smtClean="0"/>
              <a:t>g</a:t>
            </a:r>
            <a:r>
              <a:rPr lang="en-US" dirty="0" smtClean="0"/>
              <a:t> = </a:t>
            </a:r>
            <a:r>
              <a:rPr lang="en-US" i="1" dirty="0" smtClean="0"/>
              <a:t>mgy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expression is valid only when an object is close to Earth</a:t>
            </a:r>
            <a:r>
              <a:rPr lang="fr-FR" dirty="0" smtClean="0"/>
              <a:t>'</a:t>
            </a:r>
            <a:r>
              <a:rPr lang="en-US" dirty="0" smtClean="0"/>
              <a:t>s surface.</a:t>
            </a:r>
          </a:p>
          <a:p>
            <a:r>
              <a:rPr lang="en-US" dirty="0" smtClean="0"/>
              <a:t>The gravitational force exerted by planetary objects on moons and satellites and by the Sun on planets has the form: </a:t>
            </a:r>
          </a:p>
          <a:p>
            <a:pPr lvl="1">
              <a:lnSpc>
                <a:spcPct val="200000"/>
              </a:lnSpc>
            </a:pPr>
            <a:endParaRPr lang="en-US" sz="2600" dirty="0" smtClean="0"/>
          </a:p>
          <a:p>
            <a:pPr lvl="1"/>
            <a:r>
              <a:rPr lang="en-US" dirty="0" smtClean="0"/>
              <a:t>Can we find a more general expression for gravitational potential energy change?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 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494" y="4413389"/>
            <a:ext cx="3029681" cy="1306304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Gravitational potential energy for large mass separations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a "space elevator" that transports supplies from the surface of Earth to the International Space Station. </a:t>
            </a:r>
          </a:p>
          <a:p>
            <a:pPr lvl="1"/>
            <a:r>
              <a:rPr lang="en-US" dirty="0" smtClean="0"/>
              <a:t>The elevator moves at constant velocity, except for a very brief acceleration and deceleration at the beginning and end of the trip. </a:t>
            </a:r>
          </a:p>
          <a:p>
            <a:r>
              <a:rPr lang="en-US" dirty="0" smtClean="0"/>
              <a:t>Knowing the expression for the gravitational force and calculus allows us to write: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s_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432" y="5413388"/>
            <a:ext cx="5279136" cy="810768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Gravitational potential energy for large</a:t>
            </a:r>
            <a:br>
              <a:rPr lang="en-US" dirty="0" smtClean="0"/>
            </a:br>
            <a:r>
              <a:rPr lang="en-US" dirty="0" smtClean="0"/>
              <a:t>mass separations </a:t>
            </a:r>
            <a:r>
              <a:rPr lang="en-US" i="1" dirty="0" smtClean="0"/>
              <a:t>(</a:t>
            </a:r>
            <a:r>
              <a:rPr lang="en-US" i="1" dirty="0" err="1" smtClean="0"/>
              <a:t>Cont</a:t>
            </a:r>
            <a:r>
              <a:rPr lang="fr-FR" i="1" dirty="0" smtClean="0"/>
              <a:t>'</a:t>
            </a:r>
            <a:r>
              <a:rPr lang="en-US" i="1" dirty="0" smtClean="0"/>
              <a:t>d)</a:t>
            </a:r>
            <a:endParaRPr lang="en-US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5" name="Picture 4" descr="06_12_Figure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6690" y="1268318"/>
            <a:ext cx="5834194" cy="54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478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Gravitational potential energy of a system consisting of Earth and any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can use Eq. (6.11) to find the gravitational potential energy for any two spherical or point-like objects.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Slides_8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438296"/>
            <a:ext cx="8601456" cy="2606022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Gravitational potential energy and negative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gravitational potential energy is zero when the objects are an infinite distance apart.</a:t>
            </a:r>
          </a:p>
          <a:p>
            <a:pPr lvl="1"/>
            <a:r>
              <a:rPr lang="en-US" sz="2400" dirty="0" smtClean="0"/>
              <a:t>The only way to add positive energy to a system and have it become zero is if it starts with negative energy.</a:t>
            </a:r>
          </a:p>
          <a:p>
            <a:pPr lvl="1"/>
            <a:r>
              <a:rPr lang="en-US" sz="2400" dirty="0" smtClean="0"/>
              <a:t>The gravitational potential energy is therefore negative when the objects are closer together.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6_13_Figure_Ann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854" y="3964855"/>
            <a:ext cx="4798292" cy="2866124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Escape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Escape speed is the minimum speed an object needs to jump up and never come back down.</a:t>
            </a:r>
          </a:p>
          <a:p>
            <a:pPr lvl="1"/>
            <a:r>
              <a:rPr lang="en-US" dirty="0" smtClean="0"/>
              <a:t>For example, if we want to launch a spacecraft to explore far planets in the solar system, we do not want the spacecraft to fall back to Earth or start orbiting Earth.</a:t>
            </a:r>
          </a:p>
          <a:p>
            <a:r>
              <a:rPr lang="en-US" dirty="0" smtClean="0"/>
              <a:t>The minimum speed means the object will just barely manage to </a:t>
            </a:r>
            <a:r>
              <a:rPr lang="en-US" altLang="ja-JP" dirty="0" smtClean="0"/>
              <a:t>"</a:t>
            </a:r>
            <a:r>
              <a:rPr lang="en-US" dirty="0" smtClean="0"/>
              <a:t>escape</a:t>
            </a:r>
            <a:r>
              <a:rPr lang="en-US" altLang="ja-JP" dirty="0" smtClean="0"/>
              <a:t>"</a:t>
            </a:r>
            <a:r>
              <a:rPr lang="en-US" dirty="0" smtClean="0"/>
              <a:t>; this indicates that the object has no energy in the final state.</a:t>
            </a:r>
          </a:p>
          <a:p>
            <a:pPr lvl="1"/>
            <a:r>
              <a:rPr lang="en-US" dirty="0" smtClean="0"/>
              <a:t>If energy was not zero in the final state, the object could have escaped at a slower speed.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Observational Experiment: External forces and system changes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1" name="Picture 10" descr="06_01_Table_0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69748" y="1435415"/>
            <a:ext cx="8604504" cy="4545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escape speed does not depend on the mass of the escaping object: a tiny speck of dust and a huge boulder would need the same initial speed to leave Earth. </a:t>
            </a:r>
          </a:p>
          <a:p>
            <a:r>
              <a:rPr lang="en-US" dirty="0" smtClean="0"/>
              <a:t>Why is that?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equation found in the previous example for escape speed suggests something amazing:</a:t>
            </a:r>
          </a:p>
          <a:p>
            <a:pPr lvl="1"/>
            <a:r>
              <a:rPr lang="en-US" dirty="0" smtClean="0"/>
              <a:t>If the mass of the star or planet were large enough or its radius small enough, the escape speed could be very large.</a:t>
            </a:r>
          </a:p>
          <a:p>
            <a:pPr lvl="1"/>
            <a:r>
              <a:rPr lang="en-US" dirty="0" smtClean="0"/>
              <a:t>If the star</a:t>
            </a:r>
            <a:r>
              <a:rPr lang="fr-FR" dirty="0" smtClean="0"/>
              <a:t>'</a:t>
            </a:r>
            <a:r>
              <a:rPr lang="en-US" dirty="0" smtClean="0"/>
              <a:t>s escape speed were faster than the speed of light, light leaving the star</a:t>
            </a:r>
            <a:r>
              <a:rPr lang="fr-FR" dirty="0" smtClean="0"/>
              <a:t>'</a:t>
            </a:r>
            <a:r>
              <a:rPr lang="en-US" dirty="0" smtClean="0"/>
              <a:t>s surface would not be moving fast enough to escape; the star would be completely dark.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Quantitative Exercise 6.14: The Sun as a black 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small would our Sun need to be for it to become a black hole?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271272" y="986801"/>
            <a:ext cx="8601456" cy="4759914"/>
            <a:chOff x="266700" y="797646"/>
            <a:chExt cx="8601456" cy="4759914"/>
          </a:xfrm>
        </p:grpSpPr>
        <p:pic>
          <p:nvPicPr>
            <p:cNvPr id="13" name="Picture 12" descr="06_Pg219_UnTable_0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" y="797646"/>
              <a:ext cx="8601456" cy="3901440"/>
            </a:xfrm>
            <a:prstGeom prst="rect">
              <a:avLst/>
            </a:prstGeom>
          </p:spPr>
        </p:pic>
        <p:pic>
          <p:nvPicPr>
            <p:cNvPr id="14" name="Picture 13" descr="06_Pg219_UnTable_02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700" y="4467664"/>
              <a:ext cx="8601456" cy="10898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2" name="Picture 11" descr="Slide-95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99"/>
          <a:stretch/>
        </p:blipFill>
        <p:spPr>
          <a:xfrm>
            <a:off x="266700" y="1498322"/>
            <a:ext cx="8610600" cy="3257578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3" name="Picture 12" descr="Slide-96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96"/>
          <a:stretch/>
        </p:blipFill>
        <p:spPr>
          <a:xfrm>
            <a:off x="266700" y="1028700"/>
            <a:ext cx="8610600" cy="462794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71272" y="801734"/>
            <a:ext cx="8601456" cy="5216558"/>
            <a:chOff x="223417" y="801734"/>
            <a:chExt cx="8601456" cy="5216558"/>
          </a:xfrm>
        </p:grpSpPr>
        <p:pic>
          <p:nvPicPr>
            <p:cNvPr id="12" name="Picture 11" descr="06_Pg220_UnTable_01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417" y="1796064"/>
              <a:ext cx="8601456" cy="4222228"/>
            </a:xfrm>
            <a:prstGeom prst="rect">
              <a:avLst/>
            </a:prstGeom>
          </p:spPr>
        </p:pic>
        <p:pic>
          <p:nvPicPr>
            <p:cNvPr id="13" name="Picture 12" descr="Slide-97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417" y="801734"/>
              <a:ext cx="8601456" cy="1787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Pg220_UnTable_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066800"/>
            <a:ext cx="8601456" cy="4508773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6_Pg220_UnTable_0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72" y="1553989"/>
            <a:ext cx="8601456" cy="32919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1299</TotalTime>
  <Words>4367</Words>
  <Application>Microsoft Office PowerPoint</Application>
  <PresentationFormat>On-screen Show (4:3)</PresentationFormat>
  <Paragraphs>434</Paragraphs>
  <Slides>98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HA5Lect_template</vt:lpstr>
      <vt:lpstr>Work and Energy</vt:lpstr>
      <vt:lpstr>Work and energy</vt:lpstr>
      <vt:lpstr>Be sure you know how to:</vt:lpstr>
      <vt:lpstr>Where we are headed:</vt:lpstr>
      <vt:lpstr>Experiments to investigate work and energy</vt:lpstr>
      <vt:lpstr>Observational Experiment: External forces and system changes</vt:lpstr>
      <vt:lpstr>Observational Experiment: External forces and system changes</vt:lpstr>
      <vt:lpstr>Observational Experiment: External forces and system changes</vt:lpstr>
      <vt:lpstr>Observational Experiment: External forces and system changes</vt:lpstr>
      <vt:lpstr>Observational Experiment: External forces and system changes</vt:lpstr>
      <vt:lpstr>Gravitational potential energy</vt:lpstr>
      <vt:lpstr>Kinetic energy </vt:lpstr>
      <vt:lpstr>Elastic potential energy</vt:lpstr>
      <vt:lpstr>Internal energy</vt:lpstr>
      <vt:lpstr>Observational Experiment Table: Negative and zero work</vt:lpstr>
      <vt:lpstr>Observational Experiment Table: Negative and zero work</vt:lpstr>
      <vt:lpstr>Observational Experiment Table: Negative and zero work</vt:lpstr>
      <vt:lpstr>Observational Experiment Table: Negative and zero work</vt:lpstr>
      <vt:lpstr>Patterns found from observational experiments: Relating work and energy</vt:lpstr>
      <vt:lpstr>Defining work as a physical quantity</vt:lpstr>
      <vt:lpstr>Patterns revisited from observational experiments about work and energy</vt:lpstr>
      <vt:lpstr>Tip</vt:lpstr>
      <vt:lpstr>Quantitative Exercise 6.1: Pushing a bicycle uphill</vt:lpstr>
      <vt:lpstr>Tip</vt:lpstr>
      <vt:lpstr>Energy is a conserved quantity</vt:lpstr>
      <vt:lpstr>Total energy</vt:lpstr>
      <vt:lpstr>Testing experiment: Is the energy of an isolated system constant?</vt:lpstr>
      <vt:lpstr>Testing experiment: Is the energy of an isolated system constant?</vt:lpstr>
      <vt:lpstr>Reasoning from our experiments</vt:lpstr>
      <vt:lpstr>Work-energy bar charts</vt:lpstr>
      <vt:lpstr>Example 1: Work-energy bar chart</vt:lpstr>
      <vt:lpstr>Example 2: Work-energy bar chart</vt:lpstr>
      <vt:lpstr>Example 3: Work-energy bar chart</vt:lpstr>
      <vt:lpstr>Reasoning Skill: Constructing a qualitative work-energy bar chart</vt:lpstr>
      <vt:lpstr>Tip</vt:lpstr>
      <vt:lpstr>The generalized work-energy principle</vt:lpstr>
      <vt:lpstr>The generalized work-energy principle and perpetual motion</vt:lpstr>
      <vt:lpstr>Conceptual Exercise 6.2: Pole vaulter</vt:lpstr>
      <vt:lpstr>Tip</vt:lpstr>
      <vt:lpstr>Choosing what to include in a system</vt:lpstr>
      <vt:lpstr>Gravitational potential energy</vt:lpstr>
      <vt:lpstr>Gravitational potential energy</vt:lpstr>
      <vt:lpstr>Kinetic energy</vt:lpstr>
      <vt:lpstr>Kinetic energy</vt:lpstr>
      <vt:lpstr>Kinetic energy</vt:lpstr>
      <vt:lpstr>Example 6.3: An acorn falls</vt:lpstr>
      <vt:lpstr>Quantifying elastic potential energy</vt:lpstr>
      <vt:lpstr>Hooke's law</vt:lpstr>
      <vt:lpstr>Hooke's law</vt:lpstr>
      <vt:lpstr>Hooke's law</vt:lpstr>
      <vt:lpstr>Hooke's law</vt:lpstr>
      <vt:lpstr>Elastic force (Hooke's law)</vt:lpstr>
      <vt:lpstr>Elastic potential energy</vt:lpstr>
      <vt:lpstr>Elastic potential energy</vt:lpstr>
      <vt:lpstr>Example 6.4: Shooting an arrow</vt:lpstr>
      <vt:lpstr>Friction and energy conversion</vt:lpstr>
      <vt:lpstr>Can friction force do work?</vt:lpstr>
      <vt:lpstr>Can friction force do work? </vt:lpstr>
      <vt:lpstr>Can friction force do work?</vt:lpstr>
      <vt:lpstr>Can friction force do work? </vt:lpstr>
      <vt:lpstr>Can friction force do work?</vt:lpstr>
      <vt:lpstr>Can friction force do work?</vt:lpstr>
      <vt:lpstr>The effect of friction as a change in internal energy</vt:lpstr>
      <vt:lpstr>Increase in the system's internal energy due to friction</vt:lpstr>
      <vt:lpstr>Example 6.5: Skidding to a stop</vt:lpstr>
      <vt:lpstr>Skills for analyzing processes using the work-energy principle</vt:lpstr>
      <vt:lpstr>Skills for analyzing processes using the work-energy principle</vt:lpstr>
      <vt:lpstr>Skills for analyzing processes using the work-energy principle</vt:lpstr>
      <vt:lpstr>Skills for analyzing processes using the work-energy principle</vt:lpstr>
      <vt:lpstr>Example 6.7: The human cannonball again</vt:lpstr>
      <vt:lpstr>Conceptual Exercise 6.8: Stretching the aorta</vt:lpstr>
      <vt:lpstr>Example 6.9: Bungee jumping</vt:lpstr>
      <vt:lpstr>Analyzing collisions using momentum and energy principles: Observational experiment</vt:lpstr>
      <vt:lpstr>Analyzing collisions using momentum and energy principles: Observational experiment</vt:lpstr>
      <vt:lpstr>Analyzing collisions using momentum and energy principles: Observational experiment</vt:lpstr>
      <vt:lpstr>Analyzing collisions using momentum and energy principles</vt:lpstr>
      <vt:lpstr>Analyzing collisions using momentum and energy principles</vt:lpstr>
      <vt:lpstr>Types of collisions</vt:lpstr>
      <vt:lpstr>Example 6.10: A ballistic pendulum</vt:lpstr>
      <vt:lpstr>Power</vt:lpstr>
      <vt:lpstr>Power</vt:lpstr>
      <vt:lpstr>Power</vt:lpstr>
      <vt:lpstr>Example 6.11: Lifting weights</vt:lpstr>
      <vt:lpstr>Improving our model of gravitational potential energy</vt:lpstr>
      <vt:lpstr>Gravitational potential energy for large mass separations</vt:lpstr>
      <vt:lpstr>Gravitational potential energy for large mass separations (Cont'd)</vt:lpstr>
      <vt:lpstr>Gravitational potential energy of a system consisting of Earth and any object</vt:lpstr>
      <vt:lpstr>Gravitational potential energy and negative energy</vt:lpstr>
      <vt:lpstr>Escape speed</vt:lpstr>
      <vt:lpstr>Tip</vt:lpstr>
      <vt:lpstr>Black holes</vt:lpstr>
      <vt:lpstr>Quantitative Exercise 6.14: The Sun as a black hole</vt:lpstr>
      <vt:lpstr>Summary</vt:lpstr>
      <vt:lpstr>Summary</vt:lpstr>
      <vt:lpstr>Summary</vt:lpstr>
      <vt:lpstr>Summary</vt:lpstr>
      <vt:lpstr>Summary</vt:lpstr>
      <vt:lpstr>Summary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William Penn Benner III</cp:lastModifiedBy>
  <cp:revision>261</cp:revision>
  <dcterms:created xsi:type="dcterms:W3CDTF">2007-09-26T05:29:17Z</dcterms:created>
  <dcterms:modified xsi:type="dcterms:W3CDTF">2017-02-08T21:15:42Z</dcterms:modified>
</cp:coreProperties>
</file>