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0"/>
  </p:notesMasterIdLst>
  <p:handoutMasterIdLst>
    <p:handoutMasterId r:id="rId31"/>
  </p:handoutMasterIdLst>
  <p:sldIdLst>
    <p:sldId id="282" r:id="rId2"/>
    <p:sldId id="283" r:id="rId3"/>
    <p:sldId id="334"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32" r:id="rId24"/>
    <p:sldId id="303" r:id="rId25"/>
    <p:sldId id="331" r:id="rId26"/>
    <p:sldId id="304" r:id="rId27"/>
    <p:sldId id="305" r:id="rId28"/>
    <p:sldId id="306"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2" clrIdx="0"/>
  <p:cmAuthor id="1" name="premedia media" initial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5" autoAdjust="0"/>
    <p:restoredTop sz="96882" autoAdjust="0"/>
  </p:normalViewPr>
  <p:slideViewPr>
    <p:cSldViewPr snapToGrid="0">
      <p:cViewPr varScale="1">
        <p:scale>
          <a:sx n="103" d="100"/>
          <a:sy n="103" d="100"/>
        </p:scale>
        <p:origin x="-84" y="-2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pPr/>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pPr/>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a:t>
            </a:r>
            <a:r>
              <a:rPr lang="fr-FR" dirty="0" smtClean="0"/>
              <a:t>'</a:t>
            </a:r>
            <a:r>
              <a:rPr lang="en-US" dirty="0" smtClean="0"/>
              <a:t>m </a:t>
            </a:r>
            <a:r>
              <a:rPr lang="en-US" dirty="0"/>
              <a:t>leaving this one for the instructor to solve in class</a:t>
            </a:r>
          </a:p>
          <a:p>
            <a:pPr eaLnBrk="1" hangingPunct="1"/>
            <a:endParaRPr lang="en-US" dirty="0"/>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40B929-24FC-D94F-A8A2-7E16112CE36B}" type="slidenum">
              <a:rPr lang="en-US" sz="1200"/>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as an example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3EC4D6-BAA6-AC48-B292-2265C477BAD3}" type="slidenum">
              <a:rPr lang="en-US" sz="1200"/>
              <a:pPr/>
              <a:t>27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3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Pg94_UnFigure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6935" y="3685871"/>
            <a:ext cx="3881438" cy="3030609"/>
          </a:xfrm>
          <a:prstGeom prst="rect">
            <a:avLst/>
          </a:prstGeom>
        </p:spPr>
      </p:pic>
      <p:sp>
        <p:nvSpPr>
          <p:cNvPr id="2" name="Title 1"/>
          <p:cNvSpPr>
            <a:spLocks noGrp="1"/>
          </p:cNvSpPr>
          <p:nvPr>
            <p:ph type="title"/>
          </p:nvPr>
        </p:nvSpPr>
        <p:spPr/>
        <p:txBody>
          <a:bodyPr/>
          <a:lstStyle/>
          <a:p>
            <a:r>
              <a:rPr lang="en-US" dirty="0" smtClean="0"/>
              <a:t>Example 3.5: Slowing the fall</a:t>
            </a:r>
          </a:p>
        </p:txBody>
      </p:sp>
      <p:sp>
        <p:nvSpPr>
          <p:cNvPr id="3" name="Content Placeholder 2"/>
          <p:cNvSpPr>
            <a:spLocks noGrp="1"/>
          </p:cNvSpPr>
          <p:nvPr>
            <p:ph idx="1"/>
          </p:nvPr>
        </p:nvSpPr>
        <p:spPr/>
        <p:txBody>
          <a:bodyPr/>
          <a:lstStyle/>
          <a:p>
            <a:r>
              <a:rPr lang="en-US" sz="2400" dirty="0" smtClean="0"/>
              <a:t>In a modified Atwood machine, one block rests on a horizontal surface and the other block hangs off the edge of the surface. A string attached to each block passes over a light, smooth pulley. </a:t>
            </a:r>
          </a:p>
          <a:p>
            <a:r>
              <a:rPr lang="en-US" sz="2400" dirty="0" smtClean="0"/>
              <a:t>Determine the force that the string exerts on the hanging block of mass </a:t>
            </a:r>
            <a:r>
              <a:rPr lang="en-US" sz="2400" i="1" dirty="0" smtClean="0"/>
              <a:t>m</a:t>
            </a:r>
            <a:r>
              <a:rPr lang="en-US" sz="2400" baseline="-25000" dirty="0" smtClean="0"/>
              <a:t>2</a:t>
            </a:r>
            <a:r>
              <a:rPr lang="en-US" sz="2400" dirty="0" smtClean="0"/>
              <a:t> and the magnitude of the acceleration of each block.</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Does the maximum static friction force depend on mass?</a:t>
            </a:r>
          </a:p>
        </p:txBody>
      </p:sp>
      <p:sp>
        <p:nvSpPr>
          <p:cNvPr id="3" name="Content Placeholder 2"/>
          <p:cNvSpPr>
            <a:spLocks noGrp="1"/>
          </p:cNvSpPr>
          <p:nvPr>
            <p:ph idx="1"/>
          </p:nvPr>
        </p:nvSpPr>
        <p:spPr>
          <a:xfrm>
            <a:off x="365125" y="1141413"/>
            <a:ext cx="8229600" cy="5435875"/>
          </a:xfrm>
        </p:spPr>
        <p:txBody>
          <a:bodyPr/>
          <a:lstStyle/>
          <a:p>
            <a:endParaRPr lang="en-US" sz="2400" dirty="0" smtClean="0"/>
          </a:p>
          <a:p>
            <a:endParaRPr lang="en-US" sz="2400" dirty="0"/>
          </a:p>
          <a:p>
            <a:endParaRPr lang="en-US" sz="2400" dirty="0" smtClean="0"/>
          </a:p>
          <a:p>
            <a:endParaRPr lang="en-US" sz="2400" dirty="0"/>
          </a:p>
          <a:p>
            <a:pPr marL="0" indent="0">
              <a:lnSpc>
                <a:spcPct val="140000"/>
              </a:lnSpc>
              <a:buNone/>
            </a:pPr>
            <a:endParaRPr lang="en-US" sz="2400" dirty="0" smtClean="0"/>
          </a:p>
          <a:p>
            <a:endParaRPr lang="en-US" sz="2400" dirty="0"/>
          </a:p>
          <a:p>
            <a:endParaRPr lang="en-US" sz="2400" dirty="0" smtClean="0"/>
          </a:p>
          <a:p>
            <a:endParaRPr lang="en-US" sz="2400" dirty="0"/>
          </a:p>
          <a:p>
            <a:endParaRPr lang="en-US" sz="2400" dirty="0" smtClean="0"/>
          </a:p>
          <a:p>
            <a:r>
              <a:rPr lang="en-US" sz="2400" dirty="0" smtClean="0"/>
              <a:t>Which conclusion can you draw about the hypothesis based on agreement or disagreement between the prediction and the outcome of the testing experiment?</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OET 3.3.jpg"/>
          <p:cNvPicPr>
            <a:picLocks noChangeAspect="1"/>
          </p:cNvPicPr>
          <p:nvPr/>
        </p:nvPicPr>
        <p:blipFill rotWithShape="1">
          <a:blip r:embed="rId2" cstate="email">
            <a:extLst>
              <a:ext uri="{28A0092B-C50C-407E-A947-70E740481C1C}">
                <a14:useLocalDpi xmlns:a14="http://schemas.microsoft.com/office/drawing/2010/main"/>
              </a:ext>
            </a:extLst>
          </a:blip>
          <a:srcRect b="3408"/>
          <a:stretch/>
        </p:blipFill>
        <p:spPr>
          <a:xfrm>
            <a:off x="1059682" y="1138767"/>
            <a:ext cx="6646193" cy="40507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Further testing experiments for the maximal static friction force</a:t>
            </a:r>
          </a:p>
        </p:txBody>
      </p:sp>
      <p:sp>
        <p:nvSpPr>
          <p:cNvPr id="3" name="Content Placeholder 2"/>
          <p:cNvSpPr>
            <a:spLocks noGrp="1"/>
          </p:cNvSpPr>
          <p:nvPr>
            <p:ph idx="1"/>
          </p:nvPr>
        </p:nvSpPr>
        <p:spPr>
          <a:xfrm>
            <a:off x="365125" y="1141413"/>
            <a:ext cx="8229600" cy="5360177"/>
          </a:xfrm>
        </p:spPr>
        <p:txBody>
          <a:bodyPr/>
          <a:lstStyle/>
          <a:p>
            <a:r>
              <a:rPr lang="en-US" dirty="0" smtClean="0"/>
              <a:t>The hypothesis that the maximal static friction force depends on mass did not turn out to be correct.</a:t>
            </a:r>
          </a:p>
          <a:p>
            <a:r>
              <a:rPr lang="en-US" dirty="0" smtClean="0"/>
              <a:t>We must test the other proposed relationships.</a:t>
            </a:r>
          </a:p>
          <a:p>
            <a:endParaRPr lang="en-US" dirty="0" smtClean="0"/>
          </a:p>
          <a:p>
            <a:endParaRPr lang="en-US" dirty="0"/>
          </a:p>
          <a:p>
            <a:endParaRPr lang="en-US" dirty="0" smtClean="0"/>
          </a:p>
          <a:p>
            <a:endParaRPr lang="en-US" dirty="0" smtClean="0"/>
          </a:p>
          <a:p>
            <a:r>
              <a:rPr lang="en-US" dirty="0" smtClean="0"/>
              <a:t>The data in the table indicate there is a constant ratio between the maximum static friction force and the normal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04_Tabl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9638" y="3105328"/>
            <a:ext cx="7622465" cy="18991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Relationship between normal force and friction force</a:t>
            </a:r>
          </a:p>
        </p:txBody>
      </p:sp>
      <p:sp>
        <p:nvSpPr>
          <p:cNvPr id="3" name="Content Placeholder 2"/>
          <p:cNvSpPr>
            <a:spLocks noGrp="1"/>
          </p:cNvSpPr>
          <p:nvPr>
            <p:ph idx="1"/>
          </p:nvPr>
        </p:nvSpPr>
        <p:spPr/>
        <p:txBody>
          <a:bodyPr/>
          <a:lstStyle/>
          <a:p>
            <a:r>
              <a:rPr lang="en-US" dirty="0" smtClean="0"/>
              <a:t>It makes sense that the static friction force should be proportional to the normal force.</a:t>
            </a:r>
          </a:p>
          <a:p>
            <a:endParaRPr lang="en-US" dirty="0" smtClean="0"/>
          </a:p>
          <a:p>
            <a:endParaRPr lang="en-US" dirty="0"/>
          </a:p>
          <a:p>
            <a:r>
              <a:rPr lang="en-US" dirty="0" smtClean="0"/>
              <a:t>The normal force and friction force are two perpendicular components of the same</a:t>
            </a:r>
            <a:br>
              <a:rPr lang="en-US" dirty="0" smtClean="0"/>
            </a:br>
            <a:r>
              <a:rPr lang="en-US" dirty="0" smtClean="0"/>
              <a:t>force—the force a surface exerts on an object!</a:t>
            </a:r>
          </a:p>
          <a:p>
            <a:pPr lvl="1"/>
            <a:r>
              <a:rPr lang="en-US" dirty="0" smtClean="0"/>
              <a:t>If the force exerted by the surface on an object increases, the normal and friction forces increase proportionally.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Page 39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9331" y="2218339"/>
            <a:ext cx="2325339" cy="76751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a relationship</a:t>
            </a:r>
          </a:p>
        </p:txBody>
      </p:sp>
      <p:sp>
        <p:nvSpPr>
          <p:cNvPr id="3" name="Content Placeholder 2"/>
          <p:cNvSpPr>
            <a:spLocks noGrp="1"/>
          </p:cNvSpPr>
          <p:nvPr>
            <p:ph idx="1"/>
          </p:nvPr>
        </p:nvSpPr>
        <p:spPr/>
        <p:txBody>
          <a:bodyPr/>
          <a:lstStyle/>
          <a:p>
            <a:r>
              <a:rPr lang="en-US" dirty="0" smtClean="0"/>
              <a:t>The relationship between friction and the normal force makes sense:</a:t>
            </a:r>
          </a:p>
          <a:p>
            <a:endParaRPr lang="en-US" dirty="0" smtClean="0"/>
          </a:p>
          <a:p>
            <a:endParaRPr lang="en-US" dirty="0"/>
          </a:p>
          <a:p>
            <a:r>
              <a:rPr lang="en-US" dirty="0" smtClean="0"/>
              <a:t>Consider pulling a sled over snow. </a:t>
            </a:r>
          </a:p>
          <a:p>
            <a:r>
              <a:rPr lang="en-US" dirty="0" smtClean="0"/>
              <a:t>Pulling is easier than pushing because when you pull, you lift the sled a little off the surface, reducing the force that it exerts on the snow and in turn reducing the normal force the snow exerts on the sled. </a:t>
            </a:r>
          </a:p>
          <a:p>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Page 39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9331" y="2218339"/>
            <a:ext cx="2325339" cy="7675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Relationship between normal force and friction force</a:t>
            </a:r>
          </a:p>
        </p:txBody>
      </p:sp>
      <p:sp>
        <p:nvSpPr>
          <p:cNvPr id="3" name="Content Placeholder 2"/>
          <p:cNvSpPr>
            <a:spLocks noGrp="1"/>
          </p:cNvSpPr>
          <p:nvPr>
            <p:ph idx="1"/>
          </p:nvPr>
        </p:nvSpPr>
        <p:spPr>
          <a:xfrm>
            <a:off x="365125" y="1141413"/>
            <a:ext cx="8229600" cy="5385410"/>
          </a:xfrm>
        </p:spPr>
        <p:txBody>
          <a:bodyPr/>
          <a:lstStyle/>
          <a:p>
            <a:r>
              <a:rPr lang="en-US" dirty="0" smtClean="0"/>
              <a:t>The ratio of the maximum friction force to the normal force is constant in all trials. </a:t>
            </a:r>
          </a:p>
          <a:p>
            <a:r>
              <a:rPr lang="en-US" dirty="0" smtClean="0"/>
              <a:t>The proportionality constant is different for different surfaces; the proportionality depends on the types of contacting surfaces. </a:t>
            </a:r>
          </a:p>
          <a:p>
            <a:r>
              <a:rPr lang="en-US" dirty="0" smtClean="0"/>
              <a:t>The proportionality constant is greater for two rough surfaces contacting each other and smaller for smoother surfaces.</a:t>
            </a:r>
          </a:p>
          <a:p>
            <a:endParaRPr lang="en-US" dirty="0" smtClean="0"/>
          </a:p>
          <a:p>
            <a:endParaRPr lang="en-US" dirty="0"/>
          </a:p>
          <a:p>
            <a:r>
              <a:rPr lang="en-US" dirty="0" smtClean="0"/>
              <a:t>This ratio is the coefficient of static friction.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Page 39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4193" y="4984285"/>
            <a:ext cx="1555614" cy="7653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of static friction</a:t>
            </a:r>
          </a:p>
        </p:txBody>
      </p:sp>
      <p:sp>
        <p:nvSpPr>
          <p:cNvPr id="3" name="Content Placeholder 2"/>
          <p:cNvSpPr>
            <a:spLocks noGrp="1"/>
          </p:cNvSpPr>
          <p:nvPr>
            <p:ph idx="1"/>
          </p:nvPr>
        </p:nvSpPr>
        <p:spPr/>
        <p:txBody>
          <a:bodyPr/>
          <a:lstStyle/>
          <a:p>
            <a:endParaRPr lang="en-US" dirty="0" smtClean="0"/>
          </a:p>
          <a:p>
            <a:r>
              <a:rPr lang="en-US" dirty="0" smtClean="0"/>
              <a:t>The coefficient of static friction is a measure of the relative difficulty of sliding two surfaces across each other. </a:t>
            </a:r>
          </a:p>
          <a:p>
            <a:r>
              <a:rPr lang="en-US" dirty="0" smtClean="0"/>
              <a:t>The easier it is to slide one surface on the other, the smaller the coefficient is.</a:t>
            </a:r>
          </a:p>
          <a:p>
            <a:r>
              <a:rPr lang="en-US" dirty="0" smtClean="0"/>
              <a:t>This coefficient is unit-less and typically has a value between 0 and 1.</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Page 39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4193" y="908528"/>
            <a:ext cx="1555614" cy="7653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friction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Page 4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41" y="1616634"/>
            <a:ext cx="8309287" cy="355848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our static friction model</a:t>
            </a:r>
          </a:p>
        </p:txBody>
      </p:sp>
      <p:sp>
        <p:nvSpPr>
          <p:cNvPr id="3" name="Content Placeholder 2"/>
          <p:cNvSpPr>
            <a:spLocks noGrp="1"/>
          </p:cNvSpPr>
          <p:nvPr>
            <p:ph idx="1"/>
          </p:nvPr>
        </p:nvSpPr>
        <p:spPr/>
        <p:txBody>
          <a:bodyPr/>
          <a:lstStyle/>
          <a:p>
            <a:r>
              <a:rPr lang="en-US" dirty="0" smtClean="0"/>
              <a:t>Our equation                is reasonable only in situations in which the following conditions hold:</a:t>
            </a:r>
          </a:p>
          <a:p>
            <a:pPr lvl="1"/>
            <a:r>
              <a:rPr lang="en-US" dirty="0" smtClean="0"/>
              <a:t>Relatively light objects are resting on relatively firm surfaces. </a:t>
            </a:r>
          </a:p>
          <a:p>
            <a:pPr lvl="1"/>
            <a:r>
              <a:rPr lang="en-US" dirty="0" smtClean="0"/>
              <a:t>The objects never cause the surfaces to deform significantly (for example, they do not involve a car tire sinking into mud). </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Page 39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7654" y="1022271"/>
            <a:ext cx="1271553" cy="62557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friction</a:t>
            </a:r>
          </a:p>
        </p:txBody>
      </p:sp>
      <p:sp>
        <p:nvSpPr>
          <p:cNvPr id="3" name="Content Placeholder 2"/>
          <p:cNvSpPr>
            <a:spLocks noGrp="1"/>
          </p:cNvSpPr>
          <p:nvPr>
            <p:ph idx="1"/>
          </p:nvPr>
        </p:nvSpPr>
        <p:spPr/>
        <p:txBody>
          <a:bodyPr/>
          <a:lstStyle/>
          <a:p>
            <a:r>
              <a:rPr lang="en-US" i="1" dirty="0" smtClean="0"/>
              <a:t>Kinetic</a:t>
            </a:r>
            <a:r>
              <a:rPr lang="en-US" dirty="0" smtClean="0"/>
              <a:t> indicates that the surfaces in contact are moving relative to each other.</a:t>
            </a:r>
          </a:p>
          <a:p>
            <a:r>
              <a:rPr lang="en-US" dirty="0" smtClean="0"/>
              <a:t>A similar relationship exists as between the friction force and the normal force, but with two important differences:</a:t>
            </a:r>
          </a:p>
          <a:p>
            <a:pPr lvl="1"/>
            <a:r>
              <a:rPr lang="en-US" dirty="0" smtClean="0"/>
              <a:t>Under the same conditions, the magnitude of the kinetic friction force is always lower than the maximum static friction force.</a:t>
            </a:r>
          </a:p>
          <a:p>
            <a:pPr lvl="1"/>
            <a:r>
              <a:rPr lang="en-US" dirty="0" smtClean="0"/>
              <a:t>The resistive force exerted by the surface on the moving object has a constant value.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friction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Page 4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514" y="2092060"/>
            <a:ext cx="8311896" cy="25882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friction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OET 3.1_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272" y="1099925"/>
            <a:ext cx="8601456" cy="48984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our kinetic friction model</a:t>
            </a:r>
          </a:p>
        </p:txBody>
      </p:sp>
      <p:sp>
        <p:nvSpPr>
          <p:cNvPr id="3" name="Content Placeholder 2"/>
          <p:cNvSpPr>
            <a:spLocks noGrp="1"/>
          </p:cNvSpPr>
          <p:nvPr>
            <p:ph idx="1"/>
          </p:nvPr>
        </p:nvSpPr>
        <p:spPr/>
        <p:txBody>
          <a:bodyPr/>
          <a:lstStyle/>
          <a:p>
            <a:r>
              <a:rPr lang="en-US" dirty="0" smtClean="0"/>
              <a:t>Our equation              is reasonable only in situations in which the following conditions hold:</a:t>
            </a:r>
          </a:p>
          <a:p>
            <a:pPr lvl="1"/>
            <a:r>
              <a:rPr lang="en-US" dirty="0" smtClean="0"/>
              <a:t>It cannot be used for rolling objects. </a:t>
            </a:r>
          </a:p>
          <a:p>
            <a:pPr lvl="1"/>
            <a:r>
              <a:rPr lang="en-US" dirty="0" smtClean="0"/>
              <a:t>It makes the same assumption about the rigidity of the surfaces as the model for static friction.</a:t>
            </a:r>
          </a:p>
          <a:p>
            <a:pPr lvl="1"/>
            <a:r>
              <a:rPr lang="en-US" dirty="0" smtClean="0"/>
              <a:t>The objects cannot be moving at high speed.</a:t>
            </a:r>
          </a:p>
          <a:p>
            <a:r>
              <a:rPr lang="en-US" dirty="0" smtClean="0"/>
              <a:t>This equation does not have general applicability, but it is useful for rigid surfaces and objects moving at everyday speeds.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Page 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6630" y="1285354"/>
            <a:ext cx="1218014" cy="26736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10_Figure_Ann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7707" y="1556006"/>
            <a:ext cx="3010947" cy="2775584"/>
          </a:xfrm>
          <a:prstGeom prst="rect">
            <a:avLst/>
          </a:prstGeom>
        </p:spPr>
      </p:pic>
      <p:sp>
        <p:nvSpPr>
          <p:cNvPr id="2" name="Title 1"/>
          <p:cNvSpPr>
            <a:spLocks noGrp="1"/>
          </p:cNvSpPr>
          <p:nvPr>
            <p:ph type="title"/>
          </p:nvPr>
        </p:nvSpPr>
        <p:spPr/>
        <p:txBody>
          <a:bodyPr/>
          <a:lstStyle/>
          <a:p>
            <a:r>
              <a:rPr lang="en-US" dirty="0" smtClean="0"/>
              <a:t>What causes friction?</a:t>
            </a:r>
          </a:p>
        </p:txBody>
      </p:sp>
      <p:sp>
        <p:nvSpPr>
          <p:cNvPr id="3" name="Content Placeholder 2"/>
          <p:cNvSpPr>
            <a:spLocks noGrp="1"/>
          </p:cNvSpPr>
          <p:nvPr>
            <p:ph idx="1"/>
          </p:nvPr>
        </p:nvSpPr>
        <p:spPr>
          <a:xfrm>
            <a:off x="365125" y="1141413"/>
            <a:ext cx="8229600" cy="5553627"/>
          </a:xfrm>
        </p:spPr>
        <p:txBody>
          <a:bodyPr/>
          <a:lstStyle/>
          <a:p>
            <a:r>
              <a:rPr lang="en-US" sz="2400" dirty="0" smtClean="0"/>
              <a:t>Even the slickest surfaces have bumps that can hook onto the bumps on another surface.</a:t>
            </a:r>
          </a:p>
          <a:p>
            <a:endParaRPr lang="en-US" sz="2400" dirty="0" smtClean="0"/>
          </a:p>
          <a:p>
            <a:endParaRPr lang="en-US" sz="2400" dirty="0" smtClean="0"/>
          </a:p>
          <a:p>
            <a:endParaRPr lang="en-US" sz="2400" dirty="0"/>
          </a:p>
          <a:p>
            <a:pPr>
              <a:lnSpc>
                <a:spcPct val="150000"/>
              </a:lnSpc>
            </a:pPr>
            <a:endParaRPr lang="en-US" sz="2400" dirty="0"/>
          </a:p>
          <a:p>
            <a:r>
              <a:rPr lang="en-US" sz="2400" dirty="0" smtClean="0"/>
              <a:t>Smoother surfaces should have</a:t>
            </a:r>
            <a:br>
              <a:rPr lang="en-US" sz="2400" dirty="0" smtClean="0"/>
            </a:br>
            <a:r>
              <a:rPr lang="en-US" sz="2400" dirty="0" smtClean="0"/>
              <a:t>reduced friction, consistent with our previous findings.</a:t>
            </a:r>
          </a:p>
          <a:p>
            <a:r>
              <a:rPr lang="en-US" sz="2400" dirty="0" smtClean="0"/>
              <a:t>If two surfaces are too smooth, friction increases again (for example, two pieces of plastic wrap). </a:t>
            </a:r>
          </a:p>
          <a:p>
            <a:pPr lvl="1"/>
            <a:r>
              <a:rPr lang="en-US" sz="2400" dirty="0" smtClean="0"/>
              <a:t>This is due to attraction between particles at the surface that are too close together without typical surface bumpiness.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friction experimentally: Experiment 1</a:t>
            </a:r>
          </a:p>
        </p:txBody>
      </p:sp>
      <p:sp>
        <p:nvSpPr>
          <p:cNvPr id="3" name="Content Placeholder 2"/>
          <p:cNvSpPr>
            <a:spLocks noGrp="1"/>
          </p:cNvSpPr>
          <p:nvPr>
            <p:ph idx="1"/>
          </p:nvPr>
        </p:nvSpPr>
        <p:spPr/>
        <p:txBody>
          <a:bodyPr/>
          <a:lstStyle/>
          <a:p>
            <a:r>
              <a:rPr lang="en-US" dirty="0" smtClean="0"/>
              <a:t>The shoe is pulled horizontally with a spring scale until the shoe begins to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1_FigureA.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872" y="3217717"/>
            <a:ext cx="4335383" cy="1673410"/>
          </a:xfrm>
          <a:prstGeom prst="rect">
            <a:avLst/>
          </a:prstGeom>
        </p:spPr>
      </p:pic>
      <p:pic>
        <p:nvPicPr>
          <p:cNvPr id="5" name="Picture 4" descr="03_11_FigureB.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5829" y="2284701"/>
            <a:ext cx="3050483" cy="35461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friction experimentally:  Experiment 1 </a:t>
            </a:r>
            <a:r>
              <a:rPr lang="en-US" i="1" dirty="0" smtClean="0"/>
              <a:t>(</a:t>
            </a:r>
            <a:r>
              <a:rPr lang="en-US" i="1" dirty="0" err="1" smtClean="0"/>
              <a:t>Cont</a:t>
            </a:r>
            <a:r>
              <a:rPr lang="fr-FR" i="1" dirty="0" smtClean="0"/>
              <a:t>'</a:t>
            </a:r>
            <a:r>
              <a:rPr lang="en-US" i="1" dirty="0" smtClean="0"/>
              <a:t>d)</a:t>
            </a:r>
          </a:p>
        </p:txBody>
      </p:sp>
      <p:sp>
        <p:nvSpPr>
          <p:cNvPr id="3" name="Content Placeholder 2"/>
          <p:cNvSpPr>
            <a:spLocks noGrp="1"/>
          </p:cNvSpPr>
          <p:nvPr>
            <p:ph idx="1"/>
          </p:nvPr>
        </p:nvSpPr>
        <p:spPr/>
        <p:txBody>
          <a:bodyPr/>
          <a:lstStyle/>
          <a:p>
            <a:r>
              <a:rPr lang="en-US" dirty="0" smtClean="0"/>
              <a:t>Just before the shoe starts to slide, its acceleration is zero, and the scale indicates the maximum force of static friction that the tile exerts on the shoe.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7" name="Picture 6" descr="Page 5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9689" y="3043054"/>
            <a:ext cx="4281196" cy="338434"/>
          </a:xfrm>
          <a:prstGeom prst="rect">
            <a:avLst/>
          </a:prstGeom>
        </p:spPr>
      </p:pic>
    </p:spTree>
    <p:extLst>
      <p:ext uri="{BB962C8B-B14F-4D97-AF65-F5344CB8AC3E}">
        <p14:creationId xmlns:p14="http://schemas.microsoft.com/office/powerpoint/2010/main" val="429580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friction experimentally: Experiment 2</a:t>
            </a:r>
          </a:p>
        </p:txBody>
      </p:sp>
      <p:sp>
        <p:nvSpPr>
          <p:cNvPr id="3" name="Content Placeholder 2"/>
          <p:cNvSpPr>
            <a:spLocks noGrp="1"/>
          </p:cNvSpPr>
          <p:nvPr>
            <p:ph idx="1"/>
          </p:nvPr>
        </p:nvSpPr>
        <p:spPr/>
        <p:txBody>
          <a:bodyPr/>
          <a:lstStyle/>
          <a:p>
            <a:r>
              <a:rPr lang="en-US" dirty="0" smtClean="0"/>
              <a:t>Place the shoe on the tile and tilt the tile until the shoe starts to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2_Figure_Ann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42760" y="2084352"/>
            <a:ext cx="5777812" cy="458550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friction experimentally:  Experiment 2 </a:t>
            </a:r>
            <a:r>
              <a:rPr lang="en-US" i="1" dirty="0" smtClean="0"/>
              <a:t>(</a:t>
            </a:r>
            <a:r>
              <a:rPr lang="en-US" i="1" dirty="0" err="1" smtClean="0"/>
              <a:t>Cont</a:t>
            </a:r>
            <a:r>
              <a:rPr lang="fr-FR" i="1" dirty="0" smtClean="0"/>
              <a:t>'</a:t>
            </a:r>
            <a:r>
              <a:rPr lang="en-US" i="1" dirty="0" smtClean="0"/>
              <a:t>d)</a:t>
            </a:r>
          </a:p>
        </p:txBody>
      </p:sp>
      <p:sp>
        <p:nvSpPr>
          <p:cNvPr id="3" name="Content Placeholder 2"/>
          <p:cNvSpPr>
            <a:spLocks noGrp="1"/>
          </p:cNvSpPr>
          <p:nvPr>
            <p:ph idx="1"/>
          </p:nvPr>
        </p:nvSpPr>
        <p:spPr/>
        <p:txBody>
          <a:bodyPr/>
          <a:lstStyle/>
          <a:p>
            <a:r>
              <a:rPr lang="en-US" dirty="0" smtClean="0"/>
              <a:t>Just before the shoe starts to slide, its acceleration is zero, and the static friction force is at its maximum.</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Page 5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176" y="2799397"/>
            <a:ext cx="7880366" cy="596822"/>
          </a:xfrm>
          <a:prstGeom prst="rect">
            <a:avLst/>
          </a:prstGeom>
        </p:spPr>
      </p:pic>
    </p:spTree>
    <p:extLst>
      <p:ext uri="{BB962C8B-B14F-4D97-AF65-F5344CB8AC3E}">
        <p14:creationId xmlns:p14="http://schemas.microsoft.com/office/powerpoint/2010/main" val="33331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sz="half" idx="1"/>
          </p:nvPr>
        </p:nvSpPr>
        <p:spPr>
          <a:xfrm>
            <a:off x="365124" y="1141413"/>
            <a:ext cx="4924898" cy="5106987"/>
          </a:xfrm>
        </p:spPr>
        <p:txBody>
          <a:bodyPr/>
          <a:lstStyle/>
          <a:p>
            <a:r>
              <a:rPr lang="en-US" dirty="0" smtClean="0"/>
              <a:t>The magnitude of the normal force that a surface exerts on an object does not necessarily equal the magnitude of the gravitational force that Earth exerts on the object, especially when the object is on an inclined surface!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12_Figure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3070" y="1198279"/>
            <a:ext cx="3317624" cy="489959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3.6: Using skid marks for evidence</a:t>
            </a:r>
          </a:p>
        </p:txBody>
      </p:sp>
      <p:sp>
        <p:nvSpPr>
          <p:cNvPr id="3" name="Content Placeholder 2"/>
          <p:cNvSpPr>
            <a:spLocks noGrp="1"/>
          </p:cNvSpPr>
          <p:nvPr>
            <p:ph idx="1"/>
          </p:nvPr>
        </p:nvSpPr>
        <p:spPr/>
        <p:txBody>
          <a:bodyPr/>
          <a:lstStyle/>
          <a:p>
            <a:r>
              <a:rPr lang="en-US" dirty="0" smtClean="0"/>
              <a:t>If a driver slams on the brakes, the tires can lock, causing the car to skid.</a:t>
            </a:r>
          </a:p>
          <a:p>
            <a:r>
              <a:rPr lang="en-US" dirty="0" smtClean="0"/>
              <a:t>Police officers use the length of skid marks to estimate the initial speed of the vehicle.</a:t>
            </a:r>
          </a:p>
          <a:p>
            <a:r>
              <a:rPr lang="en-US" dirty="0" smtClean="0"/>
              <a:t>A car involved in a minor accident left 18.0-m skid marks on a horizontal road. After inspecting the car and road surface, the police officer decided the coefficient of kinetic friction was 0.80. The speed limit was 15.6 m/s on that street. Was the car speeding?</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friction</a:t>
            </a:r>
          </a:p>
        </p:txBody>
      </p:sp>
      <p:sp>
        <p:nvSpPr>
          <p:cNvPr id="3" name="Content Placeholder 2"/>
          <p:cNvSpPr>
            <a:spLocks noGrp="1"/>
          </p:cNvSpPr>
          <p:nvPr>
            <p:ph idx="1"/>
          </p:nvPr>
        </p:nvSpPr>
        <p:spPr/>
        <p:txBody>
          <a:bodyPr/>
          <a:lstStyle/>
          <a:p>
            <a:r>
              <a:rPr lang="en-US" dirty="0" smtClean="0"/>
              <a:t>Rolling friction is caused by the surfaces of rolling objects indenting slightly as they turn. </a:t>
            </a:r>
          </a:p>
          <a:p>
            <a:pPr lvl="1"/>
            <a:r>
              <a:rPr lang="en-US" dirty="0" smtClean="0"/>
              <a:t>This friction is decreased in tires that have been inflated to a higher pressure. </a:t>
            </a:r>
          </a:p>
          <a:p>
            <a:r>
              <a:rPr lang="en-US" dirty="0" smtClean="0"/>
              <a:t>In Chapter 11, we will learn about another type of friction: the friction that air or water exerts on a solid object moving through the air or water.</a:t>
            </a:r>
          </a:p>
          <a:p>
            <a:pPr lvl="1"/>
            <a:r>
              <a:rPr lang="en-US" dirty="0" smtClean="0"/>
              <a:t>This is called a drag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friction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OET 3.1_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2124" y="603040"/>
            <a:ext cx="7719753" cy="5875015"/>
          </a:xfrm>
          <a:prstGeom prst="rect">
            <a:avLst/>
          </a:prstGeom>
        </p:spPr>
      </p:pic>
    </p:spTree>
    <p:extLst>
      <p:ext uri="{BB962C8B-B14F-4D97-AF65-F5344CB8AC3E}">
        <p14:creationId xmlns:p14="http://schemas.microsoft.com/office/powerpoint/2010/main" val="1812583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friction</a:t>
            </a:r>
          </a:p>
        </p:txBody>
      </p:sp>
      <p:sp>
        <p:nvSpPr>
          <p:cNvPr id="3" name="Content Placeholder 2"/>
          <p:cNvSpPr>
            <a:spLocks noGrp="1"/>
          </p:cNvSpPr>
          <p:nvPr>
            <p:ph idx="1"/>
          </p:nvPr>
        </p:nvSpPr>
        <p:spPr/>
        <p:txBody>
          <a:bodyPr/>
          <a:lstStyle/>
          <a:p>
            <a:r>
              <a:rPr lang="en-US" dirty="0" smtClean="0"/>
              <a:t>Static friction force is parallel to the surfaces of two objects that are not moving in relation to each other and opposes the tendency of one object to move across the other. </a:t>
            </a:r>
          </a:p>
          <a:p>
            <a:r>
              <a:rPr lang="en-US" dirty="0" smtClean="0"/>
              <a:t>Static friction force changes magnitude to prevent motion, up to a maximum value called the maximum static friction force.</a:t>
            </a:r>
          </a:p>
          <a:p>
            <a:r>
              <a:rPr lang="en-US" dirty="0" smtClean="0"/>
              <a:t>When the external force exceeds this static friction force, the object starts moving. </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friction can help us move</a:t>
            </a:r>
          </a:p>
        </p:txBody>
      </p:sp>
      <p:sp>
        <p:nvSpPr>
          <p:cNvPr id="3" name="Content Placeholder 2"/>
          <p:cNvSpPr>
            <a:spLocks noGrp="1"/>
          </p:cNvSpPr>
          <p:nvPr>
            <p:ph sz="half" idx="1"/>
          </p:nvPr>
        </p:nvSpPr>
        <p:spPr>
          <a:xfrm>
            <a:off x="365125" y="1141413"/>
            <a:ext cx="4786678" cy="5106987"/>
          </a:xfrm>
        </p:spPr>
        <p:txBody>
          <a:bodyPr/>
          <a:lstStyle/>
          <a:p>
            <a:r>
              <a:rPr lang="en-US" dirty="0" smtClean="0"/>
              <a:t>Sometimes friction is a necessary phenomenon for movement—for example, when walking on a flat horizontal sidewalk.</a:t>
            </a:r>
          </a:p>
          <a:p>
            <a:r>
              <a:rPr lang="en-US" dirty="0" smtClean="0"/>
              <a:t>Static friction prevents your shoe from sliding at the start and end of a step.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3_08_Figure_Ann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2658" y="567818"/>
            <a:ext cx="2400444" cy="6232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ge 33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6746" y="1058080"/>
            <a:ext cx="7647463" cy="1965523"/>
          </a:xfrm>
          <a:prstGeom prst="rect">
            <a:avLst/>
          </a:prstGeom>
        </p:spPr>
      </p:pic>
      <p:sp>
        <p:nvSpPr>
          <p:cNvPr id="2" name="Title 1"/>
          <p:cNvSpPr>
            <a:spLocks noGrp="1"/>
          </p:cNvSpPr>
          <p:nvPr>
            <p:ph type="title"/>
          </p:nvPr>
        </p:nvSpPr>
        <p:spPr/>
        <p:txBody>
          <a:bodyPr/>
          <a:lstStyle/>
          <a:p>
            <a:r>
              <a:rPr lang="en-US" dirty="0" smtClean="0"/>
              <a:t>Tip about static friction and the normal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7" name="Picture 6" descr="03_09_Figure_Anno.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1887" y="3170243"/>
            <a:ext cx="4924492" cy="35997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Magnitude of the maximum static friction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OET 3.2.jpg"/>
          <p:cNvPicPr>
            <a:picLocks noChangeAspect="1"/>
          </p:cNvPicPr>
          <p:nvPr/>
        </p:nvPicPr>
        <p:blipFill rotWithShape="1">
          <a:blip r:embed="rId2" cstate="email">
            <a:extLst>
              <a:ext uri="{28A0092B-C50C-407E-A947-70E740481C1C}">
                <a14:useLocalDpi xmlns:a14="http://schemas.microsoft.com/office/drawing/2010/main"/>
              </a:ext>
            </a:extLst>
          </a:blip>
          <a:srcRect b="2767"/>
          <a:stretch/>
        </p:blipFill>
        <p:spPr>
          <a:xfrm>
            <a:off x="1296185" y="990215"/>
            <a:ext cx="7189715" cy="55870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hypothesis</a:t>
            </a:r>
          </a:p>
        </p:txBody>
      </p:sp>
      <p:sp>
        <p:nvSpPr>
          <p:cNvPr id="3" name="Content Placeholder 2"/>
          <p:cNvSpPr>
            <a:spLocks noGrp="1"/>
          </p:cNvSpPr>
          <p:nvPr>
            <p:ph idx="1"/>
          </p:nvPr>
        </p:nvSpPr>
        <p:spPr/>
        <p:txBody>
          <a:bodyPr/>
          <a:lstStyle/>
          <a:p>
            <a:r>
              <a:rPr lang="en-US" dirty="0" smtClean="0"/>
              <a:t>Design an experiment in which we can vary a property and make a prediction of the outcome based on the hypothesis.</a:t>
            </a:r>
          </a:p>
          <a:p>
            <a:r>
              <a:rPr lang="en-US" dirty="0" smtClean="0"/>
              <a:t>We have a hypothesis about the maximum static friction force based on observational experiments: </a:t>
            </a:r>
          </a:p>
          <a:p>
            <a:pPr lvl="1"/>
            <a:r>
              <a:rPr lang="en-US" dirty="0" smtClean="0"/>
              <a:t>The maximum static friction force that a surface can exert on a block depends on the roughness of the contacting surfaces and the mass of the block, but does not depend on the area of contact between the surfaces.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ET 3.3.jpg"/>
          <p:cNvPicPr>
            <a:picLocks noChangeAspect="1"/>
          </p:cNvPicPr>
          <p:nvPr/>
        </p:nvPicPr>
        <p:blipFill rotWithShape="1">
          <a:blip r:embed="rId2" cstate="email">
            <a:extLst>
              <a:ext uri="{28A0092B-C50C-407E-A947-70E740481C1C}">
                <a14:useLocalDpi xmlns:a14="http://schemas.microsoft.com/office/drawing/2010/main"/>
              </a:ext>
            </a:extLst>
          </a:blip>
          <a:srcRect b="3408"/>
          <a:stretch/>
        </p:blipFill>
        <p:spPr>
          <a:xfrm>
            <a:off x="361638" y="1164001"/>
            <a:ext cx="8637285" cy="5264262"/>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Magnitude of the maximum static friction force: Testing experiment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1329</TotalTime>
  <Words>1396</Words>
  <Application>Microsoft Office PowerPoint</Application>
  <PresentationFormat>On-screen Show (4:3)</PresentationFormat>
  <Paragraphs>139</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HA5Lect_template</vt:lpstr>
      <vt:lpstr>Example 3.5: Slowing the fall</vt:lpstr>
      <vt:lpstr>Static friction</vt:lpstr>
      <vt:lpstr>Static friction</vt:lpstr>
      <vt:lpstr>Static friction</vt:lpstr>
      <vt:lpstr>Static friction can help us move</vt:lpstr>
      <vt:lpstr>Tip about static friction and the normal force</vt:lpstr>
      <vt:lpstr>Magnitude of the maximum static friction force</vt:lpstr>
      <vt:lpstr>Testing a hypothesis</vt:lpstr>
      <vt:lpstr>Magnitude of the maximum static friction force: Testing experiment</vt:lpstr>
      <vt:lpstr>Does the maximum static friction force depend on mass?</vt:lpstr>
      <vt:lpstr>Further testing experiments for the maximal static friction force</vt:lpstr>
      <vt:lpstr>Relationship between normal force and friction force</vt:lpstr>
      <vt:lpstr>Making sense of a relationship</vt:lpstr>
      <vt:lpstr>Relationship between normal force and friction force</vt:lpstr>
      <vt:lpstr>Coefficient of static friction</vt:lpstr>
      <vt:lpstr>Static friction force</vt:lpstr>
      <vt:lpstr>Assumptions for our static friction model</vt:lpstr>
      <vt:lpstr>Kinetic friction</vt:lpstr>
      <vt:lpstr>Kinetic friction</vt:lpstr>
      <vt:lpstr>Assumptions for our kinetic friction model</vt:lpstr>
      <vt:lpstr>What causes friction?</vt:lpstr>
      <vt:lpstr>Determining friction experimentally: Experiment 1</vt:lpstr>
      <vt:lpstr>Determining friction experimentally:  Experiment 1 (Cont'd)</vt:lpstr>
      <vt:lpstr>Determining friction experimentally: Experiment 2</vt:lpstr>
      <vt:lpstr>Determining friction experimentally:  Experiment 2 (Cont'd)</vt:lpstr>
      <vt:lpstr>Tip</vt:lpstr>
      <vt:lpstr>Example 3.6: Using skid marks for evidence</vt:lpstr>
      <vt:lpstr>Other types of friction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Will Benner</cp:lastModifiedBy>
  <cp:revision>153</cp:revision>
  <dcterms:created xsi:type="dcterms:W3CDTF">2007-09-26T05:29:17Z</dcterms:created>
  <dcterms:modified xsi:type="dcterms:W3CDTF">2017-01-26T15:38:10Z</dcterms:modified>
</cp:coreProperties>
</file>