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1"/>
  </p:notesMasterIdLst>
  <p:handoutMasterIdLst>
    <p:handoutMasterId r:id="rId22"/>
  </p:handoutMasterIdLst>
  <p:sldIdLst>
    <p:sldId id="30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33" r:id="rId16"/>
    <p:sldId id="321" r:id="rId17"/>
    <p:sldId id="322" r:id="rId18"/>
    <p:sldId id="323" r:id="rId19"/>
    <p:sldId id="32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2" clrIdx="0"/>
  <p:cmAuthor id="1" name="premedia media" initial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325" autoAdjust="0"/>
    <p:restoredTop sz="96882" autoAdjust="0"/>
  </p:normalViewPr>
  <p:slideViewPr>
    <p:cSldViewPr snapToGrid="0">
      <p:cViewPr varScale="1">
        <p:scale>
          <a:sx n="103" d="100"/>
          <a:sy n="103" d="100"/>
        </p:scale>
        <p:origin x="-108" y="-25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pPr/>
              <a:t>1/22/2015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pPr/>
              <a:t>‹#›</a:t>
            </a:fld>
            <a:endParaRPr lang="en-US"/>
          </a:p>
        </p:txBody>
      </p:sp>
    </p:spTree>
    <p:extLst>
      <p:ext uri="{BB962C8B-B14F-4D97-AF65-F5344CB8AC3E}">
        <p14:creationId xmlns=""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a:t>
            </a:r>
            <a:r>
              <a:rPr lang="fr-FR" dirty="0" smtClean="0"/>
              <a:t>'</a:t>
            </a:r>
            <a:r>
              <a:rPr lang="en-US" dirty="0" smtClean="0"/>
              <a:t>m </a:t>
            </a:r>
            <a:r>
              <a:rPr lang="en-US" dirty="0"/>
              <a:t>leaving this for the instructor to solve in class</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6041C9-6CAA-0F4F-8604-DF033FD0851C}" type="slidenum">
              <a:rPr lang="en-US" sz="1200"/>
              <a:pPr/>
              <a:t>12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 as an example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9A90E6-89B2-B942-BA05-B98139D8146C}" type="slidenum">
              <a:rPr lang="en-US" sz="1200"/>
              <a:pPr/>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3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 motion</a:t>
            </a:r>
          </a:p>
        </p:txBody>
      </p:sp>
      <p:sp>
        <p:nvSpPr>
          <p:cNvPr id="3" name="Content Placeholder 2"/>
          <p:cNvSpPr>
            <a:spLocks noGrp="1"/>
          </p:cNvSpPr>
          <p:nvPr>
            <p:ph idx="1"/>
          </p:nvPr>
        </p:nvSpPr>
        <p:spPr/>
        <p:txBody>
          <a:bodyPr/>
          <a:lstStyle/>
          <a:p>
            <a:r>
              <a:rPr lang="en-US" dirty="0" smtClean="0"/>
              <a:t>Projectiles are objects launched at an angle relative to a horizontal surface.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4_Figure.jpg"/>
          <p:cNvPicPr>
            <a:picLocks noChangeAspect="1"/>
          </p:cNvPicPr>
          <p:nvPr/>
        </p:nvPicPr>
        <p:blipFill rotWithShape="1">
          <a:blip r:embed="rId2">
            <a:extLst>
              <a:ext uri="{28A0092B-C50C-407E-A947-70E740481C1C}">
                <a14:useLocalDpi xmlns="" xmlns:a14="http://schemas.microsoft.com/office/drawing/2010/main" val="0"/>
              </a:ext>
            </a:extLst>
          </a:blip>
          <a:srcRect b="4265"/>
          <a:stretch/>
        </p:blipFill>
        <p:spPr>
          <a:xfrm>
            <a:off x="942995" y="2395452"/>
            <a:ext cx="7258011" cy="35357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Quantitative analysis of projectile motion: Velocity</a:t>
            </a:r>
          </a:p>
        </p:txBody>
      </p:sp>
      <p:sp>
        <p:nvSpPr>
          <p:cNvPr id="3" name="Content Placeholder 2"/>
          <p:cNvSpPr>
            <a:spLocks noGrp="1"/>
          </p:cNvSpPr>
          <p:nvPr>
            <p:ph idx="1"/>
          </p:nvPr>
        </p:nvSpPr>
        <p:spPr>
          <a:xfrm>
            <a:off x="365125" y="1141414"/>
            <a:ext cx="8229600" cy="5469518"/>
          </a:xfrm>
        </p:spPr>
        <p:txBody>
          <a:bodyPr/>
          <a:lstStyle/>
          <a:p>
            <a:r>
              <a:rPr lang="en-US" sz="2400" dirty="0" smtClean="0"/>
              <a:t>For a projectile launched at speed </a:t>
            </a:r>
            <a:r>
              <a:rPr lang="en-US" sz="2400" i="1" dirty="0" smtClean="0"/>
              <a:t>v</a:t>
            </a:r>
            <a:r>
              <a:rPr lang="en-US" sz="2400" baseline="-25000" dirty="0" smtClean="0"/>
              <a:t>0</a:t>
            </a:r>
            <a:r>
              <a:rPr lang="en-US" sz="2400" dirty="0" smtClean="0"/>
              <a:t> at an angle </a:t>
            </a:r>
            <a:r>
              <a:rPr lang="en-US" sz="2400" i="1" dirty="0" smtClean="0"/>
              <a:t>θ</a:t>
            </a:r>
            <a:r>
              <a:rPr lang="en-US" sz="2400" dirty="0" smtClean="0"/>
              <a:t> relative to the horizontal:</a:t>
            </a:r>
          </a:p>
          <a:p>
            <a:endParaRPr lang="en-US" sz="2400" dirty="0"/>
          </a:p>
          <a:p>
            <a:endParaRPr lang="en-US" sz="2400" dirty="0" smtClean="0"/>
          </a:p>
          <a:p>
            <a:endParaRPr lang="en-US" sz="2400" dirty="0"/>
          </a:p>
          <a:p>
            <a:endParaRPr lang="en-US" sz="2400" dirty="0" smtClean="0"/>
          </a:p>
          <a:p>
            <a:endParaRPr lang="en-US" sz="2400" dirty="0"/>
          </a:p>
          <a:p>
            <a:pPr>
              <a:lnSpc>
                <a:spcPct val="90000"/>
              </a:lnSpc>
            </a:pPr>
            <a:endParaRPr lang="en-US" sz="2400" dirty="0" smtClean="0"/>
          </a:p>
          <a:p>
            <a:r>
              <a:rPr lang="en-US" sz="2400" dirty="0" smtClean="0"/>
              <a:t>Its initial </a:t>
            </a:r>
            <a:r>
              <a:rPr lang="en-US" sz="2400" i="1" dirty="0" smtClean="0"/>
              <a:t>x</a:t>
            </a:r>
            <a:r>
              <a:rPr lang="en-US" sz="2400" dirty="0" smtClean="0"/>
              <a:t>- and </a:t>
            </a:r>
            <a:r>
              <a:rPr lang="en-US" sz="2400" i="1" dirty="0" smtClean="0"/>
              <a:t>y</a:t>
            </a:r>
            <a:r>
              <a:rPr lang="en-US" sz="2400" dirty="0" smtClean="0"/>
              <a:t>-velocity components are:</a:t>
            </a:r>
          </a:p>
          <a:p>
            <a:r>
              <a:rPr lang="en-US" sz="2400" dirty="0" smtClean="0"/>
              <a:t>[insert the equations in the middle of the paragraph, on the 9th text line, on page 106 for </a:t>
            </a:r>
            <a:r>
              <a:rPr lang="en-US" sz="2400" i="1" dirty="0" smtClean="0"/>
              <a:t>v</a:t>
            </a:r>
            <a:r>
              <a:rPr lang="en-US" sz="2400" baseline="-25000" dirty="0" smtClean="0"/>
              <a:t>0</a:t>
            </a:r>
            <a:r>
              <a:rPr lang="en-US" sz="2400" i="1" baseline="-25000" dirty="0" smtClean="0"/>
              <a:t>x</a:t>
            </a:r>
            <a:r>
              <a:rPr lang="en-US" sz="2400" dirty="0" smtClean="0"/>
              <a:t> and </a:t>
            </a:r>
            <a:r>
              <a:rPr lang="en-US" sz="2400" i="1" dirty="0" smtClean="0"/>
              <a:t>v</a:t>
            </a:r>
            <a:r>
              <a:rPr lang="en-US" sz="2400" baseline="-25000" dirty="0" smtClean="0"/>
              <a:t>0</a:t>
            </a:r>
            <a:r>
              <a:rPr lang="en-US" sz="2400" i="1" baseline="-25000" dirty="0" smtClean="0"/>
              <a:t>y</a:t>
            </a:r>
            <a:r>
              <a:rPr lang="en-US" sz="2400" dirty="0" smtClean="0"/>
              <a:t>]</a:t>
            </a:r>
          </a:p>
          <a:p>
            <a:r>
              <a:rPr lang="en-US" sz="2400" dirty="0" smtClean="0"/>
              <a:t>The </a:t>
            </a:r>
            <a:r>
              <a:rPr lang="en-US" sz="2400" i="1" dirty="0" smtClean="0"/>
              <a:t>x</a:t>
            </a:r>
            <a:r>
              <a:rPr lang="en-US" sz="2400" dirty="0" smtClean="0"/>
              <a:t>-component of velocity remains constant during the flight because the acceleration along the </a:t>
            </a:r>
            <a:r>
              <a:rPr lang="en-US" sz="2400" i="1" dirty="0" smtClean="0"/>
              <a:t>x</a:t>
            </a:r>
            <a:r>
              <a:rPr lang="en-US" sz="2400" dirty="0" smtClean="0"/>
              <a:t>-axis is zero.</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4_Figure.jpg"/>
          <p:cNvPicPr>
            <a:picLocks noChangeAspect="1"/>
          </p:cNvPicPr>
          <p:nvPr/>
        </p:nvPicPr>
        <p:blipFill rotWithShape="1">
          <a:blip r:embed="rId2">
            <a:extLst>
              <a:ext uri="{28A0092B-C50C-407E-A947-70E740481C1C}">
                <a14:useLocalDpi xmlns="" xmlns:a14="http://schemas.microsoft.com/office/drawing/2010/main" val="0"/>
              </a:ext>
            </a:extLst>
          </a:blip>
          <a:srcRect b="4299"/>
          <a:stretch/>
        </p:blipFill>
        <p:spPr>
          <a:xfrm>
            <a:off x="1834478" y="1917543"/>
            <a:ext cx="5475045" cy="266623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Quantitative analysis of projectile motion: Using our kinematics equations</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Equation (3.8</a:t>
            </a:r>
            <a:r>
              <a:rPr lang="en-US" i="1" dirty="0" smtClean="0"/>
              <a:t>y</a:t>
            </a:r>
            <a:r>
              <a:rPr lang="en-US" dirty="0" smtClean="0"/>
              <a:t>) can be used to determine the time interval for the projectile</a:t>
            </a:r>
            <a:r>
              <a:rPr lang="fr-FR" dirty="0" smtClean="0"/>
              <a:t>'</a:t>
            </a:r>
            <a:r>
              <a:rPr lang="en-US" dirty="0" smtClean="0"/>
              <a:t>s flight.</a:t>
            </a:r>
          </a:p>
          <a:p>
            <a:r>
              <a:rPr lang="en-US" dirty="0" smtClean="0"/>
              <a:t>Equation (3.8</a:t>
            </a:r>
            <a:r>
              <a:rPr lang="en-US" i="1" dirty="0" smtClean="0"/>
              <a:t>x</a:t>
            </a:r>
            <a:r>
              <a:rPr lang="en-US" dirty="0" smtClean="0"/>
              <a:t>) can be used to determine how far the projectile travels in the horizontal direction during that time interval. </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Page 66.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8379" y="1225675"/>
            <a:ext cx="7767242" cy="243304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3.8: Best angle for farthest flight</a:t>
            </a:r>
          </a:p>
        </p:txBody>
      </p:sp>
      <p:sp>
        <p:nvSpPr>
          <p:cNvPr id="3" name="Content Placeholder 2"/>
          <p:cNvSpPr>
            <a:spLocks noGrp="1"/>
          </p:cNvSpPr>
          <p:nvPr>
            <p:ph idx="1"/>
          </p:nvPr>
        </p:nvSpPr>
        <p:spPr/>
        <p:txBody>
          <a:bodyPr/>
          <a:lstStyle/>
          <a:p>
            <a:r>
              <a:rPr lang="en-US" sz="2400" dirty="0" smtClean="0"/>
              <a:t>You want to throw a rock the farthest possible horizontal distance. You keep the initial speed of the rock constant and find that the horizontal distance it travels depends on the angle at which it leaves your hand. </a:t>
            </a:r>
          </a:p>
          <a:p>
            <a:r>
              <a:rPr lang="en-US" sz="2400" dirty="0" smtClean="0"/>
              <a:t>What is the angle at which you should throw the rock so that it travels the longest horizontal distance, assuming you throw it with the same initial speed?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Pg106_UnFigure.jpg"/>
          <p:cNvPicPr>
            <a:picLocks noChangeAspect="1"/>
          </p:cNvPicPr>
          <p:nvPr/>
        </p:nvPicPr>
        <p:blipFill rotWithShape="1">
          <a:blip r:embed="rId3">
            <a:extLst>
              <a:ext uri="{28A0092B-C50C-407E-A947-70E740481C1C}">
                <a14:useLocalDpi xmlns="" xmlns:a14="http://schemas.microsoft.com/office/drawing/2010/main" val="0"/>
              </a:ext>
            </a:extLst>
          </a:blip>
          <a:srcRect b="2830"/>
          <a:stretch/>
        </p:blipFill>
        <p:spPr>
          <a:xfrm>
            <a:off x="2977214" y="3852171"/>
            <a:ext cx="4040253" cy="29353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3.9: Shot from a cannon</a:t>
            </a:r>
          </a:p>
        </p:txBody>
      </p:sp>
      <p:sp>
        <p:nvSpPr>
          <p:cNvPr id="3" name="Content Placeholder 2"/>
          <p:cNvSpPr>
            <a:spLocks noGrp="1"/>
          </p:cNvSpPr>
          <p:nvPr>
            <p:ph idx="1"/>
          </p:nvPr>
        </p:nvSpPr>
        <p:spPr/>
        <p:txBody>
          <a:bodyPr/>
          <a:lstStyle/>
          <a:p>
            <a:r>
              <a:rPr lang="en-US" sz="2400" dirty="0" smtClean="0"/>
              <a:t>Stephanie Smith Havens is to be shot from an 8-m-long cannon at 100 km/h. The barrel of the cannon is oriented 45° above the horizontal. She hopes to be launched so that she lands on a net that is 40 m from the end of the cannon barrel and at the same elevation (our assumption). </a:t>
            </a:r>
          </a:p>
          <a:p>
            <a:r>
              <a:rPr lang="en-US" sz="2400" dirty="0" smtClean="0"/>
              <a:t>Estimate the speed with which she needs to leave the cannon to make it to the net.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3_Pg108_UnFigure1.jpg"/>
          <p:cNvPicPr>
            <a:picLocks noChangeAspect="1"/>
          </p:cNvPicPr>
          <p:nvPr/>
        </p:nvPicPr>
        <p:blipFill rotWithShape="1">
          <a:blip r:embed="rId3">
            <a:extLst>
              <a:ext uri="{28A0092B-C50C-407E-A947-70E740481C1C}">
                <a14:useLocalDpi xmlns="" xmlns:a14="http://schemas.microsoft.com/office/drawing/2010/main" val="0"/>
              </a:ext>
            </a:extLst>
          </a:blip>
          <a:srcRect b="3880"/>
          <a:stretch/>
        </p:blipFill>
        <p:spPr>
          <a:xfrm>
            <a:off x="2295987" y="4197093"/>
            <a:ext cx="4861101" cy="25796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Using Newton</a:t>
            </a:r>
            <a:r>
              <a:rPr lang="fr-FR" dirty="0" smtClean="0"/>
              <a:t>'</a:t>
            </a:r>
            <a:r>
              <a:rPr lang="en-US" dirty="0" smtClean="0"/>
              <a:t>s laws to explain how static friction helps a car start and stop</a:t>
            </a:r>
            <a:endParaRPr lang="en-US" dirty="0"/>
          </a:p>
        </p:txBody>
      </p:sp>
      <p:sp>
        <p:nvSpPr>
          <p:cNvPr id="3" name="Content Placeholder 2"/>
          <p:cNvSpPr>
            <a:spLocks noGrp="1"/>
          </p:cNvSpPr>
          <p:nvPr>
            <p:ph idx="1"/>
          </p:nvPr>
        </p:nvSpPr>
        <p:spPr/>
        <p:txBody>
          <a:bodyPr/>
          <a:lstStyle/>
          <a:p>
            <a:r>
              <a:rPr lang="en-US" dirty="0" smtClean="0"/>
              <a:t>Increasing or decreasing a car</a:t>
            </a:r>
            <a:r>
              <a:rPr lang="fr-FR" dirty="0" smtClean="0"/>
              <a:t>'</a:t>
            </a:r>
            <a:r>
              <a:rPr lang="en-US" dirty="0" smtClean="0"/>
              <a:t>s speed involves static friction between the tire</a:t>
            </a:r>
            <a:r>
              <a:rPr lang="fr-FR" dirty="0" smtClean="0"/>
              <a:t>'</a:t>
            </a:r>
            <a:r>
              <a:rPr lang="en-US" dirty="0" smtClean="0"/>
              <a:t>s region of contact and the pavement.</a:t>
            </a:r>
          </a:p>
          <a:p>
            <a:pPr lvl="1"/>
            <a:r>
              <a:rPr lang="en-US" dirty="0" smtClean="0"/>
              <a:t>To move faster, turn the tire faster. The tire then pushes back harder on the pavement, and the pavement pulls forward more on the tire (Newton</a:t>
            </a:r>
            <a:r>
              <a:rPr lang="fr-FR" dirty="0" smtClean="0"/>
              <a:t>'</a:t>
            </a:r>
            <a:r>
              <a:rPr lang="en-US" dirty="0" smtClean="0"/>
              <a:t>s third law).</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Using Newton</a:t>
            </a:r>
            <a:r>
              <a:rPr lang="fr-FR" dirty="0" smtClean="0"/>
              <a:t>'</a:t>
            </a:r>
            <a:r>
              <a:rPr lang="en-US" dirty="0" smtClean="0"/>
              <a:t>s laws to explain how static friction helps a car start and stop </a:t>
            </a:r>
            <a:r>
              <a:rPr lang="en-US" i="1" dirty="0" smtClean="0"/>
              <a:t>(</a:t>
            </a:r>
            <a:r>
              <a:rPr lang="en-US" i="1" dirty="0" err="1" smtClean="0"/>
              <a:t>Cont</a:t>
            </a:r>
            <a:r>
              <a:rPr lang="fr-FR" i="1" dirty="0" smtClean="0"/>
              <a:t>'</a:t>
            </a:r>
            <a:r>
              <a:rPr lang="en-US" i="1" dirty="0" smtClean="0"/>
              <a:t>d)</a:t>
            </a:r>
            <a:endParaRPr lang="en-US" i="1" dirty="0"/>
          </a:p>
        </p:txBody>
      </p:sp>
      <p:sp>
        <p:nvSpPr>
          <p:cNvPr id="3" name="Content Placeholder 2"/>
          <p:cNvSpPr>
            <a:spLocks noGrp="1"/>
          </p:cNvSpPr>
          <p:nvPr>
            <p:ph idx="1"/>
          </p:nvPr>
        </p:nvSpPr>
        <p:spPr>
          <a:xfrm>
            <a:off x="365125" y="1141413"/>
            <a:ext cx="8229600" cy="1793975"/>
          </a:xfrm>
        </p:spPr>
        <p:txBody>
          <a:bodyPr/>
          <a:lstStyle/>
          <a:p>
            <a:pPr lvl="1"/>
            <a:r>
              <a:rPr lang="en-US" dirty="0" smtClean="0"/>
              <a:t>To slow down, turn the tire more slowly. The tire pulls forward on the pavement, which in turn pushes back on the tire to accelerate the car backward.</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5_FigureB_Anno.jpg"/>
          <p:cNvPicPr>
            <a:picLocks noChangeAspect="1"/>
          </p:cNvPicPr>
          <p:nvPr/>
        </p:nvPicPr>
        <p:blipFill rotWithShape="1">
          <a:blip r:embed="rId2">
            <a:extLst>
              <a:ext uri="{28A0092B-C50C-407E-A947-70E740481C1C}">
                <a14:useLocalDpi xmlns="" xmlns:a14="http://schemas.microsoft.com/office/drawing/2010/main" val="0"/>
              </a:ext>
            </a:extLst>
          </a:blip>
          <a:srcRect b="2964"/>
          <a:stretch/>
        </p:blipFill>
        <p:spPr>
          <a:xfrm>
            <a:off x="1084916" y="3043185"/>
            <a:ext cx="3808192" cy="3239721"/>
          </a:xfrm>
          <a:prstGeom prst="rect">
            <a:avLst/>
          </a:prstGeom>
        </p:spPr>
      </p:pic>
      <p:pic>
        <p:nvPicPr>
          <p:cNvPr id="5" name="Picture 4" descr="03_15_FigureC_Anno.jpg"/>
          <p:cNvPicPr>
            <a:picLocks noChangeAspect="1"/>
          </p:cNvPicPr>
          <p:nvPr/>
        </p:nvPicPr>
        <p:blipFill rotWithShape="1">
          <a:blip r:embed="rId3">
            <a:extLst>
              <a:ext uri="{28A0092B-C50C-407E-A947-70E740481C1C}">
                <a14:useLocalDpi xmlns="" xmlns:a14="http://schemas.microsoft.com/office/drawing/2010/main" val="0"/>
              </a:ext>
            </a:extLst>
          </a:blip>
          <a:srcRect b="2710"/>
          <a:stretch/>
        </p:blipFill>
        <p:spPr>
          <a:xfrm>
            <a:off x="5040489" y="3093653"/>
            <a:ext cx="3657600" cy="3384265"/>
          </a:xfrm>
          <a:prstGeom prst="rect">
            <a:avLst/>
          </a:prstGeom>
        </p:spPr>
      </p:pic>
    </p:spTree>
    <p:extLst>
      <p:ext uri="{BB962C8B-B14F-4D97-AF65-F5344CB8AC3E}">
        <p14:creationId xmlns="" xmlns:p14="http://schemas.microsoft.com/office/powerpoint/2010/main" val="75720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a:t>
            </a:r>
          </a:p>
        </p:txBody>
      </p:sp>
      <p:sp>
        <p:nvSpPr>
          <p:cNvPr id="3" name="Content Placeholder 2"/>
          <p:cNvSpPr>
            <a:spLocks noGrp="1"/>
          </p:cNvSpPr>
          <p:nvPr>
            <p:ph idx="1"/>
          </p:nvPr>
        </p:nvSpPr>
        <p:spPr>
          <a:xfrm>
            <a:off x="365125" y="1141413"/>
            <a:ext cx="8229600" cy="5368588"/>
          </a:xfrm>
        </p:spPr>
        <p:txBody>
          <a:bodyPr/>
          <a:lstStyle/>
          <a:p>
            <a:r>
              <a:rPr lang="en-US" sz="2400" dirty="0" smtClean="0"/>
              <a:t>Some people think a car</a:t>
            </a:r>
            <a:r>
              <a:rPr lang="fr-FR" sz="2400" dirty="0" smtClean="0"/>
              <a:t>'</a:t>
            </a:r>
            <a:r>
              <a:rPr lang="en-US" sz="2400" dirty="0" smtClean="0"/>
              <a:t>s engine exerts a force on the car that starts the car</a:t>
            </a:r>
            <a:r>
              <a:rPr lang="fr-FR" sz="2400" dirty="0" smtClean="0"/>
              <a:t>'</a:t>
            </a:r>
            <a:r>
              <a:rPr lang="en-US" sz="2400" dirty="0" smtClean="0"/>
              <a:t>s motion and helps it maintain a constant speed despite air resistance. In fact, the forces the engine exerts on other parts of the car are internal forces. Only external forces exerted by objects in the environment can affect the car</a:t>
            </a:r>
            <a:r>
              <a:rPr lang="fr-FR" sz="2400" dirty="0" smtClean="0"/>
              <a:t>'</a:t>
            </a:r>
            <a:r>
              <a:rPr lang="en-US" sz="2400" dirty="0" smtClean="0"/>
              <a:t>s acceleration. The engine rotates the wheels, and the wheels push forward or backward on the ground. It is the ground (an external object) that pushes backward or forward on the wheels, causing the car to slow down or speed up. </a:t>
            </a:r>
            <a:r>
              <a:rPr lang="en-US" sz="2400" b="1" dirty="0" smtClean="0"/>
              <a:t>The force responsible for this backward or forward push is the static friction force that the road exerts on the tires.</a:t>
            </a:r>
            <a:endParaRPr lang="en-US" sz="2400" b="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9" name="Picture 8" descr="summary 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3303" y="1195118"/>
            <a:ext cx="8323453" cy="48032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p>
        </p:txBody>
      </p:sp>
      <p:pic>
        <p:nvPicPr>
          <p:cNvPr id="5" name="Picture 4" descr="summary 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2100" y="1199942"/>
            <a:ext cx="8330183" cy="4985920"/>
          </a:xfrm>
          <a:prstGeom prst="rect">
            <a:avLst/>
          </a:prstGeom>
        </p:spPr>
      </p:pic>
      <p:sp>
        <p:nvSpPr>
          <p:cNvPr id="10" name="Footer Placeholder 7"/>
          <p:cNvSpPr>
            <a:spLocks noGrp="1"/>
          </p:cNvSpPr>
          <p:nvPr>
            <p:ph type="ftr" sz="quarter" idx="10"/>
          </p:nvPr>
        </p:nvSpPr>
        <p:spPr>
          <a:xfrm>
            <a:off x="87313" y="6613525"/>
            <a:ext cx="5399087" cy="179388"/>
          </a:xfrm>
        </p:spPr>
        <p:txBody>
          <a:bodyPr/>
          <a:lstStyle/>
          <a:p>
            <a:r>
              <a:rPr lang="en-GB" dirty="0" smtClean="0"/>
              <a:t>© 2014 Pearson Education, Inc.</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p>
        </p:txBody>
      </p:sp>
      <p:sp>
        <p:nvSpPr>
          <p:cNvPr id="8" name="Footer Placeholder 7"/>
          <p:cNvSpPr>
            <a:spLocks noGrp="1"/>
          </p:cNvSpPr>
          <p:nvPr>
            <p:ph type="ftr" sz="quarter" idx="10"/>
          </p:nvPr>
        </p:nvSpPr>
        <p:spPr/>
        <p:txBody>
          <a:bodyPr/>
          <a:lstStyle/>
          <a:p>
            <a:r>
              <a:rPr lang="en-GB" dirty="0" smtClean="0"/>
              <a:t>© 2014 Pearson Education, Inc.</a:t>
            </a:r>
            <a:endParaRPr lang="en-GB" dirty="0"/>
          </a:p>
        </p:txBody>
      </p:sp>
      <p:pic>
        <p:nvPicPr>
          <p:cNvPr id="6" name="Picture 5" descr="summary 3.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7331" y="1842681"/>
            <a:ext cx="8330183" cy="33889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projectile motion</a:t>
            </a:r>
          </a:p>
        </p:txBody>
      </p:sp>
      <p:sp>
        <p:nvSpPr>
          <p:cNvPr id="3" name="Content Placeholder 2"/>
          <p:cNvSpPr>
            <a:spLocks noGrp="1"/>
          </p:cNvSpPr>
          <p:nvPr>
            <p:ph idx="1"/>
          </p:nvPr>
        </p:nvSpPr>
        <p:spPr/>
        <p:txBody>
          <a:bodyPr/>
          <a:lstStyle/>
          <a:p>
            <a:r>
              <a:rPr lang="en-US" dirty="0" smtClean="0"/>
              <a:t>Throw the ball straight up while moving on rollerblades. As long as you do not change your speed or direction while the ball is in flight, it will land back in your hands. </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3_FigureA_Anno.jpg"/>
          <p:cNvPicPr>
            <a:picLocks noChangeAspect="1"/>
          </p:cNvPicPr>
          <p:nvPr/>
        </p:nvPicPr>
        <p:blipFill rotWithShape="1">
          <a:blip r:embed="rId2">
            <a:extLst>
              <a:ext uri="{28A0092B-C50C-407E-A947-70E740481C1C}">
                <a14:useLocalDpi xmlns="" xmlns:a14="http://schemas.microsoft.com/office/drawing/2010/main" val="0"/>
              </a:ext>
            </a:extLst>
          </a:blip>
          <a:srcRect b="3080"/>
          <a:stretch/>
        </p:blipFill>
        <p:spPr>
          <a:xfrm>
            <a:off x="982096" y="3068421"/>
            <a:ext cx="3662263" cy="3230020"/>
          </a:xfrm>
          <a:prstGeom prst="rect">
            <a:avLst/>
          </a:prstGeom>
        </p:spPr>
      </p:pic>
      <p:pic>
        <p:nvPicPr>
          <p:cNvPr id="5" name="Picture 4" descr="03_13_FigureB_Anno.jpg"/>
          <p:cNvPicPr>
            <a:picLocks noChangeAspect="1"/>
          </p:cNvPicPr>
          <p:nvPr/>
        </p:nvPicPr>
        <p:blipFill rotWithShape="1">
          <a:blip r:embed="rId3">
            <a:extLst>
              <a:ext uri="{28A0092B-C50C-407E-A947-70E740481C1C}">
                <a14:useLocalDpi xmlns="" xmlns:a14="http://schemas.microsoft.com/office/drawing/2010/main" val="0"/>
              </a:ext>
            </a:extLst>
          </a:blip>
          <a:srcRect b="2837"/>
          <a:stretch/>
        </p:blipFill>
        <p:spPr>
          <a:xfrm>
            <a:off x="5244530" y="3068421"/>
            <a:ext cx="3348948" cy="35509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Qualitative analysis of projectile motion in  the </a:t>
            </a:r>
            <a:r>
              <a:rPr lang="en-US" i="1" dirty="0" smtClean="0"/>
              <a:t>y</a:t>
            </a:r>
            <a:r>
              <a:rPr lang="en-US" dirty="0" smtClean="0"/>
              <a:t>-axis</a:t>
            </a:r>
          </a:p>
        </p:txBody>
      </p:sp>
      <p:sp>
        <p:nvSpPr>
          <p:cNvPr id="3" name="Content Placeholder 2"/>
          <p:cNvSpPr>
            <a:spLocks noGrp="1"/>
          </p:cNvSpPr>
          <p:nvPr>
            <p:ph idx="1"/>
          </p:nvPr>
        </p:nvSpPr>
        <p:spPr/>
        <p:txBody>
          <a:bodyPr/>
          <a:lstStyle/>
          <a:p>
            <a:r>
              <a:rPr lang="en-US" dirty="0" smtClean="0"/>
              <a:t>A ball thrown straight up in the air by a person moving horizontally on rollerblades will land back in the person</a:t>
            </a:r>
            <a:r>
              <a:rPr lang="fr-FR" dirty="0" smtClean="0"/>
              <a:t>'</a:t>
            </a:r>
            <a:r>
              <a:rPr lang="en-US" dirty="0" smtClean="0"/>
              <a:t>s hand.</a:t>
            </a:r>
          </a:p>
          <a:p>
            <a:r>
              <a:rPr lang="en-US" dirty="0" smtClean="0"/>
              <a:t>Earth exerts a gravitational force on the ball, so its upward speed decreases until it stops at the highest point, and then its downward speed increases until it returns to your hands.</a:t>
            </a:r>
          </a:p>
          <a:p>
            <a:r>
              <a:rPr lang="en-US" dirty="0" smtClean="0"/>
              <a:t>With respect to you on the rollerblades, the ball simply moves up and down.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Qualitative analysis of projectile motion in  the </a:t>
            </a:r>
            <a:r>
              <a:rPr lang="en-US" i="1" dirty="0" smtClean="0"/>
              <a:t>x</a:t>
            </a:r>
            <a:r>
              <a:rPr lang="en-US" dirty="0" smtClean="0"/>
              <a:t>-axis</a:t>
            </a:r>
          </a:p>
        </p:txBody>
      </p:sp>
      <p:sp>
        <p:nvSpPr>
          <p:cNvPr id="3" name="Content Placeholder 2"/>
          <p:cNvSpPr>
            <a:spLocks noGrp="1"/>
          </p:cNvSpPr>
          <p:nvPr>
            <p:ph idx="1"/>
          </p:nvPr>
        </p:nvSpPr>
        <p:spPr/>
        <p:txBody>
          <a:bodyPr/>
          <a:lstStyle/>
          <a:p>
            <a:r>
              <a:rPr lang="en-US" dirty="0" smtClean="0"/>
              <a:t>A ball thrown straight up in the air by a person moving horizontally on rollerblades will land back in the person</a:t>
            </a:r>
            <a:r>
              <a:rPr lang="fr-FR" dirty="0" smtClean="0"/>
              <a:t>'</a:t>
            </a:r>
            <a:r>
              <a:rPr lang="en-US" dirty="0" smtClean="0"/>
              <a:t>s hand.</a:t>
            </a:r>
          </a:p>
          <a:p>
            <a:r>
              <a:rPr lang="en-US" dirty="0" smtClean="0"/>
              <a:t>The ball also moves horizontally.</a:t>
            </a:r>
          </a:p>
          <a:p>
            <a:r>
              <a:rPr lang="en-US" dirty="0" smtClean="0"/>
              <a:t>No object exerts a horizontal force on the ball. Thus, according to Newton</a:t>
            </a:r>
            <a:r>
              <a:rPr lang="fr-FR" dirty="0" smtClean="0"/>
              <a:t>'</a:t>
            </a:r>
            <a:r>
              <a:rPr lang="en-US" dirty="0" smtClean="0"/>
              <a:t>s first law, the ball</a:t>
            </a:r>
            <a:r>
              <a:rPr lang="fr-FR" dirty="0" smtClean="0"/>
              <a:t>'</a:t>
            </a:r>
            <a:r>
              <a:rPr lang="en-US" dirty="0" smtClean="0"/>
              <a:t>s horizontal velocity does not change once it is released and is the same as the person</a:t>
            </a:r>
            <a:r>
              <a:rPr lang="fr-FR" altLang="ja-JP" dirty="0" smtClean="0"/>
              <a:t>'</a:t>
            </a:r>
            <a:r>
              <a:rPr lang="en-US" dirty="0" smtClean="0"/>
              <a:t>s horizontal component of velocity.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Qualitative analysis of projectile motion in the </a:t>
            </a:r>
            <a:r>
              <a:rPr lang="en-US" i="1" dirty="0" smtClean="0"/>
              <a:t>x</a:t>
            </a:r>
            <a:r>
              <a:rPr lang="en-US" dirty="0" smtClean="0"/>
              <a:t>- and </a:t>
            </a:r>
            <a:r>
              <a:rPr lang="en-US" i="1" dirty="0" smtClean="0"/>
              <a:t>y</a:t>
            </a:r>
            <a:r>
              <a:rPr lang="en-US" dirty="0" smtClean="0"/>
              <a:t>-axes</a:t>
            </a:r>
          </a:p>
        </p:txBody>
      </p:sp>
      <p:sp>
        <p:nvSpPr>
          <p:cNvPr id="3" name="Content Placeholder 2"/>
          <p:cNvSpPr>
            <a:spLocks noGrp="1"/>
          </p:cNvSpPr>
          <p:nvPr>
            <p:ph idx="1"/>
          </p:nvPr>
        </p:nvSpPr>
        <p:spPr/>
        <p:txBody>
          <a:bodyPr/>
          <a:lstStyle/>
          <a:p>
            <a:r>
              <a:rPr lang="en-US" dirty="0" smtClean="0"/>
              <a:t>A ball thrown straight up in the air by a person moving horizontally on rollerblades will land back in the person</a:t>
            </a:r>
            <a:r>
              <a:rPr lang="fr-FR" dirty="0" smtClean="0"/>
              <a:t>'</a:t>
            </a:r>
            <a:r>
              <a:rPr lang="en-US" dirty="0" smtClean="0"/>
              <a:t>s hand.</a:t>
            </a:r>
          </a:p>
          <a:p>
            <a:r>
              <a:rPr lang="en-US" dirty="0" smtClean="0"/>
              <a:t>The ball continues moving horizontally as if it were not thrown upward.</a:t>
            </a:r>
          </a:p>
          <a:p>
            <a:r>
              <a:rPr lang="en-US" dirty="0" smtClean="0"/>
              <a:t>The ball moves up and down as if it does not move horizontally. </a:t>
            </a:r>
          </a:p>
          <a:p>
            <a:r>
              <a:rPr lang="en-US" dirty="0" smtClean="0"/>
              <a:t>It seems that the horizontal and vertical motions of the ball are independent of each other. </a:t>
            </a:r>
            <a:r>
              <a:rPr lang="en-US" b="1" dirty="0" smtClean="0"/>
              <a:t>We need to test this pattern!</a:t>
            </a:r>
            <a:endParaRPr lang="en-US" b="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experiment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06_Table.jpg"/>
          <p:cNvPicPr>
            <a:picLocks noChangeAspect="1"/>
          </p:cNvPicPr>
          <p:nvPr/>
        </p:nvPicPr>
        <p:blipFill rotWithShape="1">
          <a:blip r:embed="rId2">
            <a:extLst>
              <a:ext uri="{28A0092B-C50C-407E-A947-70E740481C1C}">
                <a14:useLocalDpi xmlns="" xmlns:a14="http://schemas.microsoft.com/office/drawing/2010/main" val="0"/>
              </a:ext>
            </a:extLst>
          </a:blip>
          <a:srcRect b="3826"/>
          <a:stretch/>
        </p:blipFill>
        <p:spPr>
          <a:xfrm>
            <a:off x="281827" y="1097442"/>
            <a:ext cx="8601456" cy="47312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experiment</a:t>
            </a:r>
          </a:p>
        </p:txBody>
      </p:sp>
      <p:sp>
        <p:nvSpPr>
          <p:cNvPr id="3" name="Content Placeholder 2"/>
          <p:cNvSpPr>
            <a:spLocks noGrp="1"/>
          </p:cNvSpPr>
          <p:nvPr>
            <p:ph idx="1"/>
          </p:nvPr>
        </p:nvSpPr>
        <p:spPr>
          <a:xfrm>
            <a:off x="365125" y="1141413"/>
            <a:ext cx="8229600" cy="547792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smtClean="0"/>
              <a:t>Given our prediction based on the previously observed pattern, and the outcome of the testing experiment, what can we conclude?</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3_06_Table.jpg"/>
          <p:cNvPicPr>
            <a:picLocks noChangeAspect="1"/>
          </p:cNvPicPr>
          <p:nvPr/>
        </p:nvPicPr>
        <p:blipFill rotWithShape="1">
          <a:blip r:embed="rId2">
            <a:extLst>
              <a:ext uri="{28A0092B-C50C-407E-A947-70E740481C1C}">
                <a14:useLocalDpi xmlns="" xmlns:a14="http://schemas.microsoft.com/office/drawing/2010/main" val="0"/>
              </a:ext>
            </a:extLst>
          </a:blip>
          <a:srcRect l="66340" t="20776" r="807" b="21265"/>
          <a:stretch/>
        </p:blipFill>
        <p:spPr>
          <a:xfrm>
            <a:off x="2827926" y="844063"/>
            <a:ext cx="3702124" cy="37354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Exercise 3.7: Throwing a ball</a:t>
            </a:r>
          </a:p>
        </p:txBody>
      </p:sp>
      <p:sp>
        <p:nvSpPr>
          <p:cNvPr id="3" name="Content Placeholder 2"/>
          <p:cNvSpPr>
            <a:spLocks noGrp="1"/>
          </p:cNvSpPr>
          <p:nvPr>
            <p:ph idx="1"/>
          </p:nvPr>
        </p:nvSpPr>
        <p:spPr/>
        <p:txBody>
          <a:bodyPr/>
          <a:lstStyle/>
          <a:p>
            <a:r>
              <a:rPr lang="en-US" dirty="0" smtClean="0"/>
              <a:t>You throw a tennis ball as a projectile. Arrows represent the ball</a:t>
            </a:r>
            <a:r>
              <a:rPr lang="fr-FR" dirty="0" smtClean="0"/>
              <a:t>'</a:t>
            </a:r>
            <a:r>
              <a:rPr lang="en-US" dirty="0" smtClean="0"/>
              <a:t>s instantaneous velocity and acceleration and the force or forces exerted on the ball by other objects when at the three positions shown in the diagram.</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Pg105_UnFigure3_Anno.jpg"/>
          <p:cNvPicPr>
            <a:picLocks noChangeAspect="1"/>
          </p:cNvPicPr>
          <p:nvPr/>
        </p:nvPicPr>
        <p:blipFill rotWithShape="1">
          <a:blip r:embed="rId2">
            <a:extLst>
              <a:ext uri="{28A0092B-C50C-407E-A947-70E740481C1C}">
                <a14:useLocalDpi xmlns="" xmlns:a14="http://schemas.microsoft.com/office/drawing/2010/main" val="0"/>
              </a:ext>
            </a:extLst>
          </a:blip>
          <a:srcRect b="4587"/>
          <a:stretch/>
        </p:blipFill>
        <p:spPr>
          <a:xfrm>
            <a:off x="168208" y="4008610"/>
            <a:ext cx="4280797" cy="1945380"/>
          </a:xfrm>
          <a:prstGeom prst="rect">
            <a:avLst/>
          </a:prstGeom>
        </p:spPr>
      </p:pic>
      <p:pic>
        <p:nvPicPr>
          <p:cNvPr id="5" name="Picture 4" descr="03_Pg105_UnFigure4.jpg"/>
          <p:cNvPicPr>
            <a:picLocks noChangeAspect="1"/>
          </p:cNvPicPr>
          <p:nvPr/>
        </p:nvPicPr>
        <p:blipFill rotWithShape="1">
          <a:blip r:embed="rId3">
            <a:extLst>
              <a:ext uri="{28A0092B-C50C-407E-A947-70E740481C1C}">
                <a14:useLocalDpi xmlns="" xmlns:a14="http://schemas.microsoft.com/office/drawing/2010/main" val="0"/>
              </a:ext>
            </a:extLst>
          </a:blip>
          <a:srcRect b="5305"/>
          <a:stretch/>
        </p:blipFill>
        <p:spPr>
          <a:xfrm>
            <a:off x="4697185" y="4017950"/>
            <a:ext cx="4369019" cy="17827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Quantitative analysis of projectile motion: Acceleration</a:t>
            </a:r>
          </a:p>
        </p:txBody>
      </p:sp>
      <p:sp>
        <p:nvSpPr>
          <p:cNvPr id="3" name="Content Placeholder 2"/>
          <p:cNvSpPr>
            <a:spLocks noGrp="1"/>
          </p:cNvSpPr>
          <p:nvPr>
            <p:ph idx="1"/>
          </p:nvPr>
        </p:nvSpPr>
        <p:spPr/>
        <p:txBody>
          <a:bodyPr/>
          <a:lstStyle/>
          <a:p>
            <a:r>
              <a:rPr lang="en-US" dirty="0" smtClean="0"/>
              <a:t>The equations of motion for velocity and constant acceleration are used to analyze projectile motion quantitatively.</a:t>
            </a:r>
          </a:p>
          <a:p>
            <a:r>
              <a:rPr lang="en-US" dirty="0" smtClean="0"/>
              <a:t>The </a:t>
            </a:r>
            <a:r>
              <a:rPr lang="en-US" i="1" dirty="0" smtClean="0"/>
              <a:t>x</a:t>
            </a:r>
            <a:r>
              <a:rPr lang="en-US" dirty="0" smtClean="0"/>
              <a:t>-component (in the horizontal direction) of a projectile</a:t>
            </a:r>
            <a:r>
              <a:rPr lang="fr-FR" dirty="0" smtClean="0"/>
              <a:t>'</a:t>
            </a:r>
            <a:r>
              <a:rPr lang="en-US" dirty="0" smtClean="0"/>
              <a:t>s acceleration is zero.</a:t>
            </a:r>
          </a:p>
          <a:p>
            <a:r>
              <a:rPr lang="en-US" dirty="0" smtClean="0"/>
              <a:t>The </a:t>
            </a:r>
            <a:r>
              <a:rPr lang="en-US" i="1" dirty="0" smtClean="0"/>
              <a:t>y</a:t>
            </a:r>
            <a:r>
              <a:rPr lang="en-US" dirty="0" smtClean="0"/>
              <a:t>-component (in the vertical direction) of a projectile</a:t>
            </a:r>
            <a:r>
              <a:rPr lang="fr-FR" dirty="0" smtClean="0"/>
              <a:t>'</a:t>
            </a:r>
            <a:r>
              <a:rPr lang="en-US" dirty="0" smtClean="0"/>
              <a:t>s acceleration is –</a:t>
            </a:r>
            <a:r>
              <a:rPr lang="en-US" i="1" dirty="0" smtClean="0"/>
              <a:t>g</a:t>
            </a:r>
            <a:r>
              <a:rPr lang="en-US" dirty="0" smtClean="0"/>
              <a:t>.</a:t>
            </a:r>
          </a:p>
          <a:p>
            <a:pPr lvl="1"/>
            <a:r>
              <a:rPr lang="en-US" dirty="0" smtClean="0"/>
              <a:t>The force is </a:t>
            </a:r>
            <a:r>
              <a:rPr lang="en-US" i="1" dirty="0" smtClean="0"/>
              <a:t>mg</a:t>
            </a:r>
            <a:r>
              <a:rPr lang="en-US" dirty="0" smtClean="0"/>
              <a:t>—the force of gravity that Earth exerts on the projectile.</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1304</TotalTime>
  <Words>1170</Words>
  <Application>Microsoft Macintosh PowerPoint</Application>
  <PresentationFormat>On-screen Show (4:3)</PresentationFormat>
  <Paragraphs>92</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HA5Lect_template</vt:lpstr>
      <vt:lpstr>Projectile motion</vt:lpstr>
      <vt:lpstr>Creating projectile motion</vt:lpstr>
      <vt:lpstr>Qualitative analysis of projectile motion in  the y-axis</vt:lpstr>
      <vt:lpstr>Qualitative analysis of projectile motion in  the x-axis</vt:lpstr>
      <vt:lpstr>Qualitative analysis of projectile motion in the x- and y-axes</vt:lpstr>
      <vt:lpstr>Testing experiment</vt:lpstr>
      <vt:lpstr>Testing experiment</vt:lpstr>
      <vt:lpstr>Conceptual Exercise 3.7: Throwing a ball</vt:lpstr>
      <vt:lpstr>Quantitative analysis of projectile motion: Acceleration</vt:lpstr>
      <vt:lpstr>Quantitative analysis of projectile motion: Velocity</vt:lpstr>
      <vt:lpstr>Quantitative analysis of projectile motion: Using our kinematics equations</vt:lpstr>
      <vt:lpstr>Example 3.8: Best angle for farthest flight</vt:lpstr>
      <vt:lpstr>Example 3.9: Shot from a cannon</vt:lpstr>
      <vt:lpstr>Using Newton's laws to explain how static friction helps a car start and stop</vt:lpstr>
      <vt:lpstr>Using Newton's laws to explain how static friction helps a car start and stop (Cont'd)</vt:lpstr>
      <vt:lpstr>Tip</vt:lpstr>
      <vt:lpstr>Summary</vt:lpstr>
      <vt:lpstr>Summary</vt:lpstr>
      <vt:lpstr>Summary</vt:lpstr>
    </vt:vector>
  </TitlesOfParts>
  <Company>뿿ˤʤ㏘뿿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William Penn Benner III</cp:lastModifiedBy>
  <cp:revision>143</cp:revision>
  <dcterms:created xsi:type="dcterms:W3CDTF">2007-09-26T05:29:17Z</dcterms:created>
  <dcterms:modified xsi:type="dcterms:W3CDTF">2015-01-22T15:19:07Z</dcterms:modified>
</cp:coreProperties>
</file>