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492" r:id="rId2"/>
    <p:sldId id="432" r:id="rId3"/>
    <p:sldId id="433" r:id="rId4"/>
    <p:sldId id="434" r:id="rId5"/>
    <p:sldId id="435" r:id="rId6"/>
    <p:sldId id="436" r:id="rId7"/>
    <p:sldId id="437" r:id="rId8"/>
    <p:sldId id="438" r:id="rId9"/>
    <p:sldId id="439" r:id="rId10"/>
    <p:sldId id="440" r:id="rId11"/>
    <p:sldId id="441" r:id="rId12"/>
    <p:sldId id="442" r:id="rId13"/>
    <p:sldId id="443" r:id="rId14"/>
    <p:sldId id="444"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 id="483" r:id="rId53"/>
    <p:sldId id="484" r:id="rId54"/>
    <p:sldId id="485" r:id="rId55"/>
    <p:sldId id="486" r:id="rId56"/>
    <p:sldId id="487" r:id="rId57"/>
    <p:sldId id="488" r:id="rId58"/>
    <p:sldId id="489" r:id="rId59"/>
    <p:sldId id="490" r:id="rId60"/>
    <p:sldId id="491" r:id="rId61"/>
    <p:sldId id="297" r:id="rId62"/>
    <p:sldId id="300" r:id="rId63"/>
    <p:sldId id="301" r:id="rId64"/>
    <p:sldId id="263" r:id="rId65"/>
    <p:sldId id="426" r:id="rId66"/>
    <p:sldId id="340" r:id="rId67"/>
    <p:sldId id="416" r:id="rId68"/>
    <p:sldId id="307" r:id="rId69"/>
    <p:sldId id="406" r:id="rId70"/>
    <p:sldId id="427" r:id="rId71"/>
    <p:sldId id="304"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B90000"/>
    <a:srgbClr val="6600FF"/>
    <a:srgbClr val="BF71FF"/>
    <a:srgbClr val="9B37FF"/>
    <a:srgbClr val="9CCB0D"/>
    <a:srgbClr val="A6D70E"/>
    <a:srgbClr val="8DD705"/>
    <a:srgbClr val="86CB07"/>
    <a:srgbClr val="73BF08"/>
    <a:srgbClr val="6DB3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678"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E118-157F-40EC-839F-8334167B73AB}" type="datetimeFigureOut">
              <a:rPr lang="en-US" smtClean="0"/>
              <a:t>4/20/2017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AC0E8-3B03-41EA-864C-1366957DF614}" type="slidenum">
              <a:rPr lang="en-US" smtClean="0"/>
              <a:t>‹#›</a:t>
            </a:fld>
            <a:endParaRPr lang="en-US"/>
          </a:p>
        </p:txBody>
      </p:sp>
    </p:spTree>
    <p:extLst>
      <p:ext uri="{BB962C8B-B14F-4D97-AF65-F5344CB8AC3E}">
        <p14:creationId xmlns:p14="http://schemas.microsoft.com/office/powerpoint/2010/main" val="215058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68</a:t>
            </a:fld>
            <a:endParaRPr lang="en-US"/>
          </a:p>
        </p:txBody>
      </p:sp>
    </p:spTree>
    <p:extLst>
      <p:ext uri="{BB962C8B-B14F-4D97-AF65-F5344CB8AC3E}">
        <p14:creationId xmlns:p14="http://schemas.microsoft.com/office/powerpoint/2010/main" val="155220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20</a:t>
            </a:fld>
            <a:endParaRPr lang="en-US"/>
          </a:p>
        </p:txBody>
      </p:sp>
    </p:spTree>
    <p:extLst>
      <p:ext uri="{BB962C8B-B14F-4D97-AF65-F5344CB8AC3E}">
        <p14:creationId xmlns:p14="http://schemas.microsoft.com/office/powerpoint/2010/main" val="1552204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43</a:t>
            </a:fld>
            <a:endParaRPr lang="en-US"/>
          </a:p>
        </p:txBody>
      </p:sp>
    </p:spTree>
    <p:extLst>
      <p:ext uri="{BB962C8B-B14F-4D97-AF65-F5344CB8AC3E}">
        <p14:creationId xmlns:p14="http://schemas.microsoft.com/office/powerpoint/2010/main" val="155220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67</a:t>
            </a:fld>
            <a:endParaRPr lang="en-US"/>
          </a:p>
        </p:txBody>
      </p:sp>
    </p:spTree>
    <p:extLst>
      <p:ext uri="{BB962C8B-B14F-4D97-AF65-F5344CB8AC3E}">
        <p14:creationId xmlns:p14="http://schemas.microsoft.com/office/powerpoint/2010/main" val="223681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4/20/2017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 </a:t>
            </a:r>
            <a:r>
              <a:rPr lang="en-US" dirty="0" smtClean="0">
                <a:solidFill>
                  <a:srgbClr val="FF0000"/>
                </a:solidFill>
              </a:rPr>
              <a:t>Climate</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250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Defining Climate</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Causes of Climate</a:t>
            </a:r>
          </a:p>
          <a:p>
            <a:pPr marL="0" indent="0">
              <a:spcBef>
                <a:spcPts val="0"/>
              </a:spcBef>
              <a:spcAft>
                <a:spcPts val="600"/>
              </a:spcAft>
              <a:buNone/>
            </a:pPr>
            <a:r>
              <a:rPr lang="en-US" sz="2200" b="1" dirty="0" smtClean="0">
                <a:latin typeface="Helvetica"/>
                <a:cs typeface="Helvetica"/>
              </a:rPr>
              <a:t>Latitude</a:t>
            </a:r>
          </a:p>
          <a:p>
            <a:pPr>
              <a:spcBef>
                <a:spcPts val="0"/>
              </a:spcBef>
              <a:spcAft>
                <a:spcPts val="600"/>
              </a:spcAft>
            </a:pPr>
            <a:r>
              <a:rPr lang="en-US" sz="1800" dirty="0">
                <a:solidFill>
                  <a:srgbClr val="FF0000"/>
                </a:solidFill>
                <a:latin typeface="Helvetica Light"/>
                <a:cs typeface="Helvetica Light"/>
              </a:rPr>
              <a:t>The temperate zones lie between 23.5° and 66.5° north and south of the equator.</a:t>
            </a:r>
          </a:p>
          <a:p>
            <a:pPr>
              <a:spcBef>
                <a:spcPts val="0"/>
              </a:spcBef>
              <a:spcAft>
                <a:spcPts val="600"/>
              </a:spcAft>
            </a:pPr>
            <a:r>
              <a:rPr lang="en-US" sz="1800" dirty="0">
                <a:latin typeface="Helvetica Light"/>
                <a:cs typeface="Helvetica Light"/>
              </a:rPr>
              <a:t>As their name implies, temperatures in these regions are </a:t>
            </a:r>
            <a:r>
              <a:rPr lang="en-US" sz="1800" dirty="0">
                <a:solidFill>
                  <a:srgbClr val="FF0000"/>
                </a:solidFill>
                <a:latin typeface="Helvetica Light"/>
                <a:cs typeface="Helvetica Light"/>
              </a:rPr>
              <a:t>moderate</a:t>
            </a:r>
            <a:r>
              <a:rPr lang="en-US" sz="1800" dirty="0">
                <a:latin typeface="Helvetica Light"/>
                <a:cs typeface="Helvetica Light"/>
              </a:rPr>
              <a:t>.</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964618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Defining Climate</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Causes of Climate</a:t>
            </a:r>
          </a:p>
          <a:p>
            <a:pPr marL="0" indent="0">
              <a:spcBef>
                <a:spcPts val="0"/>
              </a:spcBef>
              <a:spcAft>
                <a:spcPts val="600"/>
              </a:spcAft>
              <a:buNone/>
            </a:pPr>
            <a:r>
              <a:rPr lang="en-US" sz="2200" b="1" dirty="0" smtClean="0">
                <a:latin typeface="Helvetica"/>
                <a:cs typeface="Helvetica"/>
              </a:rPr>
              <a:t>Latitude</a:t>
            </a:r>
          </a:p>
          <a:p>
            <a:pPr>
              <a:spcBef>
                <a:spcPts val="0"/>
              </a:spcBef>
              <a:spcAft>
                <a:spcPts val="600"/>
              </a:spcAft>
            </a:pPr>
            <a:r>
              <a:rPr lang="en-US" sz="1800" dirty="0">
                <a:solidFill>
                  <a:srgbClr val="FF0000"/>
                </a:solidFill>
                <a:latin typeface="Helvetica Light"/>
                <a:cs typeface="Helvetica Light"/>
              </a:rPr>
              <a:t>The polar zones are located from 66.5° north and south of the equator to the poles.</a:t>
            </a:r>
            <a:r>
              <a:rPr lang="en-US" sz="1800" dirty="0">
                <a:latin typeface="Helvetica Light"/>
                <a:cs typeface="Helvetica Light"/>
              </a:rPr>
              <a:t> </a:t>
            </a:r>
          </a:p>
          <a:p>
            <a:pPr>
              <a:spcBef>
                <a:spcPts val="0"/>
              </a:spcBef>
              <a:spcAft>
                <a:spcPts val="600"/>
              </a:spcAft>
            </a:pPr>
            <a:r>
              <a:rPr lang="en-US" sz="1800" dirty="0">
                <a:latin typeface="Helvetica Light"/>
                <a:cs typeface="Helvetica Light"/>
              </a:rPr>
              <a:t>Polar temperatures tend to be </a:t>
            </a:r>
            <a:r>
              <a:rPr lang="en-US" sz="1800" dirty="0">
                <a:solidFill>
                  <a:srgbClr val="FF0000"/>
                </a:solidFill>
                <a:latin typeface="Helvetica Light"/>
                <a:cs typeface="Helvetica Light"/>
              </a:rPr>
              <a:t>cold</a:t>
            </a:r>
            <a:r>
              <a:rPr lang="en-US" sz="1800" dirty="0">
                <a:latin typeface="Helvetica Light"/>
                <a:cs typeface="Helvetica Light"/>
              </a:rPr>
              <a:t>.</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917185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Defining Climate</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Causes of </a:t>
            </a:r>
            <a:r>
              <a:rPr lang="en-US" sz="2400" b="1" dirty="0" smtClean="0">
                <a:latin typeface="Helvetica"/>
                <a:cs typeface="Helvetica"/>
              </a:rPr>
              <a:t>Climate</a:t>
            </a:r>
          </a:p>
          <a:p>
            <a:pPr marL="0" indent="0">
              <a:spcBef>
                <a:spcPts val="0"/>
              </a:spcBef>
              <a:spcAft>
                <a:spcPts val="600"/>
              </a:spcAft>
              <a:buNone/>
            </a:pPr>
            <a:r>
              <a:rPr lang="en-US" sz="2200" b="1" dirty="0">
                <a:solidFill>
                  <a:srgbClr val="FF0000"/>
                </a:solidFill>
                <a:latin typeface="Helvetica"/>
                <a:cs typeface="Helvetica"/>
              </a:rPr>
              <a:t>Topographic </a:t>
            </a:r>
            <a:r>
              <a:rPr lang="en-US" sz="2200" b="1" dirty="0" smtClean="0">
                <a:solidFill>
                  <a:srgbClr val="FF0000"/>
                </a:solidFill>
                <a:latin typeface="Helvetica"/>
                <a:cs typeface="Helvetica"/>
              </a:rPr>
              <a:t>effects</a:t>
            </a:r>
            <a:endParaRPr lang="en-US" sz="2200" b="1" dirty="0">
              <a:solidFill>
                <a:srgbClr val="FF0000"/>
              </a:solidFill>
              <a:latin typeface="Helvetica"/>
              <a:cs typeface="Helvetica"/>
            </a:endParaRPr>
          </a:p>
          <a:p>
            <a:pPr>
              <a:spcBef>
                <a:spcPts val="0"/>
              </a:spcBef>
              <a:spcAft>
                <a:spcPts val="1200"/>
              </a:spcAft>
            </a:pPr>
            <a:r>
              <a:rPr lang="en-US" sz="1800" dirty="0">
                <a:latin typeface="Helvetica Light"/>
                <a:cs typeface="Helvetica Light"/>
              </a:rPr>
              <a:t>Water heats up and cools down more slowly than land. </a:t>
            </a:r>
            <a:r>
              <a:rPr lang="en-US" sz="1800" dirty="0">
                <a:solidFill>
                  <a:srgbClr val="FF0000"/>
                </a:solidFill>
                <a:latin typeface="Helvetica Light"/>
                <a:cs typeface="Helvetica Light"/>
              </a:rPr>
              <a:t>Thus, large bodies of water affect the climates of coastal areas</a:t>
            </a:r>
            <a:r>
              <a:rPr lang="en-US" sz="1800" dirty="0">
                <a:latin typeface="Helvetica Light"/>
                <a:cs typeface="Helvetica Light"/>
              </a:rPr>
              <a:t>.</a:t>
            </a:r>
          </a:p>
          <a:p>
            <a:pPr>
              <a:spcBef>
                <a:spcPts val="0"/>
              </a:spcBef>
              <a:spcAft>
                <a:spcPts val="1200"/>
              </a:spcAft>
            </a:pPr>
            <a:r>
              <a:rPr lang="en-US" sz="1800" dirty="0">
                <a:latin typeface="Helvetica Light"/>
                <a:cs typeface="Helvetica Light"/>
              </a:rPr>
              <a:t>Temperatures in the lower atmosphere generally decrease with altitude. Thus, </a:t>
            </a:r>
            <a:r>
              <a:rPr lang="en-US" sz="1800" dirty="0">
                <a:solidFill>
                  <a:srgbClr val="FF0000"/>
                </a:solidFill>
                <a:latin typeface="Helvetica Light"/>
                <a:cs typeface="Helvetica Light"/>
              </a:rPr>
              <a:t>mountain climates are usually cooler than those at sea level</a:t>
            </a:r>
            <a:r>
              <a:rPr lang="en-US" sz="1800" dirty="0">
                <a:latin typeface="Helvetica Light"/>
                <a:cs typeface="Helvetica Light"/>
              </a:rPr>
              <a:t>.</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638586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Defining Climate</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Causes of </a:t>
            </a:r>
            <a:r>
              <a:rPr lang="en-US" sz="2400" b="1" dirty="0" smtClean="0">
                <a:latin typeface="Helvetica"/>
                <a:cs typeface="Helvetica"/>
              </a:rPr>
              <a:t>Climate</a:t>
            </a:r>
          </a:p>
          <a:p>
            <a:pPr marL="0" indent="0">
              <a:spcBef>
                <a:spcPts val="0"/>
              </a:spcBef>
              <a:spcAft>
                <a:spcPts val="600"/>
              </a:spcAft>
              <a:buNone/>
            </a:pPr>
            <a:r>
              <a:rPr lang="en-US" sz="2200" b="1" dirty="0">
                <a:latin typeface="Helvetica"/>
                <a:cs typeface="Helvetica"/>
              </a:rPr>
              <a:t>Topographic </a:t>
            </a:r>
            <a:r>
              <a:rPr lang="en-US" sz="2200" b="1" dirty="0" smtClean="0">
                <a:latin typeface="Helvetica"/>
                <a:cs typeface="Helvetica"/>
              </a:rPr>
              <a:t>effects</a:t>
            </a:r>
            <a:endParaRPr lang="en-US" sz="2200" b="1" dirty="0">
              <a:latin typeface="Helvetica"/>
              <a:cs typeface="Helvetica"/>
            </a:endParaRPr>
          </a:p>
          <a:p>
            <a:pPr>
              <a:spcBef>
                <a:spcPts val="0"/>
              </a:spcBef>
              <a:spcAft>
                <a:spcPts val="1200"/>
              </a:spcAft>
            </a:pPr>
            <a:r>
              <a:rPr lang="en-US" sz="1800" dirty="0">
                <a:solidFill>
                  <a:srgbClr val="FF0000"/>
                </a:solidFill>
                <a:latin typeface="Helvetica Light"/>
                <a:cs typeface="Helvetica Light"/>
              </a:rPr>
              <a:t>Orographic lifting leads to rain on the windward side of a mountain. The leeward side is usually dry and warm</a:t>
            </a:r>
            <a:r>
              <a:rPr lang="en-US" sz="1800" dirty="0">
                <a:latin typeface="Helvetica Light"/>
                <a:cs typeface="Helvetica Light"/>
              </a:rPr>
              <a:t>.</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350" y="3057525"/>
            <a:ext cx="4727575" cy="298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922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Defining Climate</a:t>
            </a:r>
          </a:p>
        </p:txBody>
      </p:sp>
      <p:sp>
        <p:nvSpPr>
          <p:cNvPr id="10" name="Content Placeholder 2"/>
          <p:cNvSpPr txBox="1">
            <a:spLocks/>
          </p:cNvSpPr>
          <p:nvPr/>
        </p:nvSpPr>
        <p:spPr>
          <a:xfrm>
            <a:off x="457201" y="1133338"/>
            <a:ext cx="4248150"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Causes of Climate</a:t>
            </a:r>
          </a:p>
          <a:p>
            <a:pPr marL="0" indent="0">
              <a:spcBef>
                <a:spcPts val="0"/>
              </a:spcBef>
              <a:spcAft>
                <a:spcPts val="600"/>
              </a:spcAft>
              <a:buNone/>
            </a:pPr>
            <a:r>
              <a:rPr lang="en-US" sz="2200" b="1" dirty="0" smtClean="0">
                <a:solidFill>
                  <a:srgbClr val="FF0000"/>
                </a:solidFill>
                <a:latin typeface="Helvetica"/>
                <a:cs typeface="Helvetica"/>
              </a:rPr>
              <a:t>Air masses</a:t>
            </a:r>
            <a:endParaRPr lang="en-US" sz="2200" b="1" dirty="0">
              <a:solidFill>
                <a:srgbClr val="FF0000"/>
              </a:solidFill>
              <a:latin typeface="Helvetica"/>
              <a:cs typeface="Helvetica"/>
            </a:endParaRPr>
          </a:p>
          <a:p>
            <a:pPr>
              <a:spcBef>
                <a:spcPts val="0"/>
              </a:spcBef>
              <a:spcAft>
                <a:spcPts val="1200"/>
              </a:spcAft>
            </a:pPr>
            <a:r>
              <a:rPr lang="en-US" sz="1800" dirty="0">
                <a:solidFill>
                  <a:srgbClr val="FF0000"/>
                </a:solidFill>
                <a:latin typeface="Helvetica Light"/>
                <a:cs typeface="Helvetica Light"/>
              </a:rPr>
              <a:t>Air masses affect regional climates by transporting the temperature and humidity of their source regions. </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792287"/>
            <a:ext cx="3300413" cy="385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364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011027"/>
            <a:ext cx="8229600" cy="3513347"/>
          </a:xfrm>
        </p:spPr>
        <p:txBody>
          <a:bodyPr lIns="0" tIns="0" rIns="0" bIns="0">
            <a:normAutofit/>
          </a:bodyPr>
          <a:lstStyle/>
          <a:p>
            <a:pPr marL="0" indent="0">
              <a:spcAft>
                <a:spcPts val="1000"/>
              </a:spcAft>
              <a:buNone/>
            </a:pPr>
            <a:r>
              <a:rPr lang="en-US" sz="3300" b="1" dirty="0" smtClean="0">
                <a:solidFill>
                  <a:srgbClr val="6600FF"/>
                </a:solidFill>
                <a:latin typeface="Helvetica"/>
                <a:cs typeface="Helvetica"/>
              </a:rPr>
              <a:t>Review</a:t>
            </a:r>
            <a:endParaRPr lang="en-US" sz="2800" b="1" dirty="0" smtClean="0">
              <a:solidFill>
                <a:srgbClr val="6600FF"/>
              </a:solidFill>
              <a:latin typeface="Helvetica"/>
              <a:cs typeface="Helvetica"/>
            </a:endParaRPr>
          </a:p>
          <a:p>
            <a:pPr marL="0" indent="0">
              <a:spcAft>
                <a:spcPts val="300"/>
              </a:spcAft>
              <a:buNone/>
            </a:pPr>
            <a:r>
              <a:rPr lang="en-US" sz="2400" b="1" dirty="0" smtClean="0">
                <a:solidFill>
                  <a:srgbClr val="000000"/>
                </a:solidFill>
                <a:latin typeface="Helvetica"/>
                <a:cs typeface="Helvetica"/>
              </a:rPr>
              <a:t>Essential Questions</a:t>
            </a:r>
          </a:p>
          <a:p>
            <a:pPr>
              <a:spcAft>
                <a:spcPts val="1200"/>
              </a:spcAft>
            </a:pPr>
            <a:r>
              <a:rPr lang="en-US" sz="1800" dirty="0">
                <a:latin typeface="Helvetica Light"/>
                <a:cs typeface="Helvetica Light"/>
              </a:rPr>
              <a:t>What are limits associated with the use of normals?</a:t>
            </a:r>
          </a:p>
          <a:p>
            <a:pPr>
              <a:spcAft>
                <a:spcPts val="1200"/>
              </a:spcAft>
            </a:pPr>
            <a:r>
              <a:rPr lang="en-US" sz="1800" dirty="0">
                <a:latin typeface="Helvetica Light"/>
                <a:cs typeface="Helvetica Light"/>
              </a:rPr>
              <a:t>Why do climates vary?</a:t>
            </a:r>
          </a:p>
          <a:p>
            <a:pPr>
              <a:spcAft>
                <a:spcPts val="1200"/>
              </a:spcAft>
            </a:pPr>
            <a:r>
              <a:rPr lang="en-US" sz="1800" dirty="0">
                <a:latin typeface="Helvetica Light"/>
                <a:cs typeface="Helvetica Light"/>
              </a:rPr>
              <a:t>How do temperatures in different regions on Earth differ?</a:t>
            </a:r>
          </a:p>
          <a:p>
            <a:pPr marL="0" indent="0">
              <a:spcBef>
                <a:spcPts val="1200"/>
              </a:spcBef>
              <a:spcAft>
                <a:spcPts val="300"/>
              </a:spcAft>
              <a:buNone/>
            </a:pPr>
            <a:r>
              <a:rPr lang="en-US" sz="2400" b="1" dirty="0" smtClean="0">
                <a:solidFill>
                  <a:srgbClr val="000000"/>
                </a:solidFill>
                <a:latin typeface="Helvetica" pitchFamily="34" charset="0"/>
                <a:cs typeface="Helvetica" pitchFamily="34" charset="0"/>
              </a:rPr>
              <a:t>Vocabulary</a:t>
            </a:r>
            <a:endParaRPr lang="en-US" sz="24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199" y="4209274"/>
            <a:ext cx="3571875" cy="830997"/>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climatology</a:t>
            </a:r>
          </a:p>
          <a:p>
            <a:pPr marL="285750" indent="-285750">
              <a:buFont typeface="Arial"/>
              <a:buChar char="•"/>
            </a:pPr>
            <a:r>
              <a:rPr lang="en-US" dirty="0">
                <a:latin typeface="Helvetica Light"/>
                <a:cs typeface="Helvetica Light"/>
              </a:rPr>
              <a:t>normal</a:t>
            </a:r>
          </a:p>
          <a:p>
            <a:pPr marL="285750" indent="-285750">
              <a:buFont typeface="Arial"/>
              <a:buChar char="•"/>
            </a:pPr>
            <a:r>
              <a:rPr lang="en-US" dirty="0">
                <a:latin typeface="Helvetica Light"/>
                <a:cs typeface="Helvetica Light"/>
              </a:rPr>
              <a:t>tropics</a:t>
            </a:r>
          </a:p>
        </p:txBody>
      </p:sp>
      <p:sp>
        <p:nvSpPr>
          <p:cNvPr id="18" name="TextBox 17"/>
          <p:cNvSpPr txBox="1"/>
          <p:nvPr/>
        </p:nvSpPr>
        <p:spPr>
          <a:xfrm>
            <a:off x="3564221" y="4198973"/>
            <a:ext cx="3236629" cy="830997"/>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temperate zones</a:t>
            </a:r>
          </a:p>
          <a:p>
            <a:pPr marL="285750" indent="-285750">
              <a:buFont typeface="Arial"/>
              <a:buChar char="•"/>
            </a:pPr>
            <a:r>
              <a:rPr lang="en-US" dirty="0">
                <a:latin typeface="Helvetica Light"/>
                <a:cs typeface="Helvetica Light"/>
              </a:rPr>
              <a:t>polar zones</a:t>
            </a: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Defining Climate</a:t>
            </a:r>
            <a:endParaRPr lang="en-US" sz="1200" dirty="0">
              <a:solidFill>
                <a:schemeClr val="tx1">
                  <a:lumMod val="65000"/>
                  <a:lumOff val="35000"/>
                </a:schemeClr>
              </a:solidFill>
              <a:latin typeface="Helvetica Light"/>
              <a:cs typeface="Helvetica Light"/>
            </a:endParaRP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004484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Climates are categorized according to the average temperatures and precipitation amounts.</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2:  </a:t>
            </a:r>
            <a:r>
              <a:rPr lang="en-US" sz="1800" dirty="0" smtClean="0">
                <a:solidFill>
                  <a:schemeClr val="tx1">
                    <a:lumMod val="50000"/>
                    <a:lumOff val="50000"/>
                  </a:schemeClr>
                </a:solidFill>
                <a:latin typeface="Helvetica"/>
                <a:cs typeface="Helvetica"/>
              </a:rPr>
              <a:t>Climate Classification</a:t>
            </a: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725942125"/>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gridCol w="2743200"/>
                <a:gridCol w="2743200"/>
              </a:tblGrid>
              <a:tr h="426741">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L</a:t>
                      </a:r>
                    </a:p>
                    <a:p>
                      <a:pPr algn="ctr"/>
                      <a:r>
                        <a:rPr lang="en-US" sz="1200" b="0" i="1" dirty="0"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85951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smtClean="0">
                <a:solidFill>
                  <a:srgbClr val="6600FF"/>
                </a:solidFill>
                <a:latin typeface="Helvetica"/>
                <a:cs typeface="Helvetica"/>
              </a:rPr>
              <a:t>Essential Questions</a:t>
            </a:r>
          </a:p>
          <a:p>
            <a:pPr>
              <a:spcAft>
                <a:spcPts val="1200"/>
              </a:spcAft>
            </a:pPr>
            <a:r>
              <a:rPr lang="en-US" sz="1800" dirty="0">
                <a:latin typeface="Helvetica Light"/>
                <a:cs typeface="Helvetica Light"/>
              </a:rPr>
              <a:t>What are the criteria used to classify climates?</a:t>
            </a:r>
          </a:p>
          <a:p>
            <a:pPr>
              <a:spcAft>
                <a:spcPts val="1200"/>
              </a:spcAft>
            </a:pPr>
            <a:r>
              <a:rPr lang="en-US" sz="1800" dirty="0">
                <a:latin typeface="Helvetica Light"/>
                <a:cs typeface="Helvetica Light"/>
              </a:rPr>
              <a:t>How are different climates described?</a:t>
            </a:r>
          </a:p>
          <a:p>
            <a:pPr>
              <a:spcAft>
                <a:spcPts val="1200"/>
              </a:spcAft>
            </a:pPr>
            <a:r>
              <a:rPr lang="en-US" sz="1800" dirty="0">
                <a:latin typeface="Helvetica Light"/>
                <a:cs typeface="Helvetica Light"/>
              </a:rPr>
              <a:t>What are microclimates?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Tree>
    <p:extLst>
      <p:ext uri="{BB962C8B-B14F-4D97-AF65-F5344CB8AC3E}">
        <p14:creationId xmlns:p14="http://schemas.microsoft.com/office/powerpoint/2010/main" val="2211733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1800" dirty="0">
                <a:latin typeface="Helvetica Light"/>
                <a:cs typeface="Helvetica Light"/>
              </a:rPr>
              <a:t>precipitation</a:t>
            </a:r>
            <a:endParaRPr lang="en-US" sz="1800" dirty="0" smtClean="0">
              <a:latin typeface="Helvetica Light"/>
              <a:cs typeface="Helvetica Light"/>
            </a:endParaRP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1800" dirty="0">
                <a:latin typeface="Helvetica Light"/>
                <a:cs typeface="Helvetica Light"/>
              </a:rPr>
              <a:t>Köppen classification system</a:t>
            </a:r>
          </a:p>
          <a:p>
            <a:r>
              <a:rPr lang="en-US" sz="1800" dirty="0">
                <a:latin typeface="Helvetica Light"/>
                <a:cs typeface="Helvetica Light"/>
              </a:rPr>
              <a:t>microclimate</a:t>
            </a:r>
          </a:p>
          <a:p>
            <a:r>
              <a:rPr lang="en-US" sz="1800" dirty="0">
                <a:latin typeface="Helvetica Light"/>
                <a:cs typeface="Helvetica Light"/>
              </a:rPr>
              <a:t>heat island</a:t>
            </a:r>
          </a:p>
          <a:p>
            <a:endParaRPr lang="en-US" sz="1800" dirty="0">
              <a:latin typeface="Helvetica Light"/>
              <a:cs typeface="Helvetica Light"/>
            </a:endParaRPr>
          </a:p>
          <a:p>
            <a:pPr marL="0" indent="0">
              <a:buNone/>
            </a:pPr>
            <a:endParaRPr lang="en-US" sz="1800" dirty="0">
              <a:latin typeface="Helvetica Light"/>
              <a:cs typeface="Helvetica Light"/>
            </a:endParaRPr>
          </a:p>
          <a:p>
            <a:pPr marL="0" indent="0">
              <a:buNone/>
            </a:pPr>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Tree>
    <p:extLst>
      <p:ext uri="{BB962C8B-B14F-4D97-AF65-F5344CB8AC3E}">
        <p14:creationId xmlns:p14="http://schemas.microsoft.com/office/powerpoint/2010/main" val="351945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a:spcBef>
                <a:spcPts val="0"/>
              </a:spcBef>
              <a:spcAft>
                <a:spcPts val="1200"/>
              </a:spcAft>
              <a:buClr>
                <a:schemeClr val="tx1"/>
              </a:buClr>
            </a:pPr>
            <a:r>
              <a:rPr lang="en-US" sz="1800" dirty="0">
                <a:solidFill>
                  <a:srgbClr val="FF0000"/>
                </a:solidFill>
                <a:latin typeface="Helvetica Light"/>
                <a:cs typeface="Helvetica Light"/>
              </a:rPr>
              <a:t>The Köppen classification system is a classification system for climates that is based on the average monthly values of temperature and precipitation.</a:t>
            </a:r>
          </a:p>
          <a:p>
            <a:pPr>
              <a:spcBef>
                <a:spcPts val="0"/>
              </a:spcBef>
              <a:spcAft>
                <a:spcPts val="1200"/>
              </a:spcAft>
              <a:buClr>
                <a:schemeClr val="tx1"/>
              </a:buClr>
            </a:pPr>
            <a:r>
              <a:rPr lang="en-US" sz="1800" dirty="0">
                <a:latin typeface="Helvetica Light"/>
                <a:cs typeface="Helvetica Light"/>
              </a:rPr>
              <a:t>Developed by German climatologist </a:t>
            </a:r>
            <a:r>
              <a:rPr lang="en-US" sz="1800" dirty="0" err="1">
                <a:latin typeface="Helvetica Light"/>
                <a:cs typeface="Helvetica Light"/>
              </a:rPr>
              <a:t>Wladimir</a:t>
            </a:r>
            <a:r>
              <a:rPr lang="en-US" sz="1800" dirty="0">
                <a:latin typeface="Helvetica Light"/>
                <a:cs typeface="Helvetica Light"/>
              </a:rPr>
              <a:t> Köppen, the system also takes into account the distinct vegetation found in different climates.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246762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Climate is affected by several factors including latitude and elevation.</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1:  </a:t>
            </a:r>
            <a:r>
              <a:rPr lang="en-US" sz="1800" dirty="0" smtClean="0">
                <a:solidFill>
                  <a:schemeClr val="tx1">
                    <a:lumMod val="50000"/>
                    <a:lumOff val="50000"/>
                  </a:schemeClr>
                </a:solidFill>
                <a:latin typeface="Helvetica"/>
                <a:cs typeface="Helvetica"/>
              </a:rPr>
              <a:t>Defining Climate</a:t>
            </a: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720616645"/>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gridCol w="2743200"/>
                <a:gridCol w="2743200"/>
              </a:tblGrid>
              <a:tr h="426741">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smtClean="0">
                          <a:solidFill>
                            <a:schemeClr val="tx1"/>
                          </a:solidFill>
                          <a:latin typeface="Helvetica"/>
                          <a:cs typeface="Helvetica"/>
                        </a:rPr>
                        <a:t>L</a:t>
                      </a:r>
                    </a:p>
                    <a:p>
                      <a:pPr algn="ctr"/>
                      <a:r>
                        <a:rPr lang="en-US" sz="1200" b="0" i="1"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44919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199" y="1133337"/>
            <a:ext cx="8067675" cy="48959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a:spcBef>
                <a:spcPts val="0"/>
              </a:spcBef>
              <a:spcAft>
                <a:spcPts val="600"/>
              </a:spcAft>
            </a:pPr>
            <a:r>
              <a:rPr lang="en-US" sz="1800" dirty="0">
                <a:latin typeface="Helvetica Light"/>
                <a:cs typeface="Helvetica Light"/>
              </a:rPr>
              <a:t>These graphs show temperature and precipitation for two different climates—a desert in Reno, Nevada, and a tropical rain forest in New Guinea.</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6" y="2970213"/>
            <a:ext cx="2057400" cy="290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938823"/>
            <a:ext cx="2079625" cy="293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130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199" y="1133337"/>
            <a:ext cx="8067675" cy="48959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Visualizing Worldwide Climates</a:t>
            </a:r>
          </a:p>
          <a:p>
            <a:pPr>
              <a:spcBef>
                <a:spcPts val="0"/>
              </a:spcBef>
              <a:spcAft>
                <a:spcPts val="600"/>
              </a:spcAft>
            </a:pPr>
            <a:r>
              <a:rPr lang="en-US" sz="1800" dirty="0" err="1">
                <a:latin typeface="Helvetica Light"/>
                <a:cs typeface="Helvetica Light"/>
              </a:rPr>
              <a:t>Köppen’s</a:t>
            </a:r>
            <a:r>
              <a:rPr lang="en-US" sz="1800" dirty="0">
                <a:latin typeface="Helvetica Light"/>
                <a:cs typeface="Helvetica Light"/>
              </a:rPr>
              <a:t> classification system is made up of five main divisions based on temperature and precipitation.</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719365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n-US" sz="2400" b="1" dirty="0">
                <a:latin typeface="Helvetica"/>
                <a:cs typeface="Helvetica"/>
              </a:rPr>
              <a:t>Visualizing Worldwide Climates</a:t>
            </a: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graphicFrame>
        <p:nvGraphicFramePr>
          <p:cNvPr id="9" name="Table 8"/>
          <p:cNvGraphicFramePr>
            <a:graphicFrameLocks noGrp="1"/>
          </p:cNvGraphicFramePr>
          <p:nvPr>
            <p:extLst>
              <p:ext uri="{D42A27DB-BD31-4B8C-83A1-F6EECF244321}">
                <p14:modId xmlns:p14="http://schemas.microsoft.com/office/powerpoint/2010/main" val="4235293015"/>
              </p:ext>
            </p:extLst>
          </p:nvPr>
        </p:nvGraphicFramePr>
        <p:xfrm>
          <a:off x="582138" y="1599125"/>
          <a:ext cx="8067126" cy="2873454"/>
        </p:xfrm>
        <a:graphic>
          <a:graphicData uri="http://schemas.openxmlformats.org/drawingml/2006/table">
            <a:tbl>
              <a:tblPr firstRow="1" bandRow="1">
                <a:tableStyleId>{5C22544A-7EE6-4342-B048-85BDC9FD1C3A}</a:tableStyleId>
              </a:tblPr>
              <a:tblGrid>
                <a:gridCol w="8067126"/>
              </a:tblGrid>
              <a:tr h="231281">
                <a:tc>
                  <a:txBody>
                    <a:bodyPr/>
                    <a:lstStyle/>
                    <a:p>
                      <a:pPr>
                        <a:spcAft>
                          <a:spcPts val="1200"/>
                        </a:spcAft>
                      </a:pPr>
                      <a:r>
                        <a:rPr lang="en-US" b="0" i="1" dirty="0" smtClean="0">
                          <a:solidFill>
                            <a:schemeClr val="tx1"/>
                          </a:solidFill>
                          <a:latin typeface="Helvetica"/>
                          <a:cs typeface="Helvetica"/>
                        </a:rPr>
                        <a:t>Concepts In Motion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2507694">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Animation from p. 383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411521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0" y="1133336"/>
            <a:ext cx="7981950" cy="44197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marL="0" indent="0">
              <a:spcBef>
                <a:spcPts val="0"/>
              </a:spcBef>
              <a:spcAft>
                <a:spcPts val="600"/>
              </a:spcAft>
              <a:buNone/>
            </a:pPr>
            <a:r>
              <a:rPr lang="en-US" sz="2200" b="1" dirty="0">
                <a:solidFill>
                  <a:srgbClr val="FF0000"/>
                </a:solidFill>
                <a:latin typeface="Helvetica"/>
                <a:cs typeface="Helvetica"/>
              </a:rPr>
              <a:t>Tropical climates</a:t>
            </a:r>
          </a:p>
          <a:p>
            <a:pPr>
              <a:spcBef>
                <a:spcPts val="0"/>
              </a:spcBef>
              <a:spcAft>
                <a:spcPts val="600"/>
              </a:spcAft>
            </a:pPr>
            <a:r>
              <a:rPr lang="en-US" sz="1800" dirty="0">
                <a:latin typeface="Helvetica Light"/>
                <a:cs typeface="Helvetica Light"/>
              </a:rPr>
              <a:t>Year-round </a:t>
            </a:r>
            <a:r>
              <a:rPr lang="en-US" sz="1800" dirty="0">
                <a:solidFill>
                  <a:srgbClr val="FF0000"/>
                </a:solidFill>
                <a:latin typeface="Helvetica Light"/>
                <a:cs typeface="Helvetica Light"/>
              </a:rPr>
              <a:t>high temperatures </a:t>
            </a:r>
            <a:r>
              <a:rPr lang="en-US" sz="1800" dirty="0">
                <a:latin typeface="Helvetica Light"/>
                <a:cs typeface="Helvetica Light"/>
              </a:rPr>
              <a:t>characterize tropical climates. In tropical wet climates, high temperatures are accompanied by up to 600 cm of </a:t>
            </a:r>
            <a:r>
              <a:rPr lang="en-US" sz="1800" dirty="0">
                <a:solidFill>
                  <a:srgbClr val="FF0000"/>
                </a:solidFill>
                <a:latin typeface="Helvetica Light"/>
                <a:cs typeface="Helvetica Light"/>
              </a:rPr>
              <a:t>rain</a:t>
            </a:r>
            <a:r>
              <a:rPr lang="en-US" sz="1800" dirty="0">
                <a:latin typeface="Helvetica Light"/>
                <a:cs typeface="Helvetica Light"/>
              </a:rPr>
              <a:t> each year. </a:t>
            </a:r>
          </a:p>
          <a:p>
            <a:pPr>
              <a:spcBef>
                <a:spcPts val="0"/>
              </a:spcBef>
              <a:spcAft>
                <a:spcPts val="600"/>
              </a:spcAft>
            </a:pPr>
            <a:r>
              <a:rPr lang="en-US" sz="1800" dirty="0">
                <a:latin typeface="Helvetica Light"/>
                <a:cs typeface="Helvetica Light"/>
              </a:rPr>
              <a:t>Tropical regions are almost continually under the influence of </a:t>
            </a:r>
            <a:r>
              <a:rPr lang="en-US" sz="1800" dirty="0">
                <a:solidFill>
                  <a:srgbClr val="FF0000"/>
                </a:solidFill>
                <a:latin typeface="Helvetica Light"/>
                <a:cs typeface="Helvetica Light"/>
              </a:rPr>
              <a:t>maritime tropical air</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231603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0" y="1133337"/>
            <a:ext cx="7981950" cy="44197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marL="0" indent="0">
              <a:spcBef>
                <a:spcPts val="0"/>
              </a:spcBef>
              <a:spcAft>
                <a:spcPts val="600"/>
              </a:spcAft>
              <a:buNone/>
            </a:pPr>
            <a:r>
              <a:rPr lang="en-US" sz="2200" b="1" dirty="0">
                <a:latin typeface="Helvetica"/>
                <a:cs typeface="Helvetica"/>
              </a:rPr>
              <a:t>Tropical climates</a:t>
            </a:r>
          </a:p>
          <a:p>
            <a:pPr>
              <a:spcBef>
                <a:spcPts val="0"/>
              </a:spcBef>
              <a:spcAft>
                <a:spcPts val="600"/>
              </a:spcAft>
            </a:pPr>
            <a:r>
              <a:rPr lang="en-US" sz="1800" dirty="0">
                <a:latin typeface="Helvetica Light"/>
                <a:cs typeface="Helvetica Light"/>
              </a:rPr>
              <a:t>The areas that border the rainy tropics to the north and south of the equator are transition zones, known as the tropical wet and dry zones. </a:t>
            </a:r>
          </a:p>
          <a:p>
            <a:pPr>
              <a:spcBef>
                <a:spcPts val="0"/>
              </a:spcBef>
              <a:spcAft>
                <a:spcPts val="600"/>
              </a:spcAft>
            </a:pPr>
            <a:r>
              <a:rPr lang="en-US" sz="1800" dirty="0">
                <a:latin typeface="Helvetica Light"/>
                <a:cs typeface="Helvetica Light"/>
              </a:rPr>
              <a:t>These areas have distinct dry winter seasons as a result of the occasional influx of dry continental air masses. </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891653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marL="0" indent="0">
              <a:spcBef>
                <a:spcPts val="0"/>
              </a:spcBef>
              <a:spcAft>
                <a:spcPts val="600"/>
              </a:spcAft>
              <a:buNone/>
            </a:pPr>
            <a:r>
              <a:rPr lang="en-US" sz="2200" b="1" dirty="0">
                <a:solidFill>
                  <a:srgbClr val="FF0000"/>
                </a:solidFill>
                <a:latin typeface="Helvetica"/>
                <a:cs typeface="Helvetica"/>
              </a:rPr>
              <a:t>Dry </a:t>
            </a:r>
            <a:r>
              <a:rPr lang="en-US" sz="2200" b="1" dirty="0" smtClean="0">
                <a:solidFill>
                  <a:srgbClr val="FF0000"/>
                </a:solidFill>
                <a:latin typeface="Helvetica"/>
                <a:cs typeface="Helvetica"/>
              </a:rPr>
              <a:t>climates</a:t>
            </a:r>
          </a:p>
          <a:p>
            <a:pPr>
              <a:spcBef>
                <a:spcPts val="0"/>
              </a:spcBef>
              <a:spcAft>
                <a:spcPts val="600"/>
              </a:spcAft>
            </a:pPr>
            <a:r>
              <a:rPr lang="en-US" sz="1800" dirty="0">
                <a:latin typeface="Helvetica Light"/>
                <a:cs typeface="Helvetica Light"/>
              </a:rPr>
              <a:t>Dry climates, which cover about 30 percent of Earth’s land area, make up the largest climatic zone.</a:t>
            </a:r>
          </a:p>
          <a:p>
            <a:pPr>
              <a:spcBef>
                <a:spcPts val="0"/>
              </a:spcBef>
              <a:spcAft>
                <a:spcPts val="600"/>
              </a:spcAft>
            </a:pPr>
            <a:r>
              <a:rPr lang="en-US" sz="1800" dirty="0">
                <a:latin typeface="Helvetica Light"/>
                <a:cs typeface="Helvetica Light"/>
              </a:rPr>
              <a:t>In these climates, </a:t>
            </a:r>
            <a:r>
              <a:rPr lang="en-US" sz="1800" dirty="0">
                <a:solidFill>
                  <a:srgbClr val="FF0000"/>
                </a:solidFill>
                <a:latin typeface="Helvetica Light"/>
                <a:cs typeface="Helvetica Light"/>
              </a:rPr>
              <a:t>continental tropical air dominates, precipitation is low, and vegetation is scarce.</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681771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marL="0" indent="0">
              <a:spcBef>
                <a:spcPts val="0"/>
              </a:spcBef>
              <a:spcAft>
                <a:spcPts val="600"/>
              </a:spcAft>
              <a:buNone/>
            </a:pPr>
            <a:r>
              <a:rPr lang="en-US" sz="2200" b="1" dirty="0">
                <a:latin typeface="Helvetica"/>
                <a:cs typeface="Helvetica"/>
              </a:rPr>
              <a:t>Dry </a:t>
            </a:r>
            <a:r>
              <a:rPr lang="en-US" sz="2200" b="1" dirty="0" smtClean="0">
                <a:latin typeface="Helvetica"/>
                <a:cs typeface="Helvetica"/>
              </a:rPr>
              <a:t>climates</a:t>
            </a:r>
          </a:p>
          <a:p>
            <a:pPr>
              <a:spcBef>
                <a:spcPts val="0"/>
              </a:spcBef>
              <a:spcAft>
                <a:spcPts val="600"/>
              </a:spcAft>
            </a:pPr>
            <a:r>
              <a:rPr lang="en-US" sz="1800" dirty="0">
                <a:latin typeface="Helvetica Light"/>
                <a:cs typeface="Helvetica Light"/>
              </a:rPr>
              <a:t>There are two subtypes of dry climates: arid regions, called deserts, and semiarid regions, called semideserts.</a:t>
            </a:r>
          </a:p>
          <a:p>
            <a:pPr>
              <a:spcBef>
                <a:spcPts val="0"/>
              </a:spcBef>
              <a:spcAft>
                <a:spcPts val="600"/>
              </a:spcAft>
            </a:pPr>
            <a:r>
              <a:rPr lang="en-US" sz="1800" dirty="0">
                <a:latin typeface="Helvetica Light"/>
                <a:cs typeface="Helvetica Light"/>
              </a:rPr>
              <a:t>Semideserts are usually more humid than deserts. They generally separate arid regions from bordering wet climates.</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300164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marL="0" indent="0">
              <a:spcBef>
                <a:spcPts val="0"/>
              </a:spcBef>
              <a:spcAft>
                <a:spcPts val="600"/>
              </a:spcAft>
              <a:buNone/>
            </a:pPr>
            <a:r>
              <a:rPr lang="en-US" sz="2200" b="1" dirty="0">
                <a:solidFill>
                  <a:srgbClr val="FF0000"/>
                </a:solidFill>
                <a:latin typeface="Helvetica"/>
                <a:cs typeface="Helvetica"/>
              </a:rPr>
              <a:t>Mild </a:t>
            </a:r>
            <a:r>
              <a:rPr lang="en-US" sz="2200" b="1" dirty="0" smtClean="0">
                <a:solidFill>
                  <a:srgbClr val="FF0000"/>
                </a:solidFill>
                <a:latin typeface="Helvetica"/>
                <a:cs typeface="Helvetica"/>
              </a:rPr>
              <a:t>climates</a:t>
            </a:r>
          </a:p>
          <a:p>
            <a:pPr>
              <a:spcBef>
                <a:spcPts val="0"/>
              </a:spcBef>
              <a:spcAft>
                <a:spcPts val="600"/>
              </a:spcAft>
            </a:pPr>
            <a:r>
              <a:rPr lang="en-US" sz="1800" dirty="0">
                <a:latin typeface="Helvetica Light"/>
                <a:cs typeface="Helvetica Light"/>
              </a:rPr>
              <a:t>Mild climates can be classified into </a:t>
            </a:r>
            <a:r>
              <a:rPr lang="en-US" sz="1800" dirty="0">
                <a:solidFill>
                  <a:srgbClr val="FF0000"/>
                </a:solidFill>
                <a:latin typeface="Helvetica Light"/>
                <a:cs typeface="Helvetica Light"/>
              </a:rPr>
              <a:t>three subtypes: humid subtropical climates, marine west-coast climates, and Mediterranean climates</a:t>
            </a:r>
            <a:r>
              <a:rPr lang="en-US" sz="1800" dirty="0">
                <a:latin typeface="Helvetica Light"/>
                <a:cs typeface="Helvetica Light"/>
              </a:rPr>
              <a:t>.</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010899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marL="0" indent="0">
              <a:spcBef>
                <a:spcPts val="0"/>
              </a:spcBef>
              <a:spcAft>
                <a:spcPts val="600"/>
              </a:spcAft>
              <a:buNone/>
            </a:pPr>
            <a:r>
              <a:rPr lang="en-US" sz="2200" b="1" dirty="0">
                <a:latin typeface="Helvetica"/>
                <a:cs typeface="Helvetica"/>
              </a:rPr>
              <a:t>Mild </a:t>
            </a:r>
            <a:r>
              <a:rPr lang="en-US" sz="2200" b="1" dirty="0" smtClean="0">
                <a:latin typeface="Helvetica"/>
                <a:cs typeface="Helvetica"/>
              </a:rPr>
              <a:t>climates</a:t>
            </a:r>
          </a:p>
          <a:p>
            <a:pPr>
              <a:spcBef>
                <a:spcPts val="0"/>
              </a:spcBef>
              <a:spcAft>
                <a:spcPts val="600"/>
              </a:spcAft>
            </a:pPr>
            <a:r>
              <a:rPr lang="en-US" sz="1800" dirty="0">
                <a:latin typeface="Helvetica Light"/>
                <a:cs typeface="Helvetica Light"/>
              </a:rPr>
              <a:t>Humid subtropical climates are influenced by the subtropical high-pressure systems that are normally found over oceans in the summer.</a:t>
            </a:r>
          </a:p>
          <a:p>
            <a:pPr>
              <a:spcBef>
                <a:spcPts val="0"/>
              </a:spcBef>
              <a:spcAft>
                <a:spcPts val="600"/>
              </a:spcAft>
            </a:pPr>
            <a:r>
              <a:rPr lang="en-US" sz="1800" dirty="0">
                <a:latin typeface="Helvetica Light"/>
                <a:cs typeface="Helvetica Light"/>
              </a:rPr>
              <a:t>The marine west-coast climates are dominated by the constant inland flow of air off the ocean.</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59625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marL="0" indent="0">
              <a:spcBef>
                <a:spcPts val="0"/>
              </a:spcBef>
              <a:spcAft>
                <a:spcPts val="600"/>
              </a:spcAft>
              <a:buNone/>
            </a:pPr>
            <a:r>
              <a:rPr lang="en-US" sz="2200" b="1" dirty="0">
                <a:latin typeface="Helvetica"/>
                <a:cs typeface="Helvetica"/>
              </a:rPr>
              <a:t>Mild </a:t>
            </a:r>
            <a:r>
              <a:rPr lang="en-US" sz="2200" b="1" dirty="0" smtClean="0">
                <a:latin typeface="Helvetica"/>
                <a:cs typeface="Helvetica"/>
              </a:rPr>
              <a:t>climates</a:t>
            </a:r>
          </a:p>
          <a:p>
            <a:pPr>
              <a:spcBef>
                <a:spcPts val="0"/>
              </a:spcBef>
              <a:spcAft>
                <a:spcPts val="600"/>
              </a:spcAft>
            </a:pPr>
            <a:r>
              <a:rPr lang="en-US" sz="1800" dirty="0">
                <a:latin typeface="Helvetica Light"/>
                <a:cs typeface="Helvetica Light"/>
              </a:rPr>
              <a:t>Summers in Mediterranean climates are generally warm and dry because of their nearness to the dry midlatitude climates from the south. Winters are cool and rainy as a result of the midlatitude weather systems that bring storm systems from the north.</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837109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smtClean="0">
                <a:solidFill>
                  <a:srgbClr val="6600FF"/>
                </a:solidFill>
                <a:latin typeface="Helvetica"/>
                <a:cs typeface="Helvetica"/>
              </a:rPr>
              <a:t>Essential Questions</a:t>
            </a:r>
          </a:p>
          <a:p>
            <a:pPr>
              <a:spcAft>
                <a:spcPts val="1200"/>
              </a:spcAft>
            </a:pPr>
            <a:r>
              <a:rPr lang="en-US" sz="1800" dirty="0">
                <a:latin typeface="Helvetica Light"/>
                <a:cs typeface="Helvetica Light"/>
              </a:rPr>
              <a:t>What are limits associated with the use of normals?</a:t>
            </a:r>
          </a:p>
          <a:p>
            <a:pPr>
              <a:spcAft>
                <a:spcPts val="1200"/>
              </a:spcAft>
            </a:pPr>
            <a:r>
              <a:rPr lang="en-US" sz="1800" dirty="0">
                <a:latin typeface="Helvetica Light"/>
                <a:cs typeface="Helvetica Light"/>
              </a:rPr>
              <a:t>Why do climates vary?</a:t>
            </a:r>
          </a:p>
          <a:p>
            <a:pPr>
              <a:spcAft>
                <a:spcPts val="1200"/>
              </a:spcAft>
            </a:pPr>
            <a:r>
              <a:rPr lang="en-US" sz="1800" dirty="0">
                <a:latin typeface="Helvetica Light"/>
                <a:cs typeface="Helvetica Light"/>
              </a:rPr>
              <a:t>How do temperatures in different regions on Earth differ?</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Defining Climate</a:t>
            </a:r>
          </a:p>
        </p:txBody>
      </p:sp>
    </p:spTree>
    <p:extLst>
      <p:ext uri="{BB962C8B-B14F-4D97-AF65-F5344CB8AC3E}">
        <p14:creationId xmlns:p14="http://schemas.microsoft.com/office/powerpoint/2010/main" val="1459932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marL="0" indent="0">
              <a:spcBef>
                <a:spcPts val="0"/>
              </a:spcBef>
              <a:spcAft>
                <a:spcPts val="600"/>
              </a:spcAft>
              <a:buNone/>
            </a:pPr>
            <a:r>
              <a:rPr lang="en-US" sz="2200" b="1" dirty="0">
                <a:solidFill>
                  <a:srgbClr val="FF0000"/>
                </a:solidFill>
                <a:latin typeface="Helvetica"/>
                <a:cs typeface="Helvetica"/>
              </a:rPr>
              <a:t>Continental </a:t>
            </a:r>
            <a:r>
              <a:rPr lang="en-US" sz="2200" b="1" dirty="0" smtClean="0">
                <a:solidFill>
                  <a:srgbClr val="FF0000"/>
                </a:solidFill>
                <a:latin typeface="Helvetica"/>
                <a:cs typeface="Helvetica"/>
              </a:rPr>
              <a:t>climates</a:t>
            </a:r>
          </a:p>
          <a:p>
            <a:pPr>
              <a:spcBef>
                <a:spcPts val="0"/>
              </a:spcBef>
              <a:spcAft>
                <a:spcPts val="600"/>
              </a:spcAft>
            </a:pPr>
            <a:r>
              <a:rPr lang="en-US" sz="1800" dirty="0">
                <a:latin typeface="Helvetica Light"/>
                <a:cs typeface="Helvetica Light"/>
              </a:rPr>
              <a:t>Continental climates are classified into three subtypes: </a:t>
            </a:r>
            <a:r>
              <a:rPr lang="en-US" sz="1800" dirty="0">
                <a:solidFill>
                  <a:srgbClr val="FF0000"/>
                </a:solidFill>
                <a:latin typeface="Helvetica Light"/>
                <a:cs typeface="Helvetica Light"/>
              </a:rPr>
              <a:t>warm summer climates, cool summer climates, and subarctic climates</a:t>
            </a:r>
            <a:r>
              <a:rPr lang="en-US" sz="1800" dirty="0">
                <a:latin typeface="Helvetica Light"/>
                <a:cs typeface="Helvetica Light"/>
              </a:rPr>
              <a:t>. </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956419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marL="0" indent="0">
              <a:spcBef>
                <a:spcPts val="0"/>
              </a:spcBef>
              <a:spcAft>
                <a:spcPts val="600"/>
              </a:spcAft>
              <a:buNone/>
            </a:pPr>
            <a:r>
              <a:rPr lang="en-US" sz="2200" b="1" dirty="0">
                <a:latin typeface="Helvetica"/>
                <a:cs typeface="Helvetica"/>
              </a:rPr>
              <a:t>Continental </a:t>
            </a:r>
            <a:r>
              <a:rPr lang="en-US" sz="2200" b="1" dirty="0" smtClean="0">
                <a:latin typeface="Helvetica"/>
                <a:cs typeface="Helvetica"/>
              </a:rPr>
              <a:t>climates</a:t>
            </a:r>
          </a:p>
          <a:p>
            <a:pPr>
              <a:spcBef>
                <a:spcPts val="0"/>
              </a:spcBef>
              <a:spcAft>
                <a:spcPts val="600"/>
              </a:spcAft>
            </a:pPr>
            <a:r>
              <a:rPr lang="en-US" sz="1800" dirty="0">
                <a:latin typeface="Helvetica Light"/>
                <a:cs typeface="Helvetica Light"/>
              </a:rPr>
              <a:t>Tropical and polar air masses often form fronts where they meet in continental climates. </a:t>
            </a:r>
          </a:p>
          <a:p>
            <a:pPr>
              <a:spcBef>
                <a:spcPts val="0"/>
              </a:spcBef>
              <a:spcAft>
                <a:spcPts val="600"/>
              </a:spcAft>
            </a:pPr>
            <a:r>
              <a:rPr lang="en-US" sz="1800" dirty="0">
                <a:latin typeface="Helvetica Light"/>
                <a:cs typeface="Helvetica Light"/>
              </a:rPr>
              <a:t>Thus, these zones experience rapid and sometimes </a:t>
            </a:r>
            <a:r>
              <a:rPr lang="en-US" sz="1800" dirty="0">
                <a:solidFill>
                  <a:srgbClr val="FF0000"/>
                </a:solidFill>
                <a:latin typeface="Helvetica Light"/>
                <a:cs typeface="Helvetica Light"/>
              </a:rPr>
              <a:t>violent changes in weather, including severe thunderstorms or tornadoes</a:t>
            </a:r>
            <a:r>
              <a:rPr lang="en-US" sz="1800" dirty="0">
                <a:latin typeface="Helvetica Light"/>
                <a:cs typeface="Helvetica Light"/>
              </a:rPr>
              <a:t>.</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05804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marL="0" indent="0">
              <a:spcBef>
                <a:spcPts val="0"/>
              </a:spcBef>
              <a:spcAft>
                <a:spcPts val="600"/>
              </a:spcAft>
              <a:buNone/>
            </a:pPr>
            <a:r>
              <a:rPr lang="en-US" sz="2200" b="1" dirty="0">
                <a:latin typeface="Helvetica"/>
                <a:cs typeface="Helvetica"/>
              </a:rPr>
              <a:t>Polar climates</a:t>
            </a:r>
          </a:p>
          <a:p>
            <a:pPr>
              <a:spcBef>
                <a:spcPts val="0"/>
              </a:spcBef>
              <a:spcAft>
                <a:spcPts val="1200"/>
              </a:spcAft>
            </a:pPr>
            <a:r>
              <a:rPr lang="en-US" sz="1800" dirty="0">
                <a:latin typeface="Helvetica Light"/>
                <a:cs typeface="Helvetica Light"/>
              </a:rPr>
              <a:t>To the north of the subarctic climate lies one of the polar climates—the tundra.</a:t>
            </a:r>
          </a:p>
          <a:p>
            <a:pPr>
              <a:spcBef>
                <a:spcPts val="0"/>
              </a:spcBef>
              <a:spcAft>
                <a:spcPts val="1200"/>
              </a:spcAft>
            </a:pPr>
            <a:r>
              <a:rPr lang="en-US" sz="1800" dirty="0">
                <a:latin typeface="Helvetica Light"/>
                <a:cs typeface="Helvetica Light"/>
              </a:rPr>
              <a:t>The tundra is known for its low temperatures. There are no trees in the tundra and precipitation is generally low.</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682647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Köppen Classification System</a:t>
            </a:r>
          </a:p>
          <a:p>
            <a:pPr marL="0" indent="0">
              <a:spcBef>
                <a:spcPts val="0"/>
              </a:spcBef>
              <a:spcAft>
                <a:spcPts val="600"/>
              </a:spcAft>
              <a:buNone/>
            </a:pPr>
            <a:r>
              <a:rPr lang="en-US" sz="2200" b="1" dirty="0">
                <a:latin typeface="Helvetica"/>
                <a:cs typeface="Helvetica"/>
              </a:rPr>
              <a:t>Polar climates</a:t>
            </a:r>
          </a:p>
          <a:p>
            <a:pPr>
              <a:spcBef>
                <a:spcPts val="0"/>
              </a:spcBef>
              <a:spcAft>
                <a:spcPts val="1200"/>
              </a:spcAft>
            </a:pPr>
            <a:r>
              <a:rPr lang="en-US" sz="1800" dirty="0">
                <a:latin typeface="Helvetica Light"/>
                <a:cs typeface="Helvetica Light"/>
              </a:rPr>
              <a:t>The ice-cap polar climate, found at the highest latitudes in both hemispheres, does not have a single month in which average temperatures rise above 0°C.</a:t>
            </a:r>
          </a:p>
          <a:p>
            <a:pPr>
              <a:spcBef>
                <a:spcPts val="0"/>
              </a:spcBef>
              <a:spcAft>
                <a:spcPts val="600"/>
              </a:spcAft>
            </a:pPr>
            <a:r>
              <a:rPr lang="en-US" sz="1800" dirty="0">
                <a:latin typeface="Helvetica Light"/>
                <a:cs typeface="Helvetica Light"/>
              </a:rPr>
              <a:t>A variation of the polar climate, called a highland climate, is found at high elevations.</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453726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Helvetica"/>
                <a:cs typeface="Helvetica"/>
              </a:rPr>
              <a:t>Microclimates</a:t>
            </a:r>
            <a:endParaRPr lang="en-US" sz="2200" b="1" dirty="0">
              <a:latin typeface="Helvetica"/>
              <a:cs typeface="Helvetica"/>
            </a:endParaRPr>
          </a:p>
          <a:p>
            <a:pPr>
              <a:spcBef>
                <a:spcPts val="0"/>
              </a:spcBef>
              <a:spcAft>
                <a:spcPts val="1200"/>
              </a:spcAft>
            </a:pPr>
            <a:r>
              <a:rPr lang="en-US" sz="1800" dirty="0">
                <a:latin typeface="Helvetica Light"/>
                <a:cs typeface="Helvetica Light"/>
              </a:rPr>
              <a:t>A localized climate that differs from the main regional climate is called a </a:t>
            </a:r>
            <a:r>
              <a:rPr lang="en-US" sz="1800" dirty="0">
                <a:solidFill>
                  <a:srgbClr val="C00000"/>
                </a:solidFill>
                <a:latin typeface="Helvetica Light"/>
                <a:cs typeface="Helvetica Light"/>
              </a:rPr>
              <a:t>microclimate</a:t>
            </a:r>
            <a:r>
              <a:rPr lang="en-US" sz="1800" dirty="0">
                <a:latin typeface="Helvetica Light"/>
                <a:cs typeface="Helvetica Light"/>
              </a:rPr>
              <a:t>.</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41811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Climate Classification</a:t>
            </a:r>
          </a:p>
        </p:txBody>
      </p:sp>
      <p:sp>
        <p:nvSpPr>
          <p:cNvPr id="10" name="Content Placeholder 2"/>
          <p:cNvSpPr txBox="1">
            <a:spLocks/>
          </p:cNvSpPr>
          <p:nvPr/>
        </p:nvSpPr>
        <p:spPr>
          <a:xfrm>
            <a:off x="457201" y="1133338"/>
            <a:ext cx="8010524" cy="2914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solidFill>
                  <a:srgbClr val="FF0000"/>
                </a:solidFill>
                <a:latin typeface="Helvetica"/>
                <a:cs typeface="Helvetica"/>
              </a:rPr>
              <a:t>Microclimates</a:t>
            </a:r>
          </a:p>
          <a:p>
            <a:pPr marL="0" indent="0">
              <a:spcBef>
                <a:spcPts val="0"/>
              </a:spcBef>
              <a:spcAft>
                <a:spcPts val="600"/>
              </a:spcAft>
              <a:buNone/>
            </a:pPr>
            <a:r>
              <a:rPr lang="en-US" sz="2200" b="1" dirty="0">
                <a:solidFill>
                  <a:srgbClr val="FF0000"/>
                </a:solidFill>
                <a:latin typeface="Helvetica"/>
                <a:cs typeface="Helvetica"/>
              </a:rPr>
              <a:t>Heat islands</a:t>
            </a:r>
          </a:p>
          <a:p>
            <a:pPr>
              <a:spcBef>
                <a:spcPts val="0"/>
              </a:spcBef>
              <a:spcAft>
                <a:spcPts val="1200"/>
              </a:spcAft>
            </a:pPr>
            <a:r>
              <a:rPr lang="en-US" sz="1800" dirty="0">
                <a:solidFill>
                  <a:srgbClr val="FF0000"/>
                </a:solidFill>
                <a:latin typeface="Helvetica Light"/>
                <a:cs typeface="Helvetica Light"/>
              </a:rPr>
              <a:t>Many concrete buildings and large expanses of asphalt can create a heat island, where the climate is warmer than in surrounding rural areas.</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787" y="3082924"/>
            <a:ext cx="4670425" cy="272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193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011027"/>
            <a:ext cx="8229600" cy="3513347"/>
          </a:xfrm>
        </p:spPr>
        <p:txBody>
          <a:bodyPr lIns="0" tIns="0" rIns="0" bIns="0">
            <a:normAutofit/>
          </a:bodyPr>
          <a:lstStyle/>
          <a:p>
            <a:pPr marL="0" indent="0">
              <a:spcAft>
                <a:spcPts val="1000"/>
              </a:spcAft>
              <a:buNone/>
            </a:pPr>
            <a:r>
              <a:rPr lang="en-US" sz="3300" b="1" dirty="0" smtClean="0">
                <a:solidFill>
                  <a:srgbClr val="6600FF"/>
                </a:solidFill>
                <a:latin typeface="Helvetica"/>
                <a:cs typeface="Helvetica"/>
              </a:rPr>
              <a:t>Review</a:t>
            </a:r>
            <a:endParaRPr lang="en-US" sz="2800" b="1" dirty="0" smtClean="0">
              <a:solidFill>
                <a:srgbClr val="6600FF"/>
              </a:solidFill>
              <a:latin typeface="Helvetica"/>
              <a:cs typeface="Helvetica"/>
            </a:endParaRPr>
          </a:p>
          <a:p>
            <a:pPr marL="0" indent="0">
              <a:spcAft>
                <a:spcPts val="300"/>
              </a:spcAft>
              <a:buNone/>
            </a:pPr>
            <a:r>
              <a:rPr lang="en-US" sz="2400" b="1" dirty="0" smtClean="0">
                <a:solidFill>
                  <a:srgbClr val="000000"/>
                </a:solidFill>
                <a:latin typeface="Helvetica"/>
                <a:cs typeface="Helvetica"/>
              </a:rPr>
              <a:t>Essential Questions</a:t>
            </a:r>
          </a:p>
          <a:p>
            <a:pPr>
              <a:spcAft>
                <a:spcPts val="1200"/>
              </a:spcAft>
            </a:pPr>
            <a:r>
              <a:rPr lang="en-US" sz="1800" dirty="0">
                <a:latin typeface="Helvetica Light"/>
                <a:cs typeface="Helvetica Light"/>
              </a:rPr>
              <a:t>What are the criteria used to classify climates?</a:t>
            </a:r>
          </a:p>
          <a:p>
            <a:pPr>
              <a:spcAft>
                <a:spcPts val="1200"/>
              </a:spcAft>
            </a:pPr>
            <a:r>
              <a:rPr lang="en-US" sz="1800" dirty="0">
                <a:latin typeface="Helvetica Light"/>
                <a:cs typeface="Helvetica Light"/>
              </a:rPr>
              <a:t>How are different climates described?</a:t>
            </a:r>
          </a:p>
          <a:p>
            <a:pPr>
              <a:spcAft>
                <a:spcPts val="1200"/>
              </a:spcAft>
            </a:pPr>
            <a:r>
              <a:rPr lang="en-US" sz="1800" dirty="0">
                <a:latin typeface="Helvetica Light"/>
                <a:cs typeface="Helvetica Light"/>
              </a:rPr>
              <a:t>What are microclimates?</a:t>
            </a:r>
          </a:p>
          <a:p>
            <a:pPr marL="0" indent="0">
              <a:spcBef>
                <a:spcPts val="1200"/>
              </a:spcBef>
              <a:spcAft>
                <a:spcPts val="300"/>
              </a:spcAft>
              <a:buNone/>
            </a:pPr>
            <a:r>
              <a:rPr lang="en-US" sz="2400" b="1" dirty="0" smtClean="0">
                <a:solidFill>
                  <a:srgbClr val="000000"/>
                </a:solidFill>
                <a:latin typeface="Helvetica" pitchFamily="34" charset="0"/>
                <a:cs typeface="Helvetica" pitchFamily="34" charset="0"/>
              </a:rPr>
              <a:t>Vocabulary</a:t>
            </a:r>
            <a:endParaRPr lang="en-US" sz="24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199" y="4209274"/>
            <a:ext cx="3571875" cy="553998"/>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Köppen classification system</a:t>
            </a:r>
          </a:p>
          <a:p>
            <a:pPr marL="285750" indent="-285750">
              <a:buFont typeface="Arial"/>
              <a:buChar char="•"/>
            </a:pPr>
            <a:r>
              <a:rPr lang="en-US" dirty="0">
                <a:latin typeface="Helvetica Light"/>
                <a:cs typeface="Helvetica Light"/>
              </a:rPr>
              <a:t>microclimate</a:t>
            </a:r>
          </a:p>
        </p:txBody>
      </p:sp>
      <p:sp>
        <p:nvSpPr>
          <p:cNvPr id="18" name="TextBox 17"/>
          <p:cNvSpPr txBox="1"/>
          <p:nvPr/>
        </p:nvSpPr>
        <p:spPr>
          <a:xfrm>
            <a:off x="4173821" y="4198973"/>
            <a:ext cx="3236629" cy="553998"/>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heat island</a:t>
            </a: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Climate Classification</a:t>
            </a:r>
            <a:endParaRPr lang="en-US" sz="1200" dirty="0">
              <a:solidFill>
                <a:schemeClr val="tx1">
                  <a:lumMod val="65000"/>
                  <a:lumOff val="35000"/>
                </a:schemeClr>
              </a:solidFill>
              <a:latin typeface="Helvetica Light"/>
              <a:cs typeface="Helvetica Light"/>
            </a:endParaRP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498425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Earth’s climate is constantly changing on many different timescales.</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3:  </a:t>
            </a:r>
            <a:r>
              <a:rPr lang="en-US" sz="1800" dirty="0" smtClean="0">
                <a:solidFill>
                  <a:schemeClr val="tx1">
                    <a:lumMod val="50000"/>
                    <a:lumOff val="50000"/>
                  </a:schemeClr>
                </a:solidFill>
                <a:latin typeface="Helvetica"/>
                <a:cs typeface="Helvetica"/>
              </a:rPr>
              <a:t>Climatic Changes</a:t>
            </a: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387306645"/>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gridCol w="2743200"/>
                <a:gridCol w="2743200"/>
              </a:tblGrid>
              <a:tr h="426741">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L</a:t>
                      </a:r>
                    </a:p>
                    <a:p>
                      <a:pPr algn="ctr"/>
                      <a:r>
                        <a:rPr lang="en-US" sz="1200" b="0" i="1" dirty="0"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82115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smtClean="0">
                <a:solidFill>
                  <a:srgbClr val="6600FF"/>
                </a:solidFill>
                <a:latin typeface="Helvetica"/>
                <a:cs typeface="Helvetica"/>
              </a:rPr>
              <a:t>Essential Questions</a:t>
            </a:r>
          </a:p>
          <a:p>
            <a:pPr>
              <a:spcAft>
                <a:spcPts val="1200"/>
              </a:spcAft>
            </a:pPr>
            <a:r>
              <a:rPr lang="en-US" sz="1800" dirty="0">
                <a:latin typeface="Helvetica Light"/>
                <a:cs typeface="Helvetica Light"/>
              </a:rPr>
              <a:t>What is the difference between long-term and short-term climatic changes?</a:t>
            </a:r>
          </a:p>
          <a:p>
            <a:pPr>
              <a:spcAft>
                <a:spcPts val="1200"/>
              </a:spcAft>
            </a:pPr>
            <a:r>
              <a:rPr lang="en-US" sz="1800" dirty="0">
                <a:latin typeface="Helvetica Light"/>
                <a:cs typeface="Helvetica Light"/>
              </a:rPr>
              <a:t>What are natural causes of climate change?</a:t>
            </a:r>
          </a:p>
          <a:p>
            <a:pPr>
              <a:spcAft>
                <a:spcPts val="1200"/>
              </a:spcAft>
            </a:pPr>
            <a:r>
              <a:rPr lang="en-US" sz="1800" dirty="0">
                <a:latin typeface="Helvetica Light"/>
                <a:cs typeface="Helvetica Light"/>
              </a:rPr>
              <a:t>Why do climatic changes occur?</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Climatic Changes</a:t>
            </a:r>
            <a:endParaRPr lang="en-US" sz="1200" dirty="0">
              <a:solidFill>
                <a:schemeClr val="tx1">
                  <a:lumMod val="65000"/>
                  <a:lumOff val="35000"/>
                </a:schemeClr>
              </a:solidFill>
              <a:latin typeface="Helvetica Light"/>
              <a:cs typeface="Helvetica Light"/>
            </a:endParaRPr>
          </a:p>
        </p:txBody>
      </p:sp>
    </p:spTree>
    <p:extLst>
      <p:ext uri="{BB962C8B-B14F-4D97-AF65-F5344CB8AC3E}">
        <p14:creationId xmlns:p14="http://schemas.microsoft.com/office/powerpoint/2010/main" val="2238437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1800" dirty="0">
                <a:latin typeface="Helvetica Light"/>
                <a:cs typeface="Helvetica Light"/>
              </a:rPr>
              <a:t>glacier</a:t>
            </a:r>
            <a:endParaRPr lang="en-US" sz="1800" dirty="0" smtClean="0">
              <a:latin typeface="Helvetica Light"/>
              <a:cs typeface="Helvetica Light"/>
            </a:endParaRP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1800" dirty="0">
                <a:latin typeface="Helvetica Light"/>
                <a:cs typeface="Helvetica Light"/>
              </a:rPr>
              <a:t>ice age</a:t>
            </a:r>
          </a:p>
          <a:p>
            <a:r>
              <a:rPr lang="en-US" sz="1800" dirty="0">
                <a:latin typeface="Helvetica Light"/>
                <a:cs typeface="Helvetica Light"/>
              </a:rPr>
              <a:t>season</a:t>
            </a:r>
          </a:p>
          <a:p>
            <a:r>
              <a:rPr lang="en-US" sz="1800" dirty="0">
                <a:latin typeface="Helvetica Light"/>
                <a:cs typeface="Helvetica Light"/>
              </a:rPr>
              <a:t>El Niño</a:t>
            </a:r>
          </a:p>
          <a:p>
            <a:r>
              <a:rPr lang="en-US" sz="1800" dirty="0">
                <a:latin typeface="Helvetica Light"/>
                <a:cs typeface="Helvetica Light"/>
              </a:rPr>
              <a:t>Maunder minimum</a:t>
            </a:r>
          </a:p>
          <a:p>
            <a:endParaRPr lang="en-US" sz="1800" dirty="0">
              <a:latin typeface="Helvetica Light"/>
              <a:cs typeface="Helvetica Light"/>
            </a:endParaRPr>
          </a:p>
          <a:p>
            <a:pPr marL="0" indent="0">
              <a:buNone/>
            </a:pPr>
            <a:endParaRPr lang="en-US" sz="1800" dirty="0">
              <a:latin typeface="Helvetica Light"/>
              <a:cs typeface="Helvetica Light"/>
            </a:endParaRPr>
          </a:p>
          <a:p>
            <a:pPr marL="0" indent="0">
              <a:buNone/>
            </a:pPr>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Tree>
    <p:extLst>
      <p:ext uri="{BB962C8B-B14F-4D97-AF65-F5344CB8AC3E}">
        <p14:creationId xmlns:p14="http://schemas.microsoft.com/office/powerpoint/2010/main" val="3193458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1800" dirty="0">
                <a:latin typeface="Helvetica Light"/>
                <a:cs typeface="Helvetica Light"/>
              </a:rPr>
              <a:t>jet stream</a:t>
            </a:r>
            <a:endParaRPr lang="en-US" sz="1800" dirty="0" smtClean="0">
              <a:latin typeface="Helvetica Light"/>
              <a:cs typeface="Helvetica Light"/>
            </a:endParaRP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1800" dirty="0">
                <a:latin typeface="Helvetica Light"/>
                <a:cs typeface="Helvetica Light"/>
              </a:rPr>
              <a:t>climatology</a:t>
            </a:r>
          </a:p>
          <a:p>
            <a:r>
              <a:rPr lang="en-US" sz="1800" dirty="0">
                <a:latin typeface="Helvetica Light"/>
                <a:cs typeface="Helvetica Light"/>
              </a:rPr>
              <a:t>normal</a:t>
            </a:r>
          </a:p>
          <a:p>
            <a:r>
              <a:rPr lang="en-US" sz="1800" dirty="0">
                <a:latin typeface="Helvetica Light"/>
                <a:cs typeface="Helvetica Light"/>
              </a:rPr>
              <a:t>tropics</a:t>
            </a:r>
          </a:p>
          <a:p>
            <a:r>
              <a:rPr lang="en-US" sz="1800" dirty="0">
                <a:latin typeface="Helvetica Light"/>
                <a:cs typeface="Helvetica Light"/>
              </a:rPr>
              <a:t>temperate zones</a:t>
            </a:r>
          </a:p>
          <a:p>
            <a:r>
              <a:rPr lang="en-US" sz="1800" dirty="0">
                <a:latin typeface="Helvetica Light"/>
                <a:cs typeface="Helvetica Light"/>
              </a:rPr>
              <a:t>polar zones</a:t>
            </a:r>
          </a:p>
          <a:p>
            <a:endParaRPr lang="en-US" sz="1800" dirty="0">
              <a:latin typeface="Helvetica Light"/>
              <a:cs typeface="Helvetica Light"/>
            </a:endParaRPr>
          </a:p>
          <a:p>
            <a:pPr marL="0" indent="0">
              <a:buNone/>
            </a:pPr>
            <a:endParaRPr lang="en-US" sz="1800" dirty="0">
              <a:latin typeface="Helvetica Light"/>
              <a:cs typeface="Helvetica Light"/>
            </a:endParaRPr>
          </a:p>
          <a:p>
            <a:pPr marL="0" indent="0">
              <a:buNone/>
            </a:pPr>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Defining Climate</a:t>
            </a:r>
          </a:p>
        </p:txBody>
      </p:sp>
    </p:spTree>
    <p:extLst>
      <p:ext uri="{BB962C8B-B14F-4D97-AF65-F5344CB8AC3E}">
        <p14:creationId xmlns:p14="http://schemas.microsoft.com/office/powerpoint/2010/main" val="2148782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Long-Term Climatic </a:t>
            </a:r>
            <a:r>
              <a:rPr lang="en-US" sz="2400" b="1" dirty="0" smtClean="0">
                <a:latin typeface="Helvetica"/>
                <a:cs typeface="Helvetica"/>
              </a:rPr>
              <a:t>Changes</a:t>
            </a:r>
          </a:p>
          <a:p>
            <a:pPr marL="0" indent="0">
              <a:spcBef>
                <a:spcPts val="0"/>
              </a:spcBef>
              <a:spcAft>
                <a:spcPts val="600"/>
              </a:spcAft>
              <a:buNone/>
            </a:pPr>
            <a:r>
              <a:rPr lang="en-US" sz="2200" b="1" dirty="0">
                <a:solidFill>
                  <a:srgbClr val="FF0000"/>
                </a:solidFill>
                <a:latin typeface="Helvetica"/>
                <a:cs typeface="Helvetica"/>
              </a:rPr>
              <a:t>Ice </a:t>
            </a:r>
            <a:r>
              <a:rPr lang="en-US" sz="2200" b="1" dirty="0" smtClean="0">
                <a:solidFill>
                  <a:srgbClr val="FF0000"/>
                </a:solidFill>
                <a:latin typeface="Helvetica"/>
                <a:cs typeface="Helvetica"/>
              </a:rPr>
              <a:t>ages</a:t>
            </a:r>
            <a:endParaRPr lang="en-US" sz="2200" b="1" dirty="0">
              <a:solidFill>
                <a:srgbClr val="FF0000"/>
              </a:solidFill>
              <a:latin typeface="Helvetica"/>
              <a:cs typeface="Helvetica"/>
            </a:endParaRPr>
          </a:p>
          <a:p>
            <a:pPr>
              <a:spcBef>
                <a:spcPts val="0"/>
              </a:spcBef>
              <a:spcAft>
                <a:spcPts val="1200"/>
              </a:spcAft>
              <a:buClr>
                <a:schemeClr val="tx1"/>
              </a:buClr>
            </a:pPr>
            <a:r>
              <a:rPr lang="en-US" sz="1800" dirty="0">
                <a:solidFill>
                  <a:srgbClr val="FF0000"/>
                </a:solidFill>
                <a:latin typeface="Helvetica Light"/>
                <a:cs typeface="Helvetica Light"/>
              </a:rPr>
              <a:t>During the periods of extensive glacial coverage called ice ages, average global temperatures decreased by an estimated 5°C.</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258201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8" y="1133343"/>
            <a:ext cx="4391027"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Long-Term Climatic </a:t>
            </a:r>
            <a:r>
              <a:rPr lang="en-US" sz="2400" b="1" dirty="0" smtClean="0">
                <a:latin typeface="Helvetica"/>
                <a:cs typeface="Helvetica"/>
              </a:rPr>
              <a:t>Changes</a:t>
            </a:r>
          </a:p>
          <a:p>
            <a:pPr marL="0" indent="0">
              <a:spcBef>
                <a:spcPts val="0"/>
              </a:spcBef>
              <a:spcAft>
                <a:spcPts val="600"/>
              </a:spcAft>
              <a:buNone/>
            </a:pPr>
            <a:r>
              <a:rPr lang="en-US" sz="2200" b="1" dirty="0">
                <a:latin typeface="Helvetica"/>
                <a:cs typeface="Helvetica"/>
              </a:rPr>
              <a:t>Ice </a:t>
            </a:r>
            <a:r>
              <a:rPr lang="en-US" sz="2200" b="1" dirty="0" smtClean="0">
                <a:latin typeface="Helvetica"/>
                <a:cs typeface="Helvetica"/>
              </a:rPr>
              <a:t>ages</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The most recent ice age, as shown here by the extent of its glaciers, ended only about 10,000 years ago.</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438" y="2097088"/>
            <a:ext cx="2994025"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040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n-US" sz="2400" b="1" dirty="0" smtClean="0">
                <a:latin typeface="Helvetica"/>
                <a:cs typeface="Helvetica"/>
              </a:rPr>
              <a:t>Climate History</a:t>
            </a:r>
            <a:endParaRPr lang="en-US" sz="2400" b="1" dirty="0">
              <a:latin typeface="Helvetica"/>
              <a:cs typeface="Helvetica"/>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graphicFrame>
        <p:nvGraphicFramePr>
          <p:cNvPr id="9" name="Table 8"/>
          <p:cNvGraphicFramePr>
            <a:graphicFrameLocks noGrp="1"/>
          </p:cNvGraphicFramePr>
          <p:nvPr>
            <p:extLst>
              <p:ext uri="{D42A27DB-BD31-4B8C-83A1-F6EECF244321}">
                <p14:modId xmlns:p14="http://schemas.microsoft.com/office/powerpoint/2010/main" val="1570190878"/>
              </p:ext>
            </p:extLst>
          </p:nvPr>
        </p:nvGraphicFramePr>
        <p:xfrm>
          <a:off x="582138" y="1599125"/>
          <a:ext cx="8067126" cy="2873454"/>
        </p:xfrm>
        <a:graphic>
          <a:graphicData uri="http://schemas.openxmlformats.org/drawingml/2006/table">
            <a:tbl>
              <a:tblPr firstRow="1" bandRow="1">
                <a:tableStyleId>{5C22544A-7EE6-4342-B048-85BDC9FD1C3A}</a:tableStyleId>
              </a:tblPr>
              <a:tblGrid>
                <a:gridCol w="8067126"/>
              </a:tblGrid>
              <a:tr h="231281">
                <a:tc>
                  <a:txBody>
                    <a:bodyPr/>
                    <a:lstStyle/>
                    <a:p>
                      <a:pPr>
                        <a:spcAft>
                          <a:spcPts val="1200"/>
                        </a:spcAft>
                      </a:pPr>
                      <a:r>
                        <a:rPr lang="en-US" b="0" i="1" dirty="0" smtClean="0">
                          <a:solidFill>
                            <a:schemeClr val="tx1"/>
                          </a:solidFill>
                          <a:latin typeface="Helvetica"/>
                          <a:cs typeface="Helvetica"/>
                        </a:rPr>
                        <a:t>Video</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2507694">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Video from p. 387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413576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199" y="1133337"/>
            <a:ext cx="8067675" cy="48959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Short-Term Climatic Changes</a:t>
            </a:r>
          </a:p>
          <a:p>
            <a:pPr>
              <a:spcBef>
                <a:spcPts val="0"/>
              </a:spcBef>
              <a:spcAft>
                <a:spcPts val="600"/>
              </a:spcAft>
            </a:pPr>
            <a:r>
              <a:rPr lang="en-US" sz="1800" dirty="0">
                <a:latin typeface="Helvetica Light"/>
                <a:cs typeface="Helvetica Light"/>
              </a:rPr>
              <a:t>While an ice age may last for several million years, other climatic changes occur over much shorter time periods.</a:t>
            </a:r>
          </a:p>
          <a:p>
            <a:pPr>
              <a:spcBef>
                <a:spcPts val="0"/>
              </a:spcBef>
              <a:spcAft>
                <a:spcPts val="600"/>
              </a:spcAft>
              <a:buClr>
                <a:schemeClr val="tx1"/>
              </a:buClr>
            </a:pPr>
            <a:r>
              <a:rPr lang="en-US" sz="1800" dirty="0">
                <a:solidFill>
                  <a:srgbClr val="FF0000"/>
                </a:solidFill>
                <a:latin typeface="Helvetica Light"/>
                <a:cs typeface="Helvetica Light"/>
              </a:rPr>
              <a:t>Seasons are short-term periods of climatic change caused by regular variations in daylight, temperature, and weather patterns.</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2880851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199" y="1133337"/>
            <a:ext cx="8067675" cy="48959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Short-Term Climatic </a:t>
            </a:r>
            <a:r>
              <a:rPr lang="en-US" sz="2400" b="1" dirty="0" smtClean="0">
                <a:latin typeface="Helvetica"/>
                <a:cs typeface="Helvetica"/>
              </a:rPr>
              <a:t>Changes</a:t>
            </a:r>
          </a:p>
          <a:p>
            <a:pPr marL="0" indent="0">
              <a:spcBef>
                <a:spcPts val="0"/>
              </a:spcBef>
              <a:spcAft>
                <a:spcPts val="600"/>
              </a:spcAft>
              <a:buNone/>
            </a:pPr>
            <a:r>
              <a:rPr lang="en-US" sz="2200" b="1" dirty="0">
                <a:latin typeface="Helvetica"/>
                <a:cs typeface="Helvetica"/>
              </a:rPr>
              <a:t>Seasons</a:t>
            </a:r>
          </a:p>
          <a:p>
            <a:pPr>
              <a:spcBef>
                <a:spcPts val="0"/>
              </a:spcBef>
              <a:spcAft>
                <a:spcPts val="600"/>
              </a:spcAft>
            </a:pPr>
            <a:r>
              <a:rPr lang="en-US" sz="1800" dirty="0">
                <a:latin typeface="Helvetica Light"/>
                <a:cs typeface="Helvetica Light"/>
              </a:rPr>
              <a:t>The variations that occur with seasons are the result of changes in the amount of solar radiation an area receives.</a:t>
            </a:r>
          </a:p>
          <a:p>
            <a:pPr>
              <a:spcBef>
                <a:spcPts val="0"/>
              </a:spcBef>
              <a:spcAft>
                <a:spcPts val="1200"/>
              </a:spcAft>
            </a:pPr>
            <a:r>
              <a:rPr lang="en-US" sz="1800" dirty="0">
                <a:solidFill>
                  <a:srgbClr val="FF0000"/>
                </a:solidFill>
                <a:latin typeface="Helvetica Light"/>
                <a:cs typeface="Helvetica Light"/>
              </a:rPr>
              <a:t>When the North Pole is pointed away from the Sun, the northern hemisphere experiences winter </a:t>
            </a:r>
            <a:r>
              <a:rPr lang="en-US" sz="1800" dirty="0">
                <a:latin typeface="Helvetica Light"/>
                <a:cs typeface="Helvetica Light"/>
              </a:rPr>
              <a:t>and the southern hemisphere experiences summer. During spring and fall, neither pole points toward the Sun.</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3196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n-US" sz="2400" b="1" dirty="0" smtClean="0">
                <a:latin typeface="Helvetica"/>
                <a:cs typeface="Helvetica"/>
              </a:rPr>
              <a:t>Seasons</a:t>
            </a:r>
            <a:endParaRPr lang="en-US" sz="2400" b="1" dirty="0">
              <a:latin typeface="Helvetica"/>
              <a:cs typeface="Helvetica"/>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graphicFrame>
        <p:nvGraphicFramePr>
          <p:cNvPr id="9" name="Table 8"/>
          <p:cNvGraphicFramePr>
            <a:graphicFrameLocks noGrp="1"/>
          </p:cNvGraphicFramePr>
          <p:nvPr>
            <p:extLst>
              <p:ext uri="{D42A27DB-BD31-4B8C-83A1-F6EECF244321}">
                <p14:modId xmlns:p14="http://schemas.microsoft.com/office/powerpoint/2010/main" val="1720875389"/>
              </p:ext>
            </p:extLst>
          </p:nvPr>
        </p:nvGraphicFramePr>
        <p:xfrm>
          <a:off x="582138" y="1599125"/>
          <a:ext cx="8067126" cy="2873454"/>
        </p:xfrm>
        <a:graphic>
          <a:graphicData uri="http://schemas.openxmlformats.org/drawingml/2006/table">
            <a:tbl>
              <a:tblPr firstRow="1" bandRow="1">
                <a:tableStyleId>{5C22544A-7EE6-4342-B048-85BDC9FD1C3A}</a:tableStyleId>
              </a:tblPr>
              <a:tblGrid>
                <a:gridCol w="8067126"/>
              </a:tblGrid>
              <a:tr h="231281">
                <a:tc>
                  <a:txBody>
                    <a:bodyPr/>
                    <a:lstStyle/>
                    <a:p>
                      <a:pPr>
                        <a:spcAft>
                          <a:spcPts val="1200"/>
                        </a:spcAft>
                      </a:pPr>
                      <a:r>
                        <a:rPr lang="en-US" b="0" i="1" dirty="0" smtClean="0">
                          <a:solidFill>
                            <a:schemeClr val="tx1"/>
                          </a:solidFill>
                          <a:latin typeface="Helvetica"/>
                          <a:cs typeface="Helvetica"/>
                        </a:rPr>
                        <a:t>Concepts In Motion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2507694">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Animation from p. 388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1074585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200" y="1133337"/>
            <a:ext cx="7981950" cy="44197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Short-Term Climatic Changes</a:t>
            </a:r>
          </a:p>
          <a:p>
            <a:pPr marL="0" indent="0">
              <a:spcBef>
                <a:spcPts val="0"/>
              </a:spcBef>
              <a:spcAft>
                <a:spcPts val="600"/>
              </a:spcAft>
              <a:buNone/>
            </a:pPr>
            <a:r>
              <a:rPr lang="en-US" sz="2200" b="1" dirty="0">
                <a:latin typeface="Helvetica"/>
                <a:cs typeface="Helvetica"/>
              </a:rPr>
              <a:t>El Niño</a:t>
            </a:r>
          </a:p>
          <a:p>
            <a:pPr>
              <a:spcBef>
                <a:spcPts val="0"/>
              </a:spcBef>
              <a:spcAft>
                <a:spcPts val="600"/>
              </a:spcAft>
            </a:pPr>
            <a:r>
              <a:rPr lang="en-US" sz="1800" dirty="0">
                <a:latin typeface="Helvetica Light"/>
                <a:cs typeface="Helvetica Light"/>
              </a:rPr>
              <a:t>Other short-term climatic changes include those caused by </a:t>
            </a:r>
            <a:r>
              <a:rPr lang="en-US" sz="1800" dirty="0">
                <a:solidFill>
                  <a:srgbClr val="C00000"/>
                </a:solidFill>
                <a:latin typeface="Helvetica Light"/>
                <a:cs typeface="Helvetica Light"/>
              </a:rPr>
              <a:t>El Niño</a:t>
            </a:r>
            <a:r>
              <a:rPr lang="en-US" sz="1800" dirty="0">
                <a:latin typeface="Helvetica Light"/>
                <a:cs typeface="Helvetica Light"/>
              </a:rPr>
              <a:t>, a warm ocean current that occasionally develops off the western coast of South America.</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3776439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200" y="1133337"/>
            <a:ext cx="7981950" cy="44197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Short-Term Climatic Changes</a:t>
            </a:r>
          </a:p>
          <a:p>
            <a:pPr marL="0" indent="0">
              <a:spcBef>
                <a:spcPts val="0"/>
              </a:spcBef>
              <a:spcAft>
                <a:spcPts val="600"/>
              </a:spcAft>
              <a:buNone/>
            </a:pPr>
            <a:r>
              <a:rPr lang="en-US" sz="2200" b="1" dirty="0">
                <a:solidFill>
                  <a:srgbClr val="FF0000"/>
                </a:solidFill>
                <a:latin typeface="Helvetica"/>
                <a:cs typeface="Helvetica"/>
              </a:rPr>
              <a:t>El Niño</a:t>
            </a:r>
          </a:p>
          <a:p>
            <a:pPr>
              <a:spcBef>
                <a:spcPts val="0"/>
              </a:spcBef>
              <a:spcAft>
                <a:spcPts val="600"/>
              </a:spcAft>
            </a:pPr>
            <a:r>
              <a:rPr lang="en-US" sz="1800" dirty="0">
                <a:solidFill>
                  <a:srgbClr val="FF0000"/>
                </a:solidFill>
                <a:latin typeface="Helvetica Light"/>
                <a:cs typeface="Helvetica Light"/>
              </a:rPr>
              <a:t>Under normal conditions, trade winds and ocean currents move warm water west across the Pacific Ocean.</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300" y="3343205"/>
            <a:ext cx="679767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755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200" y="1133337"/>
            <a:ext cx="7981950" cy="44197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Short-Term Climatic Changes</a:t>
            </a:r>
          </a:p>
          <a:p>
            <a:pPr marL="0" indent="0">
              <a:spcBef>
                <a:spcPts val="0"/>
              </a:spcBef>
              <a:spcAft>
                <a:spcPts val="600"/>
              </a:spcAft>
              <a:buNone/>
            </a:pPr>
            <a:r>
              <a:rPr lang="en-US" sz="2200" b="1" dirty="0">
                <a:latin typeface="Helvetica"/>
                <a:cs typeface="Helvetica"/>
              </a:rPr>
              <a:t>El Niño</a:t>
            </a:r>
          </a:p>
          <a:p>
            <a:pPr>
              <a:spcBef>
                <a:spcPts val="0"/>
              </a:spcBef>
              <a:spcAft>
                <a:spcPts val="600"/>
              </a:spcAft>
            </a:pPr>
            <a:r>
              <a:rPr lang="en-US" sz="1800" dirty="0">
                <a:solidFill>
                  <a:srgbClr val="FF0000"/>
                </a:solidFill>
                <a:latin typeface="Helvetica Light"/>
                <a:cs typeface="Helvetica Light"/>
              </a:rPr>
              <a:t>During El Niño, warm water surges back toward South America, changing weather patterns.</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463" y="3343205"/>
            <a:ext cx="67373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4832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n-US" sz="2400" b="1" dirty="0">
                <a:latin typeface="Helvetica"/>
                <a:cs typeface="Helvetica"/>
              </a:rPr>
              <a:t>El </a:t>
            </a:r>
            <a:r>
              <a:rPr lang="en-US" sz="2400" b="1" dirty="0" smtClean="0">
                <a:latin typeface="Helvetica"/>
                <a:cs typeface="Helvetica"/>
              </a:rPr>
              <a:t>Niño Southern Circulation</a:t>
            </a:r>
            <a:endParaRPr lang="en-US" sz="2400" b="1" dirty="0">
              <a:latin typeface="Helvetica"/>
              <a:cs typeface="Helvetica"/>
            </a:endParaRPr>
          </a:p>
          <a:p>
            <a:pPr marL="0" indent="0">
              <a:spcAft>
                <a:spcPts val="300"/>
              </a:spcAft>
              <a:buNone/>
            </a:pPr>
            <a:endParaRPr lang="en-US" sz="2400" b="1" dirty="0">
              <a:latin typeface="Helvetica"/>
              <a:cs typeface="Helvetica"/>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pic>
        <p:nvPicPr>
          <p:cNvPr id="13" name="Picture 12"/>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651267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Defining Climate</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Annual Averages and Variations</a:t>
            </a:r>
          </a:p>
          <a:p>
            <a:pPr>
              <a:spcBef>
                <a:spcPts val="0"/>
              </a:spcBef>
              <a:spcAft>
                <a:spcPts val="1200"/>
              </a:spcAft>
              <a:buClr>
                <a:schemeClr val="tx1"/>
              </a:buClr>
            </a:pPr>
            <a:r>
              <a:rPr lang="en-US" sz="1800" dirty="0">
                <a:solidFill>
                  <a:srgbClr val="C00000"/>
                </a:solidFill>
                <a:latin typeface="Helvetica Light"/>
                <a:cs typeface="Helvetica Light"/>
              </a:rPr>
              <a:t>Climatology</a:t>
            </a:r>
            <a:r>
              <a:rPr lang="en-US" sz="1800" dirty="0">
                <a:latin typeface="Helvetica Light"/>
                <a:cs typeface="Helvetica Light"/>
              </a:rPr>
              <a:t> is the study of Earth’s climate and the factors that affect past, present, and future climatic changes.</a:t>
            </a:r>
          </a:p>
          <a:p>
            <a:pPr>
              <a:spcBef>
                <a:spcPts val="0"/>
              </a:spcBef>
              <a:spcAft>
                <a:spcPts val="1200"/>
              </a:spcAft>
            </a:pPr>
            <a:r>
              <a:rPr lang="en-US" sz="1800" dirty="0">
                <a:latin typeface="Helvetica Light"/>
                <a:cs typeface="Helvetica Light"/>
              </a:rPr>
              <a:t>Climate describes the long-term weather patterns of an area.</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7158390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200" y="1133337"/>
            <a:ext cx="7981950" cy="44197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Natural Causes of Climatic Changes</a:t>
            </a:r>
          </a:p>
          <a:p>
            <a:pPr marL="0" indent="0">
              <a:spcBef>
                <a:spcPts val="0"/>
              </a:spcBef>
              <a:spcAft>
                <a:spcPts val="600"/>
              </a:spcAft>
              <a:buNone/>
            </a:pPr>
            <a:r>
              <a:rPr lang="en-US" sz="2200" b="1" dirty="0">
                <a:solidFill>
                  <a:srgbClr val="FF0000"/>
                </a:solidFill>
                <a:latin typeface="Helvetica"/>
                <a:cs typeface="Helvetica"/>
              </a:rPr>
              <a:t>Solar activity</a:t>
            </a:r>
          </a:p>
          <a:p>
            <a:pPr>
              <a:spcBef>
                <a:spcPts val="0"/>
              </a:spcBef>
              <a:spcAft>
                <a:spcPts val="600"/>
              </a:spcAft>
            </a:pPr>
            <a:r>
              <a:rPr lang="en-US" sz="1800" dirty="0">
                <a:latin typeface="Helvetica Light"/>
                <a:cs typeface="Helvetica Light"/>
              </a:rPr>
              <a:t>The </a:t>
            </a:r>
            <a:r>
              <a:rPr lang="en-US" sz="1800" dirty="0">
                <a:solidFill>
                  <a:srgbClr val="FF0000"/>
                </a:solidFill>
                <a:latin typeface="Helvetica Light"/>
                <a:cs typeface="Helvetica Light"/>
              </a:rPr>
              <a:t>Maunder minimum </a:t>
            </a:r>
            <a:r>
              <a:rPr lang="en-US" sz="1800" dirty="0">
                <a:latin typeface="Helvetica Light"/>
                <a:cs typeface="Helvetica Light"/>
              </a:rPr>
              <a:t>is the term used to describe the period of </a:t>
            </a:r>
            <a:r>
              <a:rPr lang="en-US" sz="1800" dirty="0">
                <a:solidFill>
                  <a:srgbClr val="FF0000"/>
                </a:solidFill>
                <a:latin typeface="Helvetica Light"/>
                <a:cs typeface="Helvetica Light"/>
              </a:rPr>
              <a:t>low numbers of sunspots, from 1645 to 1716</a:t>
            </a:r>
            <a:r>
              <a:rPr lang="en-US" sz="1800" dirty="0">
                <a:latin typeface="Helvetica Light"/>
                <a:cs typeface="Helvetica Light"/>
              </a:rPr>
              <a:t>.</a:t>
            </a:r>
          </a:p>
          <a:p>
            <a:pPr>
              <a:spcBef>
                <a:spcPts val="0"/>
              </a:spcBef>
              <a:spcAft>
                <a:spcPts val="600"/>
              </a:spcAft>
            </a:pPr>
            <a:r>
              <a:rPr lang="en-US" sz="1800" dirty="0">
                <a:latin typeface="Helvetica Light"/>
                <a:cs typeface="Helvetica Light"/>
              </a:rPr>
              <a:t>This period closely corresponds to an </a:t>
            </a:r>
            <a:r>
              <a:rPr lang="en-US" sz="1800" dirty="0">
                <a:solidFill>
                  <a:srgbClr val="FF0000"/>
                </a:solidFill>
                <a:latin typeface="Helvetica Light"/>
                <a:cs typeface="Helvetica Light"/>
              </a:rPr>
              <a:t>unusually cold climatic episode called the Little Ice Age</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125981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200" y="1133337"/>
            <a:ext cx="5448300" cy="44197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Natural Causes of Climatic Changes</a:t>
            </a:r>
          </a:p>
          <a:p>
            <a:pPr marL="0" indent="0">
              <a:spcBef>
                <a:spcPts val="0"/>
              </a:spcBef>
              <a:spcAft>
                <a:spcPts val="600"/>
              </a:spcAft>
              <a:buNone/>
            </a:pPr>
            <a:r>
              <a:rPr lang="en-US" sz="2200" b="1" dirty="0">
                <a:latin typeface="Helvetica"/>
                <a:cs typeface="Helvetica"/>
              </a:rPr>
              <a:t>Solar activity</a:t>
            </a:r>
          </a:p>
          <a:p>
            <a:pPr>
              <a:spcBef>
                <a:spcPts val="0"/>
              </a:spcBef>
              <a:spcAft>
                <a:spcPts val="600"/>
              </a:spcAft>
            </a:pPr>
            <a:r>
              <a:rPr lang="en-US" sz="1800" dirty="0">
                <a:latin typeface="Helvetica Light"/>
                <a:cs typeface="Helvetica Light"/>
              </a:rPr>
              <a:t>Studies indicate that increased solar activity coincides with warmer-than-normal sea surface temperatures, while periods of low solar activity, such as the Maunder minimum, coincide with colder sea surface temperatures.</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2155824"/>
            <a:ext cx="2633663"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7201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199"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Natural Causes of Climatic Changes</a:t>
            </a:r>
          </a:p>
          <a:p>
            <a:pPr marL="0" indent="0">
              <a:spcBef>
                <a:spcPts val="0"/>
              </a:spcBef>
              <a:spcAft>
                <a:spcPts val="600"/>
              </a:spcAft>
              <a:buNone/>
            </a:pPr>
            <a:r>
              <a:rPr lang="en-US" sz="2200" b="1" dirty="0">
                <a:latin typeface="Helvetica"/>
                <a:cs typeface="Helvetica"/>
              </a:rPr>
              <a:t>Earth’s orbit</a:t>
            </a:r>
          </a:p>
          <a:p>
            <a:pPr>
              <a:spcBef>
                <a:spcPts val="0"/>
              </a:spcBef>
              <a:spcAft>
                <a:spcPts val="600"/>
              </a:spcAft>
            </a:pPr>
            <a:r>
              <a:rPr lang="en-US" sz="1800" dirty="0">
                <a:latin typeface="Helvetica Light"/>
                <a:cs typeface="Helvetica Light"/>
              </a:rPr>
              <a:t>Climatic changes might also be triggered by changes in Earth’s axis and orbit.</a:t>
            </a:r>
          </a:p>
          <a:p>
            <a:pPr>
              <a:spcBef>
                <a:spcPts val="0"/>
              </a:spcBef>
              <a:spcAft>
                <a:spcPts val="600"/>
              </a:spcAft>
            </a:pPr>
            <a:r>
              <a:rPr lang="en-US" sz="1800" dirty="0">
                <a:latin typeface="Helvetica Light"/>
                <a:cs typeface="Helvetica Light"/>
              </a:rPr>
              <a:t>The shape of Earth’s elliptical orbit appears to change, becoming more elliptical, then more circular, over the course of a 100,000-year cycle.</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9568447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Natural Causes of Climatic Changes</a:t>
            </a:r>
          </a:p>
          <a:p>
            <a:pPr marL="0" indent="0">
              <a:spcBef>
                <a:spcPts val="0"/>
              </a:spcBef>
              <a:spcAft>
                <a:spcPts val="600"/>
              </a:spcAft>
              <a:buNone/>
            </a:pPr>
            <a:r>
              <a:rPr lang="en-US" sz="2200" b="1" dirty="0">
                <a:latin typeface="Helvetica"/>
                <a:cs typeface="Helvetica"/>
              </a:rPr>
              <a:t>Earth’s orbit</a:t>
            </a:r>
          </a:p>
          <a:p>
            <a:pPr>
              <a:spcBef>
                <a:spcPts val="0"/>
              </a:spcBef>
              <a:spcAft>
                <a:spcPts val="600"/>
              </a:spcAft>
            </a:pPr>
            <a:r>
              <a:rPr lang="en-US" sz="1800" dirty="0">
                <a:latin typeface="Helvetica Light"/>
                <a:cs typeface="Helvetica Light"/>
              </a:rPr>
              <a:t>Scientists hypothesize that a more elliptical orbit around the Sun could produce significant changes in Earth’s climate.</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668" y="3319393"/>
            <a:ext cx="4792663" cy="23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288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Natural Causes of Climatic Changes</a:t>
            </a:r>
          </a:p>
          <a:p>
            <a:pPr marL="0" indent="0">
              <a:spcBef>
                <a:spcPts val="0"/>
              </a:spcBef>
              <a:spcAft>
                <a:spcPts val="600"/>
              </a:spcAft>
              <a:buNone/>
            </a:pPr>
            <a:r>
              <a:rPr lang="en-US" sz="2200" b="1" dirty="0">
                <a:latin typeface="Helvetica"/>
                <a:cs typeface="Helvetica"/>
              </a:rPr>
              <a:t>Earth’s tilt</a:t>
            </a:r>
          </a:p>
          <a:p>
            <a:pPr>
              <a:spcBef>
                <a:spcPts val="0"/>
              </a:spcBef>
              <a:spcAft>
                <a:spcPts val="600"/>
              </a:spcAft>
            </a:pPr>
            <a:r>
              <a:rPr lang="en-US" sz="1800" dirty="0">
                <a:latin typeface="Helvetica Light"/>
                <a:cs typeface="Helvetica Light"/>
              </a:rPr>
              <a:t>At present, the angle of the tilt of Earth’s axis is 23.5°. However, the angle of tilt varies from a minimum of 22.1° to a maximum of 24.5° every 41,000 years. </a:t>
            </a:r>
          </a:p>
          <a:p>
            <a:pPr>
              <a:spcBef>
                <a:spcPts val="0"/>
              </a:spcBef>
              <a:spcAft>
                <a:spcPts val="600"/>
              </a:spcAft>
            </a:pPr>
            <a:r>
              <a:rPr lang="en-US" sz="1800" dirty="0">
                <a:latin typeface="Helvetica Light"/>
                <a:cs typeface="Helvetica Light"/>
              </a:rPr>
              <a:t>Scientists theorize that these changes in angle affect the differences in seasons.</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4220774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Natural Causes of Climatic Changes</a:t>
            </a:r>
          </a:p>
          <a:p>
            <a:pPr marL="0" indent="0">
              <a:spcBef>
                <a:spcPts val="0"/>
              </a:spcBef>
              <a:spcAft>
                <a:spcPts val="600"/>
              </a:spcAft>
              <a:buNone/>
            </a:pPr>
            <a:r>
              <a:rPr lang="en-US" sz="2200" b="1" dirty="0">
                <a:solidFill>
                  <a:srgbClr val="FF0000"/>
                </a:solidFill>
                <a:latin typeface="Helvetica"/>
                <a:cs typeface="Helvetica"/>
              </a:rPr>
              <a:t>Earth’s tilt</a:t>
            </a:r>
          </a:p>
          <a:p>
            <a:pPr>
              <a:spcBef>
                <a:spcPts val="0"/>
              </a:spcBef>
              <a:spcAft>
                <a:spcPts val="600"/>
              </a:spcAft>
            </a:pPr>
            <a:r>
              <a:rPr lang="en-US" sz="1800" dirty="0">
                <a:solidFill>
                  <a:srgbClr val="FF0000"/>
                </a:solidFill>
                <a:latin typeface="Helvetica Light"/>
                <a:cs typeface="Helvetica Light"/>
              </a:rPr>
              <a:t>If the angle of the tilt of Earth’s axis decreased, there would be less temperature contrast between summer and winter.</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268" y="2997199"/>
            <a:ext cx="4589463" cy="311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2774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Natural Causes of Climatic Changes</a:t>
            </a:r>
          </a:p>
          <a:p>
            <a:pPr marL="0" indent="0">
              <a:spcBef>
                <a:spcPts val="0"/>
              </a:spcBef>
              <a:spcAft>
                <a:spcPts val="600"/>
              </a:spcAft>
              <a:buNone/>
            </a:pPr>
            <a:r>
              <a:rPr lang="en-US" sz="2200" b="1" dirty="0">
                <a:latin typeface="Helvetica"/>
                <a:cs typeface="Helvetica"/>
              </a:rPr>
              <a:t>Earth’s wobble</a:t>
            </a:r>
          </a:p>
          <a:p>
            <a:pPr>
              <a:spcBef>
                <a:spcPts val="0"/>
              </a:spcBef>
              <a:spcAft>
                <a:spcPts val="600"/>
              </a:spcAft>
            </a:pPr>
            <a:r>
              <a:rPr lang="en-US" sz="1800" dirty="0">
                <a:latin typeface="Helvetica Light"/>
                <a:cs typeface="Helvetica Light"/>
              </a:rPr>
              <a:t>Over a period of about 26,000 years, Earth wobbles as it spins around on its axis.</a:t>
            </a:r>
          </a:p>
          <a:p>
            <a:pPr>
              <a:spcBef>
                <a:spcPts val="0"/>
              </a:spcBef>
              <a:spcAft>
                <a:spcPts val="600"/>
              </a:spcAft>
            </a:pPr>
            <a:r>
              <a:rPr lang="en-US" sz="1800" dirty="0">
                <a:latin typeface="Helvetica Light"/>
                <a:cs typeface="Helvetica Light"/>
              </a:rPr>
              <a:t>Currently, the axis points toward the North Star, Polaris. </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7789821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200" y="1133338"/>
            <a:ext cx="5410200"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Natural Causes of Climatic Changes</a:t>
            </a:r>
          </a:p>
          <a:p>
            <a:pPr marL="0" indent="0">
              <a:spcBef>
                <a:spcPts val="0"/>
              </a:spcBef>
              <a:spcAft>
                <a:spcPts val="600"/>
              </a:spcAft>
              <a:buNone/>
            </a:pPr>
            <a:r>
              <a:rPr lang="en-US" sz="2200" b="1" dirty="0">
                <a:latin typeface="Helvetica"/>
                <a:cs typeface="Helvetica"/>
              </a:rPr>
              <a:t>Earth’s wobble</a:t>
            </a:r>
          </a:p>
          <a:p>
            <a:pPr>
              <a:spcBef>
                <a:spcPts val="0"/>
              </a:spcBef>
              <a:spcAft>
                <a:spcPts val="600"/>
              </a:spcAft>
            </a:pPr>
            <a:r>
              <a:rPr lang="en-US" sz="1800" dirty="0">
                <a:latin typeface="Helvetica Light"/>
                <a:cs typeface="Helvetica Light"/>
              </a:rPr>
              <a:t>Earth’s wobble determines the timing of the seasons. When the axis points toward the star Vega in 13,000 years, the northern  hemisphere will experience summer during the time now associated with winter.</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575" y="2151063"/>
            <a:ext cx="2634501" cy="359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199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Natural Causes of Climatic Changes</a:t>
            </a:r>
          </a:p>
          <a:p>
            <a:pPr marL="0" indent="0">
              <a:spcBef>
                <a:spcPts val="0"/>
              </a:spcBef>
              <a:spcAft>
                <a:spcPts val="600"/>
              </a:spcAft>
              <a:buNone/>
            </a:pPr>
            <a:r>
              <a:rPr lang="en-US" sz="2200" b="1" dirty="0">
                <a:latin typeface="Helvetica"/>
                <a:cs typeface="Helvetica"/>
              </a:rPr>
              <a:t>Volcanic activity</a:t>
            </a:r>
          </a:p>
          <a:p>
            <a:pPr>
              <a:spcBef>
                <a:spcPts val="0"/>
              </a:spcBef>
              <a:spcAft>
                <a:spcPts val="600"/>
              </a:spcAft>
            </a:pPr>
            <a:r>
              <a:rPr lang="en-US" sz="1800" dirty="0">
                <a:latin typeface="Helvetica Light"/>
                <a:cs typeface="Helvetica Light"/>
              </a:rPr>
              <a:t>Climatic changes can also be triggered by the immense quantities of dust-sized particles, called aerosols, that are released into the atmosphere during major volcanic eruptions. </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5960235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Natural Causes of Climatic Changes</a:t>
            </a:r>
          </a:p>
          <a:p>
            <a:pPr marL="0" indent="0">
              <a:spcBef>
                <a:spcPts val="0"/>
              </a:spcBef>
              <a:spcAft>
                <a:spcPts val="600"/>
              </a:spcAft>
              <a:buNone/>
            </a:pPr>
            <a:r>
              <a:rPr lang="en-US" sz="2200" b="1" dirty="0">
                <a:solidFill>
                  <a:srgbClr val="FF0000"/>
                </a:solidFill>
                <a:latin typeface="Helvetica"/>
                <a:cs typeface="Helvetica"/>
              </a:rPr>
              <a:t>Volcanic activity</a:t>
            </a:r>
          </a:p>
          <a:p>
            <a:pPr>
              <a:spcBef>
                <a:spcPts val="0"/>
              </a:spcBef>
              <a:spcAft>
                <a:spcPts val="600"/>
              </a:spcAft>
            </a:pPr>
            <a:r>
              <a:rPr lang="en-US" sz="1800" dirty="0">
                <a:latin typeface="Helvetica Light"/>
                <a:cs typeface="Helvetica Light"/>
              </a:rPr>
              <a:t>Climatic changes can also be </a:t>
            </a:r>
            <a:r>
              <a:rPr lang="en-US" sz="1800" dirty="0" smtClean="0">
                <a:latin typeface="Helvetica Light"/>
                <a:cs typeface="Helvetica Light"/>
              </a:rPr>
              <a:t>large amounts of dust-sized particles </a:t>
            </a:r>
            <a:r>
              <a:rPr lang="en-US" sz="1800" dirty="0">
                <a:latin typeface="Helvetica Light"/>
                <a:cs typeface="Helvetica Light"/>
              </a:rPr>
              <a:t>that are released into the atmosphere during </a:t>
            </a:r>
            <a:r>
              <a:rPr lang="en-US" sz="1800" dirty="0" smtClean="0">
                <a:latin typeface="Helvetica Light"/>
                <a:cs typeface="Helvetica Light"/>
              </a:rPr>
              <a:t>volcanic </a:t>
            </a:r>
            <a:r>
              <a:rPr lang="en-US" sz="1800" dirty="0">
                <a:latin typeface="Helvetica Light"/>
                <a:cs typeface="Helvetica Light"/>
              </a:rPr>
              <a:t>eruptions. </a:t>
            </a:r>
          </a:p>
          <a:p>
            <a:pPr>
              <a:spcBef>
                <a:spcPts val="0"/>
              </a:spcBef>
              <a:spcAft>
                <a:spcPts val="600"/>
              </a:spcAft>
            </a:pPr>
            <a:r>
              <a:rPr lang="en-US" sz="1800" dirty="0">
                <a:solidFill>
                  <a:srgbClr val="FF0000"/>
                </a:solidFill>
                <a:latin typeface="Helvetica Light"/>
                <a:cs typeface="Helvetica Light"/>
              </a:rPr>
              <a:t>Volcanic dust can remain suspended in the atmosphere for several years, blocking incoming solar radiation and thus lowering global temperatures.</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78234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Defining Climate</a:t>
            </a:r>
          </a:p>
        </p:txBody>
      </p:sp>
      <p:sp>
        <p:nvSpPr>
          <p:cNvPr id="10" name="Content Placeholder 2"/>
          <p:cNvSpPr txBox="1">
            <a:spLocks/>
          </p:cNvSpPr>
          <p:nvPr/>
        </p:nvSpPr>
        <p:spPr>
          <a:xfrm>
            <a:off x="457199" y="1133337"/>
            <a:ext cx="8067675" cy="48959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Annual Averages and Variations</a:t>
            </a:r>
          </a:p>
          <a:p>
            <a:pPr marL="0" indent="0">
              <a:spcBef>
                <a:spcPts val="0"/>
              </a:spcBef>
              <a:spcAft>
                <a:spcPts val="600"/>
              </a:spcAft>
              <a:buNone/>
            </a:pPr>
            <a:r>
              <a:rPr lang="en-US" sz="2200" b="1" dirty="0" smtClean="0">
                <a:latin typeface="Helvetica"/>
                <a:cs typeface="Helvetica"/>
              </a:rPr>
              <a:t>Normals</a:t>
            </a:r>
          </a:p>
          <a:p>
            <a:pPr>
              <a:spcBef>
                <a:spcPts val="0"/>
              </a:spcBef>
              <a:spcAft>
                <a:spcPts val="600"/>
              </a:spcAft>
            </a:pPr>
            <a:r>
              <a:rPr lang="en-US" sz="1800" dirty="0">
                <a:latin typeface="Helvetica Light"/>
                <a:cs typeface="Helvetica Light"/>
              </a:rPr>
              <a:t>The data used to describe an area’s climate  include daily high and low temperatures, amounts of rainfall, wind speed and direction, humidity, and air pressure. </a:t>
            </a:r>
          </a:p>
          <a:p>
            <a:pPr>
              <a:spcBef>
                <a:spcPts val="0"/>
              </a:spcBef>
              <a:spcAft>
                <a:spcPts val="1200"/>
              </a:spcAft>
            </a:pPr>
            <a:r>
              <a:rPr lang="en-US" sz="1800" dirty="0">
                <a:solidFill>
                  <a:srgbClr val="FF0000"/>
                </a:solidFill>
                <a:latin typeface="Helvetica Light"/>
                <a:cs typeface="Helvetica Light"/>
              </a:rPr>
              <a:t>The data are averaged on a monthly or annual basis for a period of at least 30 years to determine the normals, which are the standard values for a location.</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39210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011027"/>
            <a:ext cx="8229600" cy="3513347"/>
          </a:xfrm>
        </p:spPr>
        <p:txBody>
          <a:bodyPr lIns="0" tIns="0" rIns="0" bIns="0">
            <a:normAutofit/>
          </a:bodyPr>
          <a:lstStyle/>
          <a:p>
            <a:pPr marL="0" indent="0">
              <a:spcAft>
                <a:spcPts val="1000"/>
              </a:spcAft>
              <a:buNone/>
            </a:pPr>
            <a:r>
              <a:rPr lang="en-US" sz="3300" b="1" dirty="0" smtClean="0">
                <a:solidFill>
                  <a:srgbClr val="6600FF"/>
                </a:solidFill>
                <a:latin typeface="Helvetica"/>
                <a:cs typeface="Helvetica"/>
              </a:rPr>
              <a:t>Review</a:t>
            </a:r>
            <a:endParaRPr lang="en-US" sz="2800" b="1" dirty="0" smtClean="0">
              <a:solidFill>
                <a:srgbClr val="6600FF"/>
              </a:solidFill>
              <a:latin typeface="Helvetica"/>
              <a:cs typeface="Helvetica"/>
            </a:endParaRPr>
          </a:p>
          <a:p>
            <a:pPr marL="0" indent="0">
              <a:spcAft>
                <a:spcPts val="300"/>
              </a:spcAft>
              <a:buNone/>
            </a:pPr>
            <a:r>
              <a:rPr lang="en-US" sz="2400" b="1" dirty="0" smtClean="0">
                <a:solidFill>
                  <a:srgbClr val="000000"/>
                </a:solidFill>
                <a:latin typeface="Helvetica"/>
                <a:cs typeface="Helvetica"/>
              </a:rPr>
              <a:t>Essential Questions</a:t>
            </a:r>
          </a:p>
          <a:p>
            <a:pPr>
              <a:spcAft>
                <a:spcPts val="1200"/>
              </a:spcAft>
            </a:pPr>
            <a:r>
              <a:rPr lang="en-US" sz="1800" dirty="0">
                <a:latin typeface="Helvetica Light"/>
                <a:cs typeface="Helvetica Light"/>
              </a:rPr>
              <a:t>What is the difference between long-term and short-term climatic changes?</a:t>
            </a:r>
          </a:p>
          <a:p>
            <a:pPr>
              <a:spcAft>
                <a:spcPts val="1200"/>
              </a:spcAft>
            </a:pPr>
            <a:r>
              <a:rPr lang="en-US" sz="1800" dirty="0">
                <a:latin typeface="Helvetica Light"/>
                <a:cs typeface="Helvetica Light"/>
              </a:rPr>
              <a:t>What are natural causes of climate change?</a:t>
            </a:r>
          </a:p>
          <a:p>
            <a:pPr>
              <a:spcAft>
                <a:spcPts val="1200"/>
              </a:spcAft>
            </a:pPr>
            <a:r>
              <a:rPr lang="en-US" sz="1800" dirty="0">
                <a:latin typeface="Helvetica Light"/>
                <a:cs typeface="Helvetica Light"/>
              </a:rPr>
              <a:t>Why do climatic changes occur?</a:t>
            </a:r>
          </a:p>
          <a:p>
            <a:pPr marL="0" indent="0">
              <a:spcBef>
                <a:spcPts val="1200"/>
              </a:spcBef>
              <a:spcAft>
                <a:spcPts val="300"/>
              </a:spcAft>
              <a:buNone/>
            </a:pPr>
            <a:r>
              <a:rPr lang="en-US" sz="2400" b="1" dirty="0" smtClean="0">
                <a:solidFill>
                  <a:srgbClr val="000000"/>
                </a:solidFill>
                <a:latin typeface="Helvetica" pitchFamily="34" charset="0"/>
                <a:cs typeface="Helvetica" pitchFamily="34" charset="0"/>
              </a:rPr>
              <a:t>Vocabulary</a:t>
            </a:r>
            <a:endParaRPr lang="en-US" sz="24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199" y="4209274"/>
            <a:ext cx="3571875" cy="553998"/>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ice age</a:t>
            </a:r>
          </a:p>
          <a:p>
            <a:pPr marL="285750" indent="-285750">
              <a:buFont typeface="Arial"/>
              <a:buChar char="•"/>
            </a:pPr>
            <a:r>
              <a:rPr lang="en-US" dirty="0">
                <a:latin typeface="Helvetica Light"/>
                <a:cs typeface="Helvetica Light"/>
              </a:rPr>
              <a:t>season</a:t>
            </a:r>
          </a:p>
        </p:txBody>
      </p:sp>
      <p:sp>
        <p:nvSpPr>
          <p:cNvPr id="18" name="TextBox 17"/>
          <p:cNvSpPr txBox="1"/>
          <p:nvPr/>
        </p:nvSpPr>
        <p:spPr>
          <a:xfrm>
            <a:off x="4173821" y="4198973"/>
            <a:ext cx="3236629" cy="830997"/>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El Niño</a:t>
            </a:r>
          </a:p>
          <a:p>
            <a:pPr marL="285750" indent="-285750">
              <a:buFont typeface="Arial"/>
              <a:buChar char="•"/>
            </a:pPr>
            <a:r>
              <a:rPr lang="en-US" dirty="0">
                <a:latin typeface="Helvetica Light"/>
                <a:cs typeface="Helvetica Light"/>
              </a:rPr>
              <a:t>Maunder minimum</a:t>
            </a: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Climatic Changes</a:t>
            </a: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5744587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Over time, human activities can alter atmospheric conditions enough to influence changes in weather and climate.</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4:  </a:t>
            </a:r>
            <a:r>
              <a:rPr lang="en-US" sz="1800" dirty="0" smtClean="0">
                <a:solidFill>
                  <a:schemeClr val="tx1">
                    <a:lumMod val="50000"/>
                    <a:lumOff val="50000"/>
                  </a:schemeClr>
                </a:solidFill>
                <a:latin typeface="Helvetica"/>
                <a:cs typeface="Helvetica"/>
              </a:rPr>
              <a:t>Impact of Human Activities</a:t>
            </a: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25952939"/>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gridCol w="2743200"/>
                <a:gridCol w="2743200"/>
              </a:tblGrid>
              <a:tr h="426741">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L</a:t>
                      </a:r>
                    </a:p>
                    <a:p>
                      <a:pPr algn="ctr"/>
                      <a:r>
                        <a:rPr lang="en-US" sz="1200" b="0" i="1" dirty="0"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04784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smtClean="0">
                <a:solidFill>
                  <a:srgbClr val="6600FF"/>
                </a:solidFill>
                <a:latin typeface="Helvetica"/>
                <a:cs typeface="Helvetica"/>
              </a:rPr>
              <a:t>Essential Questions</a:t>
            </a:r>
          </a:p>
          <a:p>
            <a:pPr>
              <a:spcAft>
                <a:spcPts val="1200"/>
              </a:spcAft>
            </a:pPr>
            <a:r>
              <a:rPr lang="en-US" sz="1800" dirty="0">
                <a:latin typeface="Helvetica Light"/>
                <a:cs typeface="Helvetica Light"/>
              </a:rPr>
              <a:t>What is the greenhouse effect?</a:t>
            </a:r>
          </a:p>
          <a:p>
            <a:pPr>
              <a:spcAft>
                <a:spcPts val="1200"/>
              </a:spcAft>
            </a:pPr>
            <a:r>
              <a:rPr lang="en-US" sz="1800" dirty="0">
                <a:latin typeface="Helvetica Light"/>
                <a:cs typeface="Helvetica Light"/>
              </a:rPr>
              <a:t>What is global warming?</a:t>
            </a:r>
          </a:p>
          <a:p>
            <a:pPr>
              <a:spcAft>
                <a:spcPts val="1200"/>
              </a:spcAft>
            </a:pPr>
            <a:r>
              <a:rPr lang="en-US" sz="1800" dirty="0">
                <a:latin typeface="Helvetica Light"/>
                <a:cs typeface="Helvetica Light"/>
              </a:rPr>
              <a:t>How do humans impact climate?</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Impact of Human Activities</a:t>
            </a:r>
          </a:p>
        </p:txBody>
      </p:sp>
    </p:spTree>
    <p:extLst>
      <p:ext uri="{BB962C8B-B14F-4D97-AF65-F5344CB8AC3E}">
        <p14:creationId xmlns:p14="http://schemas.microsoft.com/office/powerpoint/2010/main" val="1876637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1800" dirty="0">
                <a:latin typeface="Helvetica Light"/>
                <a:cs typeface="Helvetica Light"/>
              </a:rPr>
              <a:t>radiation</a:t>
            </a:r>
            <a:endParaRPr lang="en-US" sz="1800" dirty="0" smtClean="0">
              <a:latin typeface="Helvetica Light"/>
              <a:cs typeface="Helvetica Light"/>
            </a:endParaRP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1800" dirty="0">
                <a:latin typeface="Helvetica Light"/>
                <a:cs typeface="Helvetica Light"/>
              </a:rPr>
              <a:t>greenhouse effect</a:t>
            </a:r>
          </a:p>
          <a:p>
            <a:r>
              <a:rPr lang="en-US" sz="1800" dirty="0">
                <a:latin typeface="Helvetica Light"/>
                <a:cs typeface="Helvetica Light"/>
              </a:rPr>
              <a:t>global warming</a:t>
            </a:r>
          </a:p>
          <a:p>
            <a:endParaRPr lang="en-US" sz="1800" dirty="0">
              <a:latin typeface="Helvetica Light"/>
              <a:cs typeface="Helvetica Light"/>
            </a:endParaRPr>
          </a:p>
          <a:p>
            <a:pPr marL="0" indent="0">
              <a:buNone/>
            </a:pPr>
            <a:endParaRPr lang="en-US" sz="1800" dirty="0">
              <a:latin typeface="Helvetica Light"/>
              <a:cs typeface="Helvetica Light"/>
            </a:endParaRPr>
          </a:p>
          <a:p>
            <a:pPr marL="0" indent="0">
              <a:buNone/>
            </a:pPr>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Impact of Human Activities</a:t>
            </a:r>
          </a:p>
        </p:txBody>
      </p:sp>
    </p:spTree>
    <p:extLst>
      <p:ext uri="{BB962C8B-B14F-4D97-AF65-F5344CB8AC3E}">
        <p14:creationId xmlns:p14="http://schemas.microsoft.com/office/powerpoint/2010/main" val="5690152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Impact of Human Activities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Influence on the Atmosphere</a:t>
            </a:r>
          </a:p>
          <a:p>
            <a:pPr marL="0" indent="0">
              <a:spcBef>
                <a:spcPts val="0"/>
              </a:spcBef>
              <a:spcAft>
                <a:spcPts val="600"/>
              </a:spcAft>
              <a:buNone/>
            </a:pPr>
            <a:r>
              <a:rPr lang="en-US" sz="2200" b="1" dirty="0">
                <a:latin typeface="Helvetica"/>
                <a:cs typeface="Helvetica"/>
              </a:rPr>
              <a:t>The greenhouse effect</a:t>
            </a:r>
          </a:p>
          <a:p>
            <a:pPr>
              <a:spcBef>
                <a:spcPts val="0"/>
              </a:spcBef>
              <a:spcAft>
                <a:spcPts val="1200"/>
              </a:spcAft>
              <a:buClr>
                <a:schemeClr val="tx1"/>
              </a:buClr>
            </a:pPr>
            <a:r>
              <a:rPr lang="en-US" sz="1800" dirty="0">
                <a:latin typeface="Helvetica Light"/>
                <a:cs typeface="Helvetica Light"/>
              </a:rPr>
              <a:t>The process of absorption and radiation of energy in the atmosphere results in the </a:t>
            </a:r>
            <a:r>
              <a:rPr lang="en-US" sz="1800" dirty="0">
                <a:solidFill>
                  <a:srgbClr val="C00000"/>
                </a:solidFill>
                <a:latin typeface="Helvetica Light"/>
                <a:cs typeface="Helvetica Light"/>
              </a:rPr>
              <a:t>greenhouse effect</a:t>
            </a:r>
            <a:r>
              <a:rPr lang="en-US" sz="1800" dirty="0">
                <a:latin typeface="Helvetica Light"/>
                <a:cs typeface="Helvetica Light"/>
              </a:rPr>
              <a:t>—the natural heating of Earth’s surface caused by certain atmospheric gases called greenhouse gases.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7556987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Impact of Human Activities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Influence on the Atmosphere</a:t>
            </a:r>
          </a:p>
          <a:p>
            <a:pPr marL="0" indent="0">
              <a:spcBef>
                <a:spcPts val="0"/>
              </a:spcBef>
              <a:spcAft>
                <a:spcPts val="600"/>
              </a:spcAft>
              <a:buNone/>
            </a:pPr>
            <a:r>
              <a:rPr lang="en-US" sz="2200" b="1" dirty="0">
                <a:latin typeface="Helvetica"/>
                <a:cs typeface="Helvetica"/>
              </a:rPr>
              <a:t>The greenhouse effect</a:t>
            </a:r>
          </a:p>
          <a:p>
            <a:pPr>
              <a:spcBef>
                <a:spcPts val="0"/>
              </a:spcBef>
              <a:spcAft>
                <a:spcPts val="1200"/>
              </a:spcAft>
              <a:buClr>
                <a:schemeClr val="tx1"/>
              </a:buClr>
            </a:pPr>
            <a:r>
              <a:rPr lang="en-US" sz="1800" dirty="0">
                <a:latin typeface="Helvetica Light"/>
                <a:cs typeface="Helvetica Light"/>
              </a:rPr>
              <a:t>An increase in the amount of atmospheric greenhouse gases, particularly carbon dioxide and methane, would theoretically result in increased absorption of energy in the atmosphere. This can lead to a rise in global temperatures, known as </a:t>
            </a:r>
            <a:r>
              <a:rPr lang="en-US" sz="1800" dirty="0">
                <a:solidFill>
                  <a:srgbClr val="C00000"/>
                </a:solidFill>
                <a:latin typeface="Helvetica Light"/>
                <a:cs typeface="Helvetica Light"/>
              </a:rPr>
              <a:t>global warming</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5898553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en-US" sz="2400" b="1" dirty="0" smtClean="0">
                <a:latin typeface="Helvetica"/>
                <a:cs typeface="Helvetica"/>
              </a:rPr>
              <a:t>The Greenhouse Effect</a:t>
            </a:r>
            <a:endParaRPr lang="en-US" sz="2400" b="1" dirty="0">
              <a:latin typeface="Helvetica"/>
              <a:cs typeface="Helvetica"/>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graphicFrame>
        <p:nvGraphicFramePr>
          <p:cNvPr id="9" name="Table 8"/>
          <p:cNvGraphicFramePr>
            <a:graphicFrameLocks noGrp="1"/>
          </p:cNvGraphicFramePr>
          <p:nvPr>
            <p:extLst>
              <p:ext uri="{D42A27DB-BD31-4B8C-83A1-F6EECF244321}">
                <p14:modId xmlns:p14="http://schemas.microsoft.com/office/powerpoint/2010/main" val="2155667316"/>
              </p:ext>
            </p:extLst>
          </p:nvPr>
        </p:nvGraphicFramePr>
        <p:xfrm>
          <a:off x="582138" y="1599125"/>
          <a:ext cx="8067126" cy="2873454"/>
        </p:xfrm>
        <a:graphic>
          <a:graphicData uri="http://schemas.openxmlformats.org/drawingml/2006/table">
            <a:tbl>
              <a:tblPr firstRow="1" bandRow="1">
                <a:tableStyleId>{5C22544A-7EE6-4342-B048-85BDC9FD1C3A}</a:tableStyleId>
              </a:tblPr>
              <a:tblGrid>
                <a:gridCol w="8067126"/>
              </a:tblGrid>
              <a:tr h="231281">
                <a:tc>
                  <a:txBody>
                    <a:bodyPr/>
                    <a:lstStyle/>
                    <a:p>
                      <a:pPr>
                        <a:spcAft>
                          <a:spcPts val="1200"/>
                        </a:spcAft>
                      </a:pPr>
                      <a:r>
                        <a:rPr lang="en-US" b="0" i="1" dirty="0" smtClean="0">
                          <a:solidFill>
                            <a:schemeClr val="tx1"/>
                          </a:solidFill>
                          <a:latin typeface="Helvetica"/>
                          <a:cs typeface="Helvetica"/>
                        </a:rPr>
                        <a:t>Concepts In Motion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2507694">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Video from p. 393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Impact of Human Activities</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5716521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Impact of Human Activities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4" name="Content Placeholder 2"/>
          <p:cNvSpPr txBox="1">
            <a:spLocks/>
          </p:cNvSpPr>
          <p:nvPr/>
        </p:nvSpPr>
        <p:spPr>
          <a:xfrm>
            <a:off x="457198" y="1133343"/>
            <a:ext cx="7867652"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Global Warming</a:t>
            </a:r>
          </a:p>
          <a:p>
            <a:pPr>
              <a:spcBef>
                <a:spcPts val="0"/>
              </a:spcBef>
              <a:spcAft>
                <a:spcPts val="1200"/>
              </a:spcAft>
              <a:buClr>
                <a:schemeClr val="tx1"/>
              </a:buClr>
            </a:pPr>
            <a:r>
              <a:rPr lang="en-US" sz="1800" dirty="0">
                <a:latin typeface="Helvetica Light"/>
                <a:cs typeface="Helvetica Light"/>
              </a:rPr>
              <a:t>Temperatures worldwide have shown an upward trend over the past 200 years, with several of the warmest years on record having occurred within the last two decades.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43" y="2757420"/>
            <a:ext cx="5929313" cy="331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5711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Impact of Human Activities</a:t>
            </a:r>
          </a:p>
        </p:txBody>
      </p:sp>
      <p:sp>
        <p:nvSpPr>
          <p:cNvPr id="10" name="Content Placeholder 2"/>
          <p:cNvSpPr txBox="1">
            <a:spLocks/>
          </p:cNvSpPr>
          <p:nvPr/>
        </p:nvSpPr>
        <p:spPr>
          <a:xfrm>
            <a:off x="457199" y="1133337"/>
            <a:ext cx="8067675" cy="48959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Global </a:t>
            </a:r>
            <a:r>
              <a:rPr lang="en-US" sz="2400" b="1" dirty="0" smtClean="0">
                <a:latin typeface="Helvetica"/>
                <a:cs typeface="Helvetica"/>
              </a:rPr>
              <a:t>Warming</a:t>
            </a:r>
          </a:p>
          <a:p>
            <a:pPr marL="0" indent="0">
              <a:spcBef>
                <a:spcPts val="0"/>
              </a:spcBef>
              <a:spcAft>
                <a:spcPts val="600"/>
              </a:spcAft>
              <a:buNone/>
            </a:pPr>
            <a:r>
              <a:rPr lang="en-US" sz="2200" b="1" dirty="0">
                <a:latin typeface="Helvetica"/>
                <a:cs typeface="Helvetica"/>
              </a:rPr>
              <a:t>Burning fossil </a:t>
            </a:r>
            <a:r>
              <a:rPr lang="en-US" sz="2200" b="1" dirty="0" smtClean="0">
                <a:latin typeface="Helvetica"/>
                <a:cs typeface="Helvetica"/>
              </a:rPr>
              <a:t>fuels</a:t>
            </a:r>
          </a:p>
          <a:p>
            <a:pPr>
              <a:spcBef>
                <a:spcPts val="0"/>
              </a:spcBef>
              <a:spcAft>
                <a:spcPts val="600"/>
              </a:spcAft>
            </a:pPr>
            <a:r>
              <a:rPr lang="en-US" sz="1800" dirty="0">
                <a:latin typeface="Helvetica Light"/>
                <a:cs typeface="Helvetica Light"/>
              </a:rPr>
              <a:t>One of the main sources of atmospheric carbon dioxide from humans is from the burning of fossil fuels including coal, oil, and natural gas. Burning fossil fuels also releases other greenhouse gases, such as methane and nitrous oxide, into the atmosphere.</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6645938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Impact of Human Activities</a:t>
            </a:r>
          </a:p>
        </p:txBody>
      </p:sp>
      <p:sp>
        <p:nvSpPr>
          <p:cNvPr id="10" name="Content Placeholder 2"/>
          <p:cNvSpPr txBox="1">
            <a:spLocks/>
          </p:cNvSpPr>
          <p:nvPr/>
        </p:nvSpPr>
        <p:spPr>
          <a:xfrm>
            <a:off x="457199" y="1133337"/>
            <a:ext cx="8067675" cy="48959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Global Warming</a:t>
            </a:r>
          </a:p>
          <a:p>
            <a:pPr marL="0" indent="0">
              <a:spcBef>
                <a:spcPts val="0"/>
              </a:spcBef>
              <a:spcAft>
                <a:spcPts val="600"/>
              </a:spcAft>
              <a:buNone/>
            </a:pPr>
            <a:r>
              <a:rPr lang="en-US" sz="2200" b="1" dirty="0">
                <a:latin typeface="Helvetica"/>
                <a:cs typeface="Helvetica"/>
              </a:rPr>
              <a:t>Deforestation</a:t>
            </a:r>
          </a:p>
          <a:p>
            <a:pPr>
              <a:spcBef>
                <a:spcPts val="0"/>
              </a:spcBef>
              <a:spcAft>
                <a:spcPts val="600"/>
              </a:spcAft>
            </a:pPr>
            <a:r>
              <a:rPr lang="en-US" sz="1800" dirty="0">
                <a:latin typeface="Helvetica Light"/>
                <a:cs typeface="Helvetica Light"/>
              </a:rPr>
              <a:t>Deforestation—the mass removal of trees—also plays a role in increasing levels of atmospheric carbon dioxide.</a:t>
            </a:r>
          </a:p>
          <a:p>
            <a:pPr>
              <a:spcBef>
                <a:spcPts val="0"/>
              </a:spcBef>
              <a:spcAft>
                <a:spcPts val="600"/>
              </a:spcAft>
            </a:pPr>
            <a:r>
              <a:rPr lang="en-US" sz="1800" dirty="0">
                <a:latin typeface="Helvetica Light"/>
                <a:cs typeface="Helvetica Light"/>
              </a:rPr>
              <a:t>When trees are cut down, photosynthesis is reduced, and more carbon dioxide remains in the atmosphere.</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34449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Defining Climate</a:t>
            </a:r>
          </a:p>
        </p:txBody>
      </p:sp>
      <p:sp>
        <p:nvSpPr>
          <p:cNvPr id="10" name="Content Placeholder 2"/>
          <p:cNvSpPr txBox="1">
            <a:spLocks/>
          </p:cNvSpPr>
          <p:nvPr/>
        </p:nvSpPr>
        <p:spPr>
          <a:xfrm>
            <a:off x="457199" y="1133337"/>
            <a:ext cx="8067675" cy="48959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Annual Averages and Variations</a:t>
            </a:r>
          </a:p>
          <a:p>
            <a:pPr marL="0" indent="0">
              <a:spcBef>
                <a:spcPts val="0"/>
              </a:spcBef>
              <a:spcAft>
                <a:spcPts val="600"/>
              </a:spcAft>
              <a:buNone/>
            </a:pPr>
            <a:r>
              <a:rPr lang="en-US" sz="2200" b="1" dirty="0" smtClean="0">
                <a:latin typeface="Helvetica"/>
                <a:cs typeface="Helvetica"/>
              </a:rPr>
              <a:t>Normals</a:t>
            </a:r>
          </a:p>
          <a:p>
            <a:pPr>
              <a:spcBef>
                <a:spcPts val="0"/>
              </a:spcBef>
              <a:spcAft>
                <a:spcPts val="600"/>
              </a:spcAft>
            </a:pPr>
            <a:r>
              <a:rPr lang="en-US" sz="1800" dirty="0">
                <a:latin typeface="Helvetica Light"/>
                <a:cs typeface="Helvetica Light"/>
              </a:rPr>
              <a:t>Normals apply only to the specific place where the meteorological data were collected.</a:t>
            </a:r>
          </a:p>
          <a:p>
            <a:pPr>
              <a:spcBef>
                <a:spcPts val="0"/>
              </a:spcBef>
              <a:spcAft>
                <a:spcPts val="600"/>
              </a:spcAft>
            </a:pPr>
            <a:r>
              <a:rPr lang="en-US" sz="1800" dirty="0">
                <a:latin typeface="Helvetica Light"/>
                <a:cs typeface="Helvetica Light"/>
              </a:rPr>
              <a:t>Changes in elevation and other factors, such as proximity to large bodies of water, can cause climates to vary.</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888030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Impact of Human Activities</a:t>
            </a:r>
          </a:p>
        </p:txBody>
      </p:sp>
      <p:sp>
        <p:nvSpPr>
          <p:cNvPr id="10" name="Content Placeholder 2"/>
          <p:cNvSpPr txBox="1">
            <a:spLocks/>
          </p:cNvSpPr>
          <p:nvPr/>
        </p:nvSpPr>
        <p:spPr>
          <a:xfrm>
            <a:off x="457199" y="1133337"/>
            <a:ext cx="8067675" cy="48959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Global Warming</a:t>
            </a:r>
          </a:p>
          <a:p>
            <a:pPr marL="0" indent="0">
              <a:spcBef>
                <a:spcPts val="0"/>
              </a:spcBef>
              <a:spcAft>
                <a:spcPts val="600"/>
              </a:spcAft>
              <a:buNone/>
            </a:pPr>
            <a:r>
              <a:rPr lang="en-US" sz="2200" b="1" dirty="0">
                <a:latin typeface="Helvetica"/>
                <a:cs typeface="Helvetica"/>
              </a:rPr>
              <a:t>Environmental efforts</a:t>
            </a:r>
          </a:p>
          <a:p>
            <a:pPr>
              <a:spcBef>
                <a:spcPts val="0"/>
              </a:spcBef>
              <a:spcAft>
                <a:spcPts val="600"/>
              </a:spcAft>
            </a:pPr>
            <a:r>
              <a:rPr lang="en-US" sz="1800" dirty="0">
                <a:latin typeface="Helvetica Light"/>
                <a:cs typeface="Helvetica Light"/>
              </a:rPr>
              <a:t>Individuals can reduce the amount of carbon dioxide emitted to the atmosphere by conserving energy, which reduces fossil fuel consumption.</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937486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011027"/>
            <a:ext cx="8229600" cy="3513347"/>
          </a:xfrm>
        </p:spPr>
        <p:txBody>
          <a:bodyPr lIns="0" tIns="0" rIns="0" bIns="0">
            <a:normAutofit/>
          </a:bodyPr>
          <a:lstStyle/>
          <a:p>
            <a:pPr marL="0" indent="0">
              <a:spcAft>
                <a:spcPts val="1000"/>
              </a:spcAft>
              <a:buNone/>
            </a:pPr>
            <a:r>
              <a:rPr lang="en-US" sz="3300" b="1" dirty="0" smtClean="0">
                <a:solidFill>
                  <a:srgbClr val="6600FF"/>
                </a:solidFill>
                <a:latin typeface="Helvetica"/>
                <a:cs typeface="Helvetica"/>
              </a:rPr>
              <a:t>Review</a:t>
            </a:r>
            <a:endParaRPr lang="en-US" sz="2800" b="1" dirty="0" smtClean="0">
              <a:solidFill>
                <a:srgbClr val="6600FF"/>
              </a:solidFill>
              <a:latin typeface="Helvetica"/>
              <a:cs typeface="Helvetica"/>
            </a:endParaRPr>
          </a:p>
          <a:p>
            <a:pPr marL="0" indent="0">
              <a:spcAft>
                <a:spcPts val="300"/>
              </a:spcAft>
              <a:buNone/>
            </a:pPr>
            <a:r>
              <a:rPr lang="en-US" sz="2400" b="1" dirty="0" smtClean="0">
                <a:solidFill>
                  <a:srgbClr val="000000"/>
                </a:solidFill>
                <a:latin typeface="Helvetica"/>
                <a:cs typeface="Helvetica"/>
              </a:rPr>
              <a:t>Essential Questions</a:t>
            </a:r>
          </a:p>
          <a:p>
            <a:pPr>
              <a:spcAft>
                <a:spcPts val="1200"/>
              </a:spcAft>
            </a:pPr>
            <a:r>
              <a:rPr lang="en-US" sz="1800" dirty="0">
                <a:latin typeface="Helvetica Light"/>
                <a:cs typeface="Helvetica Light"/>
              </a:rPr>
              <a:t>What is the greenhouse effect?</a:t>
            </a:r>
          </a:p>
          <a:p>
            <a:pPr>
              <a:spcAft>
                <a:spcPts val="1200"/>
              </a:spcAft>
            </a:pPr>
            <a:r>
              <a:rPr lang="en-US" sz="1800" dirty="0">
                <a:latin typeface="Helvetica Light"/>
                <a:cs typeface="Helvetica Light"/>
              </a:rPr>
              <a:t>What is global warming?</a:t>
            </a:r>
          </a:p>
          <a:p>
            <a:pPr>
              <a:spcAft>
                <a:spcPts val="1200"/>
              </a:spcAft>
            </a:pPr>
            <a:r>
              <a:rPr lang="en-US" sz="1800" dirty="0">
                <a:latin typeface="Helvetica Light"/>
                <a:cs typeface="Helvetica Light"/>
              </a:rPr>
              <a:t>How do humans impact climate?</a:t>
            </a:r>
          </a:p>
          <a:p>
            <a:pPr marL="0" indent="0">
              <a:spcBef>
                <a:spcPts val="1200"/>
              </a:spcBef>
              <a:spcAft>
                <a:spcPts val="300"/>
              </a:spcAft>
              <a:buNone/>
            </a:pPr>
            <a:r>
              <a:rPr lang="en-US" sz="2400" b="1" dirty="0" smtClean="0">
                <a:solidFill>
                  <a:srgbClr val="000000"/>
                </a:solidFill>
                <a:latin typeface="Helvetica" pitchFamily="34" charset="0"/>
                <a:cs typeface="Helvetica" pitchFamily="34" charset="0"/>
              </a:rPr>
              <a:t>Vocabulary</a:t>
            </a:r>
            <a:endParaRPr lang="en-US" sz="24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199" y="4209274"/>
            <a:ext cx="3571875" cy="276999"/>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greenhouse effect</a:t>
            </a:r>
          </a:p>
        </p:txBody>
      </p:sp>
      <p:sp>
        <p:nvSpPr>
          <p:cNvPr id="18" name="TextBox 17"/>
          <p:cNvSpPr txBox="1"/>
          <p:nvPr/>
        </p:nvSpPr>
        <p:spPr>
          <a:xfrm>
            <a:off x="4173821" y="4198973"/>
            <a:ext cx="3236629" cy="553998"/>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global warming</a:t>
            </a: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Impact of Human Activities</a:t>
            </a:r>
            <a:endParaRPr lang="en-US" sz="1200" dirty="0">
              <a:solidFill>
                <a:schemeClr val="tx1">
                  <a:lumMod val="65000"/>
                  <a:lumOff val="35000"/>
                </a:schemeClr>
              </a:solidFill>
              <a:latin typeface="Helvetica Light"/>
              <a:cs typeface="Helvetica Light"/>
            </a:endParaRP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36184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Defining Climate</a:t>
            </a:r>
          </a:p>
        </p:txBody>
      </p:sp>
      <p:sp>
        <p:nvSpPr>
          <p:cNvPr id="10" name="Content Placeholder 2"/>
          <p:cNvSpPr txBox="1">
            <a:spLocks/>
          </p:cNvSpPr>
          <p:nvPr/>
        </p:nvSpPr>
        <p:spPr>
          <a:xfrm>
            <a:off x="457200" y="1133337"/>
            <a:ext cx="7981950" cy="44197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Causes of Climate</a:t>
            </a:r>
          </a:p>
          <a:p>
            <a:pPr marL="0" indent="0">
              <a:spcBef>
                <a:spcPts val="0"/>
              </a:spcBef>
              <a:spcAft>
                <a:spcPts val="600"/>
              </a:spcAft>
              <a:buNone/>
            </a:pPr>
            <a:r>
              <a:rPr lang="en-US" sz="2200" b="1" dirty="0" smtClean="0">
                <a:solidFill>
                  <a:srgbClr val="FF0000"/>
                </a:solidFill>
                <a:latin typeface="Helvetica"/>
                <a:cs typeface="Helvetica"/>
              </a:rPr>
              <a:t>Latitude</a:t>
            </a:r>
          </a:p>
          <a:p>
            <a:pPr>
              <a:spcBef>
                <a:spcPts val="0"/>
              </a:spcBef>
              <a:spcAft>
                <a:spcPts val="600"/>
              </a:spcAft>
            </a:pPr>
            <a:r>
              <a:rPr lang="en-US" sz="1800" dirty="0">
                <a:latin typeface="Helvetica Light"/>
                <a:cs typeface="Helvetica Light"/>
              </a:rPr>
              <a:t>Latitude has a great effect on climate. </a:t>
            </a:r>
            <a:r>
              <a:rPr lang="en-US" sz="1800" dirty="0">
                <a:solidFill>
                  <a:srgbClr val="FF0000"/>
                </a:solidFill>
                <a:latin typeface="Helvetica Light"/>
                <a:cs typeface="Helvetica Light"/>
              </a:rPr>
              <a:t>The amount of solar radiation received on Earth decreases from the equator to the poles.</a:t>
            </a:r>
          </a:p>
          <a:p>
            <a:pPr>
              <a:spcBef>
                <a:spcPts val="0"/>
              </a:spcBef>
              <a:spcAft>
                <a:spcPts val="1200"/>
              </a:spcAft>
            </a:pPr>
            <a:endParaRPr lang="en-US" sz="1800" dirty="0">
              <a:latin typeface="Helvetica Light"/>
              <a:cs typeface="Helvetica Light"/>
            </a:endParaRP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503" y="2973619"/>
            <a:ext cx="5071269" cy="269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879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Defining Climate</a:t>
            </a:r>
          </a:p>
        </p:txBody>
      </p:sp>
      <p:sp>
        <p:nvSpPr>
          <p:cNvPr id="10" name="Content Placeholder 2"/>
          <p:cNvSpPr txBox="1">
            <a:spLocks/>
          </p:cNvSpPr>
          <p:nvPr/>
        </p:nvSpPr>
        <p:spPr>
          <a:xfrm>
            <a:off x="457200" y="1133338"/>
            <a:ext cx="8048625" cy="4372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Causes of Climate</a:t>
            </a:r>
          </a:p>
          <a:p>
            <a:pPr marL="0" indent="0">
              <a:spcBef>
                <a:spcPts val="0"/>
              </a:spcBef>
              <a:spcAft>
                <a:spcPts val="600"/>
              </a:spcAft>
              <a:buNone/>
            </a:pPr>
            <a:r>
              <a:rPr lang="en-US" sz="2200" b="1" dirty="0" smtClean="0">
                <a:latin typeface="Helvetica"/>
                <a:cs typeface="Helvetica"/>
              </a:rPr>
              <a:t>Latitude</a:t>
            </a:r>
          </a:p>
          <a:p>
            <a:pPr>
              <a:spcBef>
                <a:spcPts val="0"/>
              </a:spcBef>
              <a:spcAft>
                <a:spcPts val="600"/>
              </a:spcAft>
            </a:pPr>
            <a:r>
              <a:rPr lang="en-US" sz="1800" dirty="0" smtClean="0">
                <a:solidFill>
                  <a:srgbClr val="FF0000"/>
                </a:solidFill>
                <a:latin typeface="Helvetica Light"/>
                <a:cs typeface="Helvetica Light"/>
              </a:rPr>
              <a:t>The tropics are between 23.5</a:t>
            </a:r>
            <a:r>
              <a:rPr lang="en-US" sz="1800" dirty="0">
                <a:solidFill>
                  <a:srgbClr val="FF0000"/>
                </a:solidFill>
                <a:latin typeface="Helvetica Light"/>
                <a:cs typeface="Helvetica Light"/>
              </a:rPr>
              <a:t>° S and 23.5° N</a:t>
            </a:r>
            <a:r>
              <a:rPr lang="en-US" sz="1800" dirty="0">
                <a:latin typeface="Helvetica Light"/>
                <a:cs typeface="Helvetica Light"/>
              </a:rPr>
              <a:t> of the </a:t>
            </a:r>
            <a:r>
              <a:rPr lang="en-US" sz="1800" dirty="0" smtClean="0">
                <a:latin typeface="Helvetica Light"/>
                <a:cs typeface="Helvetica Light"/>
              </a:rPr>
              <a:t>equator.</a:t>
            </a:r>
            <a:endParaRPr lang="en-US" sz="1800" dirty="0">
              <a:latin typeface="Helvetica Light"/>
              <a:cs typeface="Helvetica Light"/>
            </a:endParaRPr>
          </a:p>
          <a:p>
            <a:pPr>
              <a:spcBef>
                <a:spcPts val="0"/>
              </a:spcBef>
              <a:spcAft>
                <a:spcPts val="600"/>
              </a:spcAft>
            </a:pPr>
            <a:r>
              <a:rPr lang="en-US" sz="1800" dirty="0">
                <a:latin typeface="Helvetica Light"/>
                <a:cs typeface="Helvetica Light"/>
              </a:rPr>
              <a:t>Tropical areas receive the most solar radiation and are generally </a:t>
            </a:r>
            <a:r>
              <a:rPr lang="en-US" sz="1800" dirty="0">
                <a:solidFill>
                  <a:srgbClr val="FF0000"/>
                </a:solidFill>
                <a:latin typeface="Helvetica Light"/>
                <a:cs typeface="Helvetica Light"/>
              </a:rPr>
              <a:t>warm year-round</a:t>
            </a:r>
            <a:r>
              <a:rPr lang="en-US" sz="1800" dirty="0">
                <a:latin typeface="Helvetica Light"/>
                <a:cs typeface="Helvetica Light"/>
              </a:rPr>
              <a:t>.</a:t>
            </a:r>
          </a:p>
          <a:p>
            <a:pPr>
              <a:spcBef>
                <a:spcPts val="0"/>
              </a:spcBef>
              <a:spcAft>
                <a:spcPts val="600"/>
              </a:spcAft>
            </a:pPr>
            <a:endParaRPr lang="en-US" sz="1800" dirty="0">
              <a:latin typeface="Helvetica Light"/>
              <a:cs typeface="Helvetica Light"/>
            </a:endParaRPr>
          </a:p>
          <a:p>
            <a:pPr>
              <a:spcBef>
                <a:spcPts val="0"/>
              </a:spcBef>
              <a:spcAft>
                <a:spcPts val="600"/>
              </a:spcAft>
            </a:pPr>
            <a:endParaRPr lang="en-US" sz="1800" dirty="0" smtClean="0">
              <a:latin typeface="Helvetica Light"/>
              <a:cs typeface="Helvetica Light"/>
            </a:endParaRPr>
          </a:p>
          <a:p>
            <a:pPr>
              <a:spcAft>
                <a:spcPts val="600"/>
              </a:spcAft>
            </a:pPr>
            <a:endParaRPr lang="en-US" sz="1800" dirty="0">
              <a:latin typeface="Helvetica Light"/>
              <a:cs typeface="Helvetica Light"/>
            </a:endParaRPr>
          </a:p>
          <a:p>
            <a:pPr marL="0" indent="0">
              <a:spcAft>
                <a:spcPts val="1200"/>
              </a:spcAft>
              <a:buFont typeface="Arial"/>
              <a:buNone/>
            </a:pPr>
            <a:endParaRPr lang="en-US" sz="1800" dirty="0" smtClean="0">
              <a:latin typeface="Helvetica Light"/>
              <a:cs typeface="Helvetica Light"/>
            </a:endParaRPr>
          </a:p>
          <a:p>
            <a:pPr marL="0" indent="0">
              <a:buFont typeface="Arial"/>
              <a:buNone/>
            </a:pPr>
            <a:endParaRPr lang="en-US" sz="2400" dirty="0">
              <a:latin typeface="Helvetica Light"/>
              <a:cs typeface="Helvetica Light"/>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95867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2565</TotalTime>
  <Words>2723</Words>
  <Application>Microsoft Office PowerPoint</Application>
  <PresentationFormat>On-screen Show (4:3)</PresentationFormat>
  <Paragraphs>623</Paragraphs>
  <Slides>71</Slides>
  <Notes>10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Chapter 14: Climate</vt:lpstr>
      <vt:lpstr>Section 1:  Defining Climate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  Climate 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  Climatic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4:  Impact of Human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William Penn Benner III</cp:lastModifiedBy>
  <cp:revision>197</cp:revision>
  <cp:lastPrinted>2013-07-12T13:26:11Z</cp:lastPrinted>
  <dcterms:created xsi:type="dcterms:W3CDTF">2013-07-09T14:24:31Z</dcterms:created>
  <dcterms:modified xsi:type="dcterms:W3CDTF">2017-04-20T15:46:05Z</dcterms:modified>
</cp:coreProperties>
</file>