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69"/>
  </p:notesMasterIdLst>
  <p:handoutMasterIdLst>
    <p:handoutMasterId r:id="rId70"/>
  </p:handoutMasterIdLst>
  <p:sldIdLst>
    <p:sldId id="323" r:id="rId3"/>
    <p:sldId id="257" r:id="rId4"/>
    <p:sldId id="258" r:id="rId5"/>
    <p:sldId id="259" r:id="rId6"/>
    <p:sldId id="260" r:id="rId7"/>
    <p:sldId id="264" r:id="rId8"/>
    <p:sldId id="266" r:id="rId9"/>
    <p:sldId id="267" r:id="rId10"/>
    <p:sldId id="268" r:id="rId11"/>
    <p:sldId id="269" r:id="rId12"/>
    <p:sldId id="317" r:id="rId13"/>
    <p:sldId id="271" r:id="rId14"/>
    <p:sldId id="338" r:id="rId15"/>
    <p:sldId id="272" r:id="rId16"/>
    <p:sldId id="273" r:id="rId17"/>
    <p:sldId id="274" r:id="rId18"/>
    <p:sldId id="261" r:id="rId19"/>
    <p:sldId id="275" r:id="rId20"/>
    <p:sldId id="276" r:id="rId21"/>
    <p:sldId id="278" r:id="rId22"/>
    <p:sldId id="279" r:id="rId23"/>
    <p:sldId id="280" r:id="rId24"/>
    <p:sldId id="281" r:id="rId25"/>
    <p:sldId id="319" r:id="rId26"/>
    <p:sldId id="262" r:id="rId27"/>
    <p:sldId id="284" r:id="rId28"/>
    <p:sldId id="283" r:id="rId29"/>
    <p:sldId id="26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20" r:id="rId38"/>
    <p:sldId id="293" r:id="rId39"/>
    <p:sldId id="295" r:id="rId40"/>
    <p:sldId id="297" r:id="rId41"/>
    <p:sldId id="298" r:id="rId42"/>
    <p:sldId id="299" r:id="rId43"/>
    <p:sldId id="300" r:id="rId44"/>
    <p:sldId id="302" r:id="rId45"/>
    <p:sldId id="303" r:id="rId46"/>
    <p:sldId id="304" r:id="rId47"/>
    <p:sldId id="318" r:id="rId48"/>
    <p:sldId id="305" r:id="rId49"/>
    <p:sldId id="306" r:id="rId50"/>
    <p:sldId id="321" r:id="rId51"/>
    <p:sldId id="308" r:id="rId52"/>
    <p:sldId id="309" r:id="rId53"/>
    <p:sldId id="322" r:id="rId54"/>
    <p:sldId id="310" r:id="rId55"/>
    <p:sldId id="311" r:id="rId56"/>
    <p:sldId id="312" r:id="rId57"/>
    <p:sldId id="324" r:id="rId58"/>
    <p:sldId id="325" r:id="rId59"/>
    <p:sldId id="326" r:id="rId60"/>
    <p:sldId id="327" r:id="rId61"/>
    <p:sldId id="328" r:id="rId62"/>
    <p:sldId id="329" r:id="rId63"/>
    <p:sldId id="332" r:id="rId64"/>
    <p:sldId id="333" r:id="rId65"/>
    <p:sldId id="334" r:id="rId66"/>
    <p:sldId id="335" r:id="rId67"/>
    <p:sldId id="337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CB2"/>
    <a:srgbClr val="002E7C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747" autoAdjust="0"/>
  </p:normalViewPr>
  <p:slideViewPr>
    <p:cSldViewPr>
      <p:cViewPr varScale="1">
        <p:scale>
          <a:sx n="69" d="100"/>
          <a:sy n="69" d="100"/>
        </p:scale>
        <p:origin x="-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824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824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824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A38FCB-177C-4FE4-ACD3-34B7F7B551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01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F3246C-2F2D-41CE-BB15-99080DA22A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63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22C92-52D5-4FD5-AE65-EB8CB07ACC19}" type="slidenum">
              <a:rPr lang="en-US"/>
              <a:pPr/>
              <a:t>2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F40C6-C086-4CAB-9136-CB50EC0242CC}" type="slidenum">
              <a:rPr lang="en-US"/>
              <a:pPr/>
              <a:t>11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E921B-565A-4888-829A-7C9C7C4FC6CC}" type="slidenum">
              <a:rPr lang="en-US"/>
              <a:pPr/>
              <a:t>12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07B49-D594-403E-9BE7-47CF26FB3FA3}" type="slidenum">
              <a:rPr lang="en-US"/>
              <a:pPr/>
              <a:t>14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345563-F5B4-4265-87BC-22F76240BBAA}" type="slidenum">
              <a:rPr lang="en-US"/>
              <a:pPr/>
              <a:t>15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03FD8-0762-4C96-B40B-A74645600885}" type="slidenum">
              <a:rPr lang="en-US"/>
              <a:pPr/>
              <a:t>16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56001-82F5-4D06-A63E-C6E62C59D474}" type="slidenum">
              <a:rPr lang="en-US"/>
              <a:pPr/>
              <a:t>17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3F28E-EE02-4889-8081-FB1F8C153789}" type="slidenum">
              <a:rPr lang="en-US"/>
              <a:pPr/>
              <a:t>18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DEB2D-5166-4B63-9C67-529745887C29}" type="slidenum">
              <a:rPr lang="en-US"/>
              <a:pPr/>
              <a:t>19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E4D8A-2E77-4D12-9004-3EF39CA8BFE6}" type="slidenum">
              <a:rPr lang="en-US"/>
              <a:pPr/>
              <a:t>20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08C32-4E2E-4423-9644-0CF00530A53E}" type="slidenum">
              <a:rPr lang="en-US"/>
              <a:pPr/>
              <a:t>21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74555-8342-45E7-8E1A-0F9498DD24E3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4FB4C-3C22-4C35-919B-6DB7295A7A8C}" type="slidenum">
              <a:rPr lang="en-US"/>
              <a:pPr/>
              <a:t>22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5A80D-8657-4C20-A806-39C15191DBA9}" type="slidenum">
              <a:rPr lang="en-US"/>
              <a:pPr/>
              <a:t>23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DC112-6697-497B-BE98-05B40BD671E9}" type="slidenum">
              <a:rPr lang="en-US"/>
              <a:pPr/>
              <a:t>24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0CC6C-6CA3-4C1A-95F8-4555F305BF04}" type="slidenum">
              <a:rPr lang="en-US"/>
              <a:pPr/>
              <a:t>25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621A16-EE8A-4C54-A4D4-D5916AF5DDFF}" type="slidenum">
              <a:rPr lang="en-US"/>
              <a:pPr/>
              <a:t>26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53CA1-E697-4BE0-ACBA-995E1801DD96}" type="slidenum">
              <a:rPr lang="en-US"/>
              <a:pPr/>
              <a:t>27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C53D4-6F5C-41FB-9115-CD600EBB191F}" type="slidenum">
              <a:rPr lang="en-US"/>
              <a:pPr/>
              <a:t>28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57940-37A8-4AF2-9507-209E1BD69A34}" type="slidenum">
              <a:rPr lang="en-US"/>
              <a:pPr/>
              <a:t>29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89A21-7C63-4495-A277-DAB464DAB92D}" type="slidenum">
              <a:rPr lang="en-US"/>
              <a:pPr/>
              <a:t>30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19624-3F34-4837-83E6-9F91694687E5}" type="slidenum">
              <a:rPr lang="en-US"/>
              <a:pPr/>
              <a:t>31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B01E4-CB62-4A14-A08B-8DA18B631DD3}" type="slidenum">
              <a:rPr lang="en-US"/>
              <a:pPr/>
              <a:t>4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2032B-7189-4A76-A0EA-4A4A10C0DE3F}" type="slidenum">
              <a:rPr lang="en-US"/>
              <a:pPr/>
              <a:t>32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9CBFA-3CAF-49F0-9BCF-4FB9C8F33F56}" type="slidenum">
              <a:rPr lang="en-US"/>
              <a:pPr/>
              <a:t>33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1FED8-FFFE-439D-A0DC-CD1404C04BE8}" type="slidenum">
              <a:rPr lang="en-US"/>
              <a:pPr/>
              <a:t>34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78D8C-D036-476A-AD32-B145D1CA56DE}" type="slidenum">
              <a:rPr lang="en-US"/>
              <a:pPr/>
              <a:t>35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6FDAA-D820-41E2-A17F-812A866FE6EA}" type="slidenum">
              <a:rPr lang="en-US"/>
              <a:pPr/>
              <a:t>36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5BDCF-C7EB-464E-885F-56C0853CCB22}" type="slidenum">
              <a:rPr lang="en-US"/>
              <a:pPr/>
              <a:t>37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0CD0D-4F21-4565-90E2-2DCC5C302B7B}" type="slidenum">
              <a:rPr lang="en-US"/>
              <a:pPr/>
              <a:t>38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16A2F-E06F-48C4-B314-A7C1F813910A}" type="slidenum">
              <a:rPr lang="en-US"/>
              <a:pPr/>
              <a:t>39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AAB61-7310-47ED-82A8-21A868AF503B}" type="slidenum">
              <a:rPr lang="en-US"/>
              <a:pPr/>
              <a:t>40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010A1-4126-427E-92B8-926719E6E496}" type="slidenum">
              <a:rPr lang="en-US"/>
              <a:pPr/>
              <a:t>41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0B347-024D-4CD8-B060-1F86383A3268}" type="slidenum">
              <a:rPr lang="en-US"/>
              <a:pPr/>
              <a:t>5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14DF4-AE33-4A0F-9FDD-DE2AEFB7ED6E}" type="slidenum">
              <a:rPr lang="en-US"/>
              <a:pPr/>
              <a:t>42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CC55B-BF0C-41C2-AEB4-B2F698F38D9B}" type="slidenum">
              <a:rPr lang="en-US"/>
              <a:pPr/>
              <a:t>43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05B5F-B778-479D-A1A4-E3E7CEF49CB7}" type="slidenum">
              <a:rPr lang="en-US"/>
              <a:pPr/>
              <a:t>44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75363-8298-4F00-BD1F-7E0D764B10CC}" type="slidenum">
              <a:rPr lang="en-US"/>
              <a:pPr/>
              <a:t>45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2A7EE-C9D6-4504-BB85-CF11225FA6E6}" type="slidenum">
              <a:rPr lang="en-US"/>
              <a:pPr/>
              <a:t>46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908DF-054A-425E-BD6E-F31795FD1BA2}" type="slidenum">
              <a:rPr lang="en-US"/>
              <a:pPr/>
              <a:t>47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B7EB0-F707-4DA7-8D74-B40DDB288205}" type="slidenum">
              <a:rPr lang="en-US"/>
              <a:pPr/>
              <a:t>48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E27E8-0272-4159-B336-1CFFD59E2812}" type="slidenum">
              <a:rPr lang="en-US"/>
              <a:pPr/>
              <a:t>49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8A362-E40E-4060-847F-77C816AF0B0C}" type="slidenum">
              <a:rPr lang="en-US"/>
              <a:pPr/>
              <a:t>50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A247C-DB14-49F8-96F3-7AD36D9EA8F0}" type="slidenum">
              <a:rPr lang="en-US"/>
              <a:pPr/>
              <a:t>51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BD8F8-1866-4E4D-BD33-48138F750278}" type="slidenum">
              <a:rPr lang="en-US"/>
              <a:pPr/>
              <a:t>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EB2A9-1ADC-48AE-B49B-2D9B9DD7F78B}" type="slidenum">
              <a:rPr lang="en-US"/>
              <a:pPr/>
              <a:t>53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D673A-1504-40CB-9455-A1283A161C5B}" type="slidenum">
              <a:rPr lang="en-US"/>
              <a:pPr/>
              <a:t>54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73C94-8B30-4CB0-AE72-32F3F9367A3D}" type="slidenum">
              <a:rPr lang="en-US"/>
              <a:pPr/>
              <a:t>55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39466-2481-4F35-86B0-9DE34F6438C2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EA86F-F32C-4CE6-BFAC-992A3B25F54D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42D6E-AB64-495C-AAFE-58CA1FC1A90D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12624-990B-4D8E-9B77-6634622BB138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0F386-8E9E-4417-BCAB-0358C63A23DA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0A4A7-28F9-4F13-9667-B730A535BC55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195AC-5AA4-445F-8807-261A6D0695D2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D3DCB-D6EB-429A-9970-38A1634B412B}" type="slidenum">
              <a:rPr lang="en-US"/>
              <a:pPr/>
              <a:t>7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AFCD3-FDDD-4688-8ACB-9E32EE812FE4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38924-5BC2-46C4-AC76-72DBFE9F6B1A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48A51-FF19-4996-8B63-AD09D79C9D2B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9C3820-350D-4DBE-954F-B035B3849887}" type="slidenum">
              <a:rPr lang="en-US"/>
              <a:pPr/>
              <a:t>8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24649-94AF-4804-9360-2C432E08E5F7}" type="slidenum">
              <a:rPr lang="en-US"/>
              <a:pPr/>
              <a:t>9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620CE-3146-4DFD-A772-3D8836476172}" type="slidenum">
              <a:rPr lang="en-US"/>
              <a:pPr/>
              <a:t>10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478C5F-7243-4193-894F-CE0AF27387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B7C11F-1689-4D00-B3B5-2B0A63C7B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83002F-1195-41B6-B882-10A2138826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CA9648-AF21-451D-9CF1-12AB356A9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2FAE02-AF2E-4595-BF93-73E3788C57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A704DF-1111-41F7-9056-B465A6EF5E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5E6DF4-61F0-4DD0-AC8C-5E5FA22263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110518-0670-4C7C-8622-95A31F8623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65FEC6-C3E3-4601-AAC0-E996492AF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D1B9F6-5E19-4412-BE81-147A009827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8C71B1-8228-46E4-A1BD-62079F07E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0B1C5E-4A66-4EF2-A4C4-937E2D5DB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482364-0A78-4A45-A661-8CB7EE705E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0D43F8-2AB5-478F-81B0-272D8F6C56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AF40DD-95A8-4DA0-878B-31D003C16D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EF2359A-8F06-4931-864C-3BFF94237C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A12943-9A79-4B68-9A22-6ED62CA21B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7759F5-B436-441F-9B37-32A3D52F0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480A51-B995-426B-B00F-D6B687C76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773829-5ABB-48F2-8060-7BC903716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3CF562-4B8B-4EF0-A1CC-EDD633041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951986-F430-482E-918D-A482E68810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58AB05-B5B9-404A-8D82-9A905C5266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B5AAE2-0CED-4C07-A4E0-AAB47F0DBD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6F738E-D377-4CD8-A224-B99FBB6E0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99380D-B98C-456E-A2C9-33821C7F37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041280-9A68-4D07-B901-A22D026848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67B2E6-8A06-47CA-B8D7-3ADBD29810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C7A707-291F-44E8-9E3A-C37570E2D2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E80DF0-10E9-4DE7-874F-3C6402C0EF7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66918" name="Group 6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66919" name="Picture 7" descr="Triangle--Gray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</p:spPr>
        </p:pic>
        <p:sp>
          <p:nvSpPr>
            <p:cNvPr id="166920" name="Rectangle 8"/>
            <p:cNvSpPr>
              <a:spLocks noChangeArrowheads="1"/>
            </p:cNvSpPr>
            <p:nvPr userDrawn="1"/>
          </p:nvSpPr>
          <p:spPr bwMode="auto">
            <a:xfrm>
              <a:off x="4990" y="3753"/>
              <a:ext cx="695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Times New Roman" pitchFamily="66" charset="0"/>
                </a:rPr>
                <a:t>Organic and </a:t>
              </a:r>
            </a:p>
            <a:p>
              <a:pPr algn="ctr"/>
              <a:r>
                <a:rPr lang="en-US" sz="1400">
                  <a:latin typeface="Times New Roman" pitchFamily="66" charset="0"/>
                </a:rPr>
                <a:t>Biological </a:t>
              </a:r>
            </a:p>
            <a:p>
              <a:pPr algn="ctr"/>
              <a:r>
                <a:rPr lang="en-US" sz="1400">
                  <a:latin typeface="Times New Roman" pitchFamily="66" charset="0"/>
                </a:rPr>
                <a:t>Chemistry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://www.britannica.com/EBchecked/topic/589836/thalidomide" TargetMode="External"/><Relationship Id="rId7" Type="http://schemas.openxmlformats.org/officeDocument/2006/relationships/hyperlink" Target="http://www.toxipedia.org/download/attachments/1322/thalidomide.png?version=1&amp;modificationDate=1207617998000&amp;api=v2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britannica.com/EBchecked/topic/296365/isomerism/279767/Chirality-in-natural-and-synthetic-materials" TargetMode="External"/><Relationship Id="rId5" Type="http://schemas.openxmlformats.org/officeDocument/2006/relationships/hyperlink" Target="http://www.britannica.com/EBchecked/topic/386481/mixture" TargetMode="External"/><Relationship Id="rId10" Type="http://schemas.openxmlformats.org/officeDocument/2006/relationships/image" Target="../media/image50.jpeg"/><Relationship Id="rId4" Type="http://schemas.openxmlformats.org/officeDocument/2006/relationships/hyperlink" Target="http://www.britannica.com/EBchecked/topic/94732/carbon-C" TargetMode="External"/><Relationship Id="rId9" Type="http://schemas.openxmlformats.org/officeDocument/2006/relationships/hyperlink" Target="http://2.bp.blogspot.com/-5hOytpGZBzg/Tfi6vUcyxgI/AAAAAAAAJnM/Lu0YT3yC8dA/s1600/optical+isomers+2.jp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2"/>
          <p:cNvSpPr>
            <a:spLocks noChangeArrowheads="1"/>
          </p:cNvSpPr>
          <p:nvPr/>
        </p:nvSpPr>
        <p:spPr bwMode="auto">
          <a:xfrm>
            <a:off x="4419600" y="2514600"/>
            <a:ext cx="472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400" b="1"/>
              <a:t>Chapter 24</a:t>
            </a:r>
            <a:br>
              <a:rPr lang="en-US" sz="3400" b="1"/>
            </a:br>
            <a:r>
              <a:rPr lang="en-US" sz="3400" b="1"/>
              <a:t/>
            </a:r>
            <a:br>
              <a:rPr lang="en-US" sz="3400" b="1"/>
            </a:br>
            <a:r>
              <a:rPr lang="en-US" sz="3400" b="1"/>
              <a:t>The Chemistry of Life: Organic and Biological Chemistry</a:t>
            </a:r>
          </a:p>
        </p:txBody>
      </p:sp>
      <p:pic>
        <p:nvPicPr>
          <p:cNvPr id="164869" name="Picture 7" descr="696727_BLB12e_thumbn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685800"/>
            <a:ext cx="42275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0" name="Rectangle 10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cs typeface="Arial" charset="0"/>
              </a:rPr>
              <a:t>Lecture Presentation</a:t>
            </a:r>
          </a:p>
        </p:txBody>
      </p:sp>
      <p:sp>
        <p:nvSpPr>
          <p:cNvPr id="164871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John D. Bookstaver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St. Charles Community College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Cottleville, MO</a:t>
            </a:r>
          </a:p>
        </p:txBody>
      </p:sp>
      <p:sp>
        <p:nvSpPr>
          <p:cNvPr id="164872" name="Text Box 12"/>
          <p:cNvSpPr txBox="1">
            <a:spLocks noChangeArrowheads="1"/>
          </p:cNvSpPr>
          <p:nvPr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>
                <a:solidFill>
                  <a:srgbClr val="73738C"/>
                </a:solidFill>
              </a:rPr>
              <a:t>© 20</a:t>
            </a:r>
            <a:r>
              <a:rPr lang="en-US" altLang="zh-TW" sz="1000">
                <a:solidFill>
                  <a:srgbClr val="73738C"/>
                </a:solidFill>
                <a:ea typeface="新細明體" pitchFamily="66" charset="-120"/>
              </a:rPr>
              <a:t>12</a:t>
            </a:r>
            <a:r>
              <a:rPr lang="en-US" sz="1000">
                <a:solidFill>
                  <a:srgbClr val="73738C"/>
                </a:solidFill>
              </a:rPr>
              <a:t> Pearson Education, Inc.</a:t>
            </a:r>
            <a:endParaRPr lang="en-US" b="1">
              <a:solidFill>
                <a:srgbClr val="73738C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Isomers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219200"/>
            <a:ext cx="3124200" cy="4876800"/>
          </a:xfrm>
        </p:spPr>
        <p:txBody>
          <a:bodyPr/>
          <a:lstStyle/>
          <a:p>
            <a:pPr marL="290513" indent="-290513">
              <a:buFontTx/>
              <a:buNone/>
            </a:pPr>
            <a:r>
              <a:rPr lang="en-US" sz="2800" dirty="0"/>
              <a:t>	</a:t>
            </a:r>
            <a:r>
              <a:rPr lang="en-US" sz="2800" b="1" dirty="0"/>
              <a:t>Isomers</a:t>
            </a:r>
            <a:r>
              <a:rPr lang="en-US" sz="2800" dirty="0"/>
              <a:t> have the same molecular formulas, but the atoms are bonded in a different order.</a:t>
            </a:r>
          </a:p>
        </p:txBody>
      </p:sp>
      <p:sp>
        <p:nvSpPr>
          <p:cNvPr id="17421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17422" name="Picture 14" descr="24_03_Tabl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6324600" cy="583728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Organic Nomenclature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772400" cy="2667000"/>
          </a:xfrm>
        </p:spPr>
        <p:txBody>
          <a:bodyPr/>
          <a:lstStyle/>
          <a:p>
            <a:r>
              <a:rPr lang="en-US" sz="2800"/>
              <a:t>There are three parts to a compound name:</a:t>
            </a:r>
          </a:p>
          <a:p>
            <a:pPr lvl="1"/>
            <a:r>
              <a:rPr lang="en-US" sz="2400"/>
              <a:t>Base: This tells how many carbons are in the longest continuous chain.</a:t>
            </a:r>
          </a:p>
          <a:p>
            <a:pPr lvl="1"/>
            <a:r>
              <a:rPr lang="en-US" sz="2400"/>
              <a:t>Suffix: This tells what type of compound it is.</a:t>
            </a:r>
          </a:p>
          <a:p>
            <a:pPr lvl="1"/>
            <a:r>
              <a:rPr lang="en-US" sz="2400"/>
              <a:t>Prefix: This tells what groups are attached to </a:t>
            </a:r>
            <a:br>
              <a:rPr lang="en-US" sz="2400"/>
            </a:br>
            <a:r>
              <a:rPr lang="en-US" sz="2400"/>
              <a:t>the chain.</a:t>
            </a:r>
          </a:p>
        </p:txBody>
      </p:sp>
      <p:sp>
        <p:nvSpPr>
          <p:cNvPr id="146438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146439" name="Picture 7" descr="24_Pg1011_UnFigure_1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14800"/>
            <a:ext cx="5110163" cy="15811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Name a Compound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400"/>
              <a:t>Find the longest chain in the molecule.</a:t>
            </a:r>
          </a:p>
          <a:p>
            <a:pPr marL="533400" indent="-533400">
              <a:buFontTx/>
              <a:buAutoNum type="arabicPeriod"/>
            </a:pPr>
            <a:r>
              <a:rPr lang="en-US" sz="2400"/>
              <a:t>Number the chain from the end nearest the first substituent encountered.</a:t>
            </a:r>
          </a:p>
          <a:p>
            <a:pPr marL="533400" indent="-533400">
              <a:buFontTx/>
              <a:buAutoNum type="arabicPeriod"/>
            </a:pPr>
            <a:r>
              <a:rPr lang="en-US" sz="2400"/>
              <a:t>List the substituents as a prefix along with the number(s) of the carbon(s) to which they are attached.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2590800" y="2971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59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35860" name="Picture 20" descr="24_04_Tabl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0"/>
            <a:ext cx="2339975" cy="3295650"/>
          </a:xfrm>
          <a:prstGeom prst="rect">
            <a:avLst/>
          </a:prstGeom>
          <a:noFill/>
        </p:spPr>
      </p:pic>
      <p:pic>
        <p:nvPicPr>
          <p:cNvPr id="35861" name="Picture 21" descr="24_Pg1011_UnFigure_2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371600"/>
            <a:ext cx="3419475" cy="15351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0" descr="24_04_Tabl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4876800" cy="6868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933417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Name a Compound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347663" indent="-347663">
              <a:buFontTx/>
              <a:buNone/>
            </a:pPr>
            <a:r>
              <a:rPr lang="en-US" sz="2800"/>
              <a:t>	If there is more than one type of substituent in the molecule, list them alphabetically.</a:t>
            </a:r>
          </a:p>
        </p:txBody>
      </p:sp>
      <p:sp>
        <p:nvSpPr>
          <p:cNvPr id="37901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37902" name="Picture 14" descr="24_Pg1011_UnFigure_3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3473450" cy="329088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Cycloalkanes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371600"/>
            <a:ext cx="80010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Ringed </a:t>
            </a:r>
            <a:r>
              <a:rPr lang="en-US" sz="2800" dirty="0"/>
              <a:t>structures.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Five- and six-</a:t>
            </a:r>
            <a:r>
              <a:rPr lang="en-US" sz="2800" dirty="0" err="1"/>
              <a:t>membered</a:t>
            </a:r>
            <a:r>
              <a:rPr lang="en-US" sz="2800" dirty="0"/>
              <a:t> rings are most </a:t>
            </a:r>
            <a:r>
              <a:rPr lang="en-US" sz="2800" dirty="0" smtClean="0"/>
              <a:t>stable.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Their bond angles are very close to the tetrahedral angle.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Smaller rings are strained.</a:t>
            </a:r>
          </a:p>
        </p:txBody>
      </p:sp>
      <p:sp>
        <p:nvSpPr>
          <p:cNvPr id="40968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40969" name="Picture 9" descr="24_05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81400"/>
            <a:ext cx="3830638" cy="2341562"/>
          </a:xfrm>
          <a:prstGeom prst="rect">
            <a:avLst/>
          </a:prstGeom>
          <a:noFill/>
        </p:spPr>
      </p:pic>
      <p:pic>
        <p:nvPicPr>
          <p:cNvPr id="40971" name="Picture 11" descr="http://www.elmhurst.edu/~chm/vchembook/images/209cyclohexa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0"/>
            <a:ext cx="3267075" cy="34290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Alkanes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391400" cy="4114800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>
                <a:cs typeface="Arial" charset="0"/>
              </a:rPr>
              <a:t>—</a:t>
            </a:r>
            <a:r>
              <a:rPr lang="en-US" dirty="0" smtClean="0"/>
              <a:t>C </a:t>
            </a:r>
            <a:r>
              <a:rPr lang="en-US" dirty="0"/>
              <a:t>and C</a:t>
            </a:r>
            <a:r>
              <a:rPr lang="en-US" dirty="0">
                <a:cs typeface="Arial" charset="0"/>
              </a:rPr>
              <a:t>—</a:t>
            </a:r>
            <a:r>
              <a:rPr lang="en-US" dirty="0"/>
              <a:t>H </a:t>
            </a:r>
            <a:r>
              <a:rPr lang="en-US" i="1" dirty="0">
                <a:latin typeface="Symbol" pitchFamily="66" charset="2"/>
                <a:sym typeface="Symbol" pitchFamily="66" charset="2"/>
              </a:rPr>
              <a:t></a:t>
            </a:r>
            <a:r>
              <a:rPr lang="en-US" dirty="0"/>
              <a:t>-</a:t>
            </a:r>
            <a:r>
              <a:rPr lang="en-US" dirty="0" smtClean="0"/>
              <a:t>bonds are very stable.</a:t>
            </a:r>
            <a:endParaRPr lang="en-US" dirty="0"/>
          </a:p>
          <a:p>
            <a:r>
              <a:rPr lang="en-US" dirty="0"/>
              <a:t>Therefore, </a:t>
            </a:r>
            <a:r>
              <a:rPr lang="en-US" dirty="0" err="1" smtClean="0"/>
              <a:t>alkanes</a:t>
            </a:r>
            <a:r>
              <a:rPr lang="en-US" dirty="0" smtClean="0"/>
              <a:t> make </a:t>
            </a:r>
            <a:r>
              <a:rPr lang="en-US" dirty="0"/>
              <a:t>great </a:t>
            </a:r>
            <a:r>
              <a:rPr lang="en-US" dirty="0" err="1"/>
              <a:t>nonpolar</a:t>
            </a:r>
            <a:r>
              <a:rPr lang="en-US" dirty="0"/>
              <a:t> solvents.</a:t>
            </a:r>
          </a:p>
        </p:txBody>
      </p:sp>
      <p:sp>
        <p:nvSpPr>
          <p:cNvPr id="41988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Alkenes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895600"/>
            <a:ext cx="7924800" cy="2819400"/>
          </a:xfrm>
        </p:spPr>
        <p:txBody>
          <a:bodyPr/>
          <a:lstStyle/>
          <a:p>
            <a:r>
              <a:rPr lang="en-US" sz="2800" dirty="0"/>
              <a:t>Alkenes contain at least one </a:t>
            </a:r>
            <a:r>
              <a:rPr lang="en-US" sz="2800" dirty="0" smtClean="0"/>
              <a:t>C</a:t>
            </a:r>
            <a:r>
              <a:rPr lang="en-US" sz="2800" dirty="0" smtClean="0">
                <a:cs typeface="Arial" charset="0"/>
              </a:rPr>
              <a:t>–</a:t>
            </a:r>
            <a:r>
              <a:rPr lang="en-US" sz="2800" dirty="0" smtClean="0"/>
              <a:t>C </a:t>
            </a:r>
            <a:r>
              <a:rPr lang="en-US" sz="2800" dirty="0"/>
              <a:t>double bond.</a:t>
            </a:r>
          </a:p>
          <a:p>
            <a:r>
              <a:rPr lang="en-US" sz="2800" dirty="0"/>
              <a:t>They are </a:t>
            </a:r>
            <a:r>
              <a:rPr lang="en-US" sz="2800" dirty="0" smtClean="0"/>
              <a:t>unsaturated (</a:t>
            </a:r>
            <a:r>
              <a:rPr lang="en-US" sz="2400" dirty="0" smtClean="0"/>
              <a:t>fewer </a:t>
            </a:r>
            <a:r>
              <a:rPr lang="en-US" sz="2400" dirty="0"/>
              <a:t>than the maximum number of </a:t>
            </a:r>
            <a:r>
              <a:rPr lang="en-US" sz="2400" dirty="0" err="1" smtClean="0"/>
              <a:t>hydrogens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200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8201" name="Picture 9" descr="24_01_table_alke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7070725" cy="94456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Alkenes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Alkenes </a:t>
            </a:r>
            <a:r>
              <a:rPr lang="en-US" sz="2800" dirty="0"/>
              <a:t>cannot rotate freely about the double </a:t>
            </a:r>
            <a:r>
              <a:rPr lang="en-US" sz="2800" dirty="0" smtClean="0"/>
              <a:t>bond.</a:t>
            </a:r>
          </a:p>
          <a:p>
            <a:pPr lvl="1"/>
            <a:r>
              <a:rPr lang="en-US" sz="2400" dirty="0"/>
              <a:t>The side-to-side overlap in the </a:t>
            </a:r>
            <a:r>
              <a:rPr lang="en-US" sz="2400" i="1" dirty="0">
                <a:latin typeface="Symbol" pitchFamily="66" charset="2"/>
                <a:sym typeface="Symbol" pitchFamily="66" charset="2"/>
              </a:rPr>
              <a:t></a:t>
            </a:r>
            <a:r>
              <a:rPr lang="en-US" sz="2400" dirty="0"/>
              <a:t>-bond makes this impossible without breaking the </a:t>
            </a:r>
            <a:r>
              <a:rPr lang="en-US" sz="2400" i="1" dirty="0">
                <a:latin typeface="Symbol" pitchFamily="66" charset="2"/>
                <a:sym typeface="Symbol" pitchFamily="66" charset="2"/>
              </a:rPr>
              <a:t></a:t>
            </a:r>
            <a:r>
              <a:rPr lang="en-US" sz="2400" dirty="0"/>
              <a:t>-bond.</a:t>
            </a:r>
          </a:p>
        </p:txBody>
      </p:sp>
      <p:sp>
        <p:nvSpPr>
          <p:cNvPr id="43017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43018" name="Picture 10" descr="24_08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86200"/>
            <a:ext cx="5978525" cy="23399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Alkenes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This </a:t>
            </a:r>
            <a:r>
              <a:rPr lang="en-US" sz="2800" dirty="0"/>
              <a:t>creates </a:t>
            </a:r>
            <a:r>
              <a:rPr lang="en-US" sz="2800" b="1" dirty="0"/>
              <a:t>geometric </a:t>
            </a:r>
            <a:r>
              <a:rPr lang="en-US" sz="2800" b="1" dirty="0" smtClean="0"/>
              <a:t>isomers</a:t>
            </a:r>
          </a:p>
          <a:p>
            <a:pPr>
              <a:buFontTx/>
              <a:buNone/>
            </a:pPr>
            <a:r>
              <a:rPr lang="en-US" sz="2800" dirty="0" smtClean="0"/>
              <a:t>Structure affects the physical properties of alkenes.</a:t>
            </a:r>
            <a:endParaRPr lang="en-US" sz="2800" dirty="0"/>
          </a:p>
        </p:txBody>
      </p:sp>
      <p:sp>
        <p:nvSpPr>
          <p:cNvPr id="45070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45071" name="Picture 15" descr="24_07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9144000" cy="317344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Organic Chemistry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14600" y="1828800"/>
            <a:ext cx="6248400" cy="4495800"/>
          </a:xfrm>
        </p:spPr>
        <p:txBody>
          <a:bodyPr/>
          <a:lstStyle/>
          <a:p>
            <a:r>
              <a:rPr lang="en-US" sz="2800" dirty="0" smtClean="0"/>
              <a:t>Carbon!</a:t>
            </a:r>
            <a:endParaRPr lang="en-US" sz="2800" dirty="0"/>
          </a:p>
          <a:p>
            <a:r>
              <a:rPr lang="en-US" sz="2800" dirty="0"/>
              <a:t>Carbon </a:t>
            </a:r>
            <a:r>
              <a:rPr lang="en-US" sz="2800" dirty="0" smtClean="0"/>
              <a:t>can form long </a:t>
            </a:r>
            <a:r>
              <a:rPr lang="en-US" sz="2800" dirty="0"/>
              <a:t>chains.</a:t>
            </a:r>
          </a:p>
          <a:p>
            <a:r>
              <a:rPr lang="en-US" sz="2800" dirty="0" smtClean="0"/>
              <a:t>This makes </a:t>
            </a:r>
            <a:r>
              <a:rPr lang="en-US" sz="2800" dirty="0"/>
              <a:t>large </a:t>
            </a:r>
            <a:r>
              <a:rPr lang="en-US" sz="2800" dirty="0" err="1"/>
              <a:t>biomolecules</a:t>
            </a:r>
            <a:r>
              <a:rPr lang="en-US" sz="2800" dirty="0"/>
              <a:t> </a:t>
            </a:r>
            <a:r>
              <a:rPr lang="en-US" sz="2800" dirty="0" smtClean="0"/>
              <a:t>(and life) possible.</a:t>
            </a:r>
          </a:p>
          <a:p>
            <a:pPr lvl="1"/>
            <a:r>
              <a:rPr lang="en-US" sz="2400" dirty="0" smtClean="0"/>
              <a:t>Proteins</a:t>
            </a:r>
          </a:p>
          <a:p>
            <a:pPr lvl="1"/>
            <a:r>
              <a:rPr lang="en-US" sz="2400" dirty="0" smtClean="0"/>
              <a:t>Lipids</a:t>
            </a:r>
          </a:p>
          <a:p>
            <a:pPr lvl="1"/>
            <a:r>
              <a:rPr lang="en-US" sz="2400" dirty="0" smtClean="0"/>
              <a:t>Carbohydrates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ucleic Acids</a:t>
            </a:r>
          </a:p>
        </p:txBody>
      </p:sp>
      <p:sp>
        <p:nvSpPr>
          <p:cNvPr id="3084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3085" name="Picture 13" descr="24_02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170815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Nomenclature of Alkenes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772400" cy="2514600"/>
          </a:xfrm>
        </p:spPr>
        <p:txBody>
          <a:bodyPr/>
          <a:lstStyle/>
          <a:p>
            <a:r>
              <a:rPr lang="en-US" sz="2400"/>
              <a:t>The chain is numbered so the double bond gets the smallest possible number.</a:t>
            </a:r>
          </a:p>
          <a:p>
            <a:r>
              <a:rPr lang="en-US" sz="2400" i="1"/>
              <a:t>cis</a:t>
            </a:r>
            <a:r>
              <a:rPr lang="en-US" sz="2400"/>
              <a:t>-Alkenes have the carbons in the chain on the same side of the molecule.</a:t>
            </a:r>
          </a:p>
          <a:p>
            <a:r>
              <a:rPr lang="en-US" sz="2400" i="1"/>
              <a:t>trans</a:t>
            </a:r>
            <a:r>
              <a:rPr lang="en-US" sz="2400"/>
              <a:t>-Alkenes have the carbons in the chain on opposite sides of the molecule.</a:t>
            </a:r>
          </a:p>
        </p:txBody>
      </p:sp>
      <p:sp>
        <p:nvSpPr>
          <p:cNvPr id="48142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93186" name="Picture 2" descr="http://content.answcdn.com/main/content/img/oxford/Oxford_Chemistry/0192801015.alkenes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3065505" cy="1981200"/>
          </a:xfrm>
          <a:prstGeom prst="rect">
            <a:avLst/>
          </a:prstGeom>
          <a:noFill/>
        </p:spPr>
      </p:pic>
      <p:pic>
        <p:nvPicPr>
          <p:cNvPr id="93188" name="Picture 4" descr="http://bbruner.org/obc/ez_fig/brs_ez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0"/>
            <a:ext cx="3657597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Alkenes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048000"/>
            <a:ext cx="8458200" cy="2667000"/>
          </a:xfrm>
        </p:spPr>
        <p:txBody>
          <a:bodyPr/>
          <a:lstStyle/>
          <a:p>
            <a:r>
              <a:rPr lang="en-US" sz="2800"/>
              <a:t>One reaction of alkenes is the </a:t>
            </a:r>
            <a:r>
              <a:rPr lang="en-US" sz="2800" b="1"/>
              <a:t>addition reaction</a:t>
            </a:r>
            <a:r>
              <a:rPr lang="en-US" sz="2800"/>
              <a:t>.</a:t>
            </a:r>
          </a:p>
          <a:p>
            <a:pPr lvl="1"/>
            <a:r>
              <a:rPr lang="en-US" sz="2400"/>
              <a:t>In it, two atoms (e.g., bromine) add across the </a:t>
            </a:r>
            <a:br>
              <a:rPr lang="en-US" sz="2400"/>
            </a:br>
            <a:r>
              <a:rPr lang="en-US" sz="2400"/>
              <a:t>double bond.</a:t>
            </a:r>
          </a:p>
          <a:p>
            <a:pPr lvl="1"/>
            <a:r>
              <a:rPr lang="en-US" sz="2400"/>
              <a:t>One </a:t>
            </a:r>
            <a:r>
              <a:rPr lang="en-US" sz="2400" i="1">
                <a:latin typeface="Symbol" pitchFamily="66" charset="2"/>
                <a:sym typeface="Symbol" pitchFamily="66" charset="2"/>
              </a:rPr>
              <a:t></a:t>
            </a:r>
            <a:r>
              <a:rPr lang="en-US" sz="2400"/>
              <a:t>-bond and one </a:t>
            </a:r>
            <a:r>
              <a:rPr lang="en-US" sz="2400" i="1">
                <a:latin typeface="Symbol" pitchFamily="66" charset="2"/>
                <a:sym typeface="Symbol" pitchFamily="66" charset="2"/>
              </a:rPr>
              <a:t></a:t>
            </a:r>
            <a:r>
              <a:rPr lang="en-US" sz="2400"/>
              <a:t>-bond are replaced by </a:t>
            </a:r>
            <a:br>
              <a:rPr lang="en-US" sz="2400"/>
            </a:br>
            <a:r>
              <a:rPr lang="en-US" sz="2400"/>
              <a:t>two </a:t>
            </a:r>
            <a:r>
              <a:rPr lang="en-US" sz="2400" i="1">
                <a:latin typeface="Symbol" pitchFamily="66" charset="2"/>
                <a:sym typeface="Symbol" pitchFamily="66" charset="2"/>
              </a:rPr>
              <a:t></a:t>
            </a:r>
            <a:r>
              <a:rPr lang="en-US" sz="2400"/>
              <a:t>-bonds; therefore, </a:t>
            </a:r>
            <a:r>
              <a:rPr lang="en-US" sz="2400">
                <a:latin typeface="Symbol" pitchFamily="66" charset="2"/>
                <a:sym typeface="Symbol" pitchFamily="66" charset="2"/>
              </a:rPr>
              <a:t></a:t>
            </a:r>
            <a:r>
              <a:rPr lang="en-US" sz="2400" i="1"/>
              <a:t>H</a:t>
            </a:r>
            <a:r>
              <a:rPr lang="en-US" sz="2400"/>
              <a:t> is negative.</a:t>
            </a:r>
          </a:p>
        </p:txBody>
      </p:sp>
      <p:sp>
        <p:nvSpPr>
          <p:cNvPr id="50184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50185" name="Picture 9" descr="24_Pg1017_UnFigure_3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5978525" cy="12255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of Addition Reactions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505200"/>
            <a:ext cx="8459788" cy="2286000"/>
          </a:xfrm>
          <a:noFill/>
        </p:spPr>
        <p:txBody>
          <a:bodyPr/>
          <a:lstStyle/>
          <a:p>
            <a:r>
              <a:rPr lang="en-US"/>
              <a:t>It is a two-step mechanism:</a:t>
            </a:r>
          </a:p>
          <a:p>
            <a:pPr lvl="1"/>
            <a:r>
              <a:rPr lang="en-US"/>
              <a:t>The first step is the slow, rate-determining step.</a:t>
            </a:r>
          </a:p>
          <a:p>
            <a:pPr lvl="1"/>
            <a:r>
              <a:rPr lang="en-US"/>
              <a:t>The second step is fast.</a:t>
            </a:r>
          </a:p>
        </p:txBody>
      </p:sp>
      <p:sp>
        <p:nvSpPr>
          <p:cNvPr id="51214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51216" name="Picture 16" descr="page101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4799013" cy="16367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of Addition Reactions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In the first step, the </a:t>
            </a:r>
            <a:r>
              <a:rPr lang="en-US" sz="2800" i="1">
                <a:latin typeface="Symbol" pitchFamily="66" charset="2"/>
                <a:sym typeface="Symbol" pitchFamily="66" charset="2"/>
              </a:rPr>
              <a:t></a:t>
            </a:r>
            <a:r>
              <a:rPr lang="en-US" sz="2800"/>
              <a:t>-bond breaks and the new C</a:t>
            </a:r>
            <a:r>
              <a:rPr lang="en-US" sz="2800">
                <a:cs typeface="Arial" charset="0"/>
              </a:rPr>
              <a:t>—</a:t>
            </a:r>
            <a:r>
              <a:rPr lang="en-US" sz="2800"/>
              <a:t>H bond and a cation form.</a:t>
            </a:r>
          </a:p>
        </p:txBody>
      </p:sp>
      <p:sp>
        <p:nvSpPr>
          <p:cNvPr id="52238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52239" name="Picture 15" descr="24_09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3838575" cy="2065338"/>
          </a:xfrm>
          <a:prstGeom prst="rect">
            <a:avLst/>
          </a:prstGeom>
          <a:noFill/>
        </p:spPr>
      </p:pic>
      <p:pic>
        <p:nvPicPr>
          <p:cNvPr id="52240" name="Picture 16" descr="Eq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114800"/>
            <a:ext cx="3729038" cy="141763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of Addition Reactions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In the second step, </a:t>
            </a:r>
            <a:br>
              <a:rPr lang="en-US" sz="2800"/>
            </a:br>
            <a:r>
              <a:rPr lang="en-US" sz="2800"/>
              <a:t>a new bond forms between the negative bromide ion and the positive carbon.</a:t>
            </a:r>
          </a:p>
        </p:txBody>
      </p:sp>
      <p:sp>
        <p:nvSpPr>
          <p:cNvPr id="152584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152585" name="Picture 9" descr="Eq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191000"/>
            <a:ext cx="3857625" cy="1333500"/>
          </a:xfrm>
          <a:prstGeom prst="rect">
            <a:avLst/>
          </a:prstGeom>
          <a:noFill/>
        </p:spPr>
      </p:pic>
      <p:pic>
        <p:nvPicPr>
          <p:cNvPr id="152586" name="Picture 10" descr="24_09_Figur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820863"/>
            <a:ext cx="3838575" cy="206533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Alkynes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2667000"/>
            <a:ext cx="79248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Alkynes contain at least one carbon</a:t>
            </a:r>
            <a:r>
              <a:rPr lang="en-US" sz="2800" dirty="0">
                <a:cs typeface="Arial" charset="0"/>
              </a:rPr>
              <a:t>–</a:t>
            </a:r>
            <a:r>
              <a:rPr lang="en-US" sz="2800" dirty="0"/>
              <a:t>carbon triple bond.</a:t>
            </a:r>
          </a:p>
          <a:p>
            <a:pPr>
              <a:lnSpc>
                <a:spcPct val="90000"/>
              </a:lnSpc>
            </a:pPr>
            <a:r>
              <a:rPr lang="en-US" sz="2800" i="1" dirty="0" smtClean="0"/>
              <a:t>sp</a:t>
            </a:r>
            <a:r>
              <a:rPr lang="en-US" sz="2800" dirty="0" smtClean="0"/>
              <a:t>-hybridized (linear).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Unsaturated</a:t>
            </a:r>
            <a:r>
              <a:rPr lang="en-US" sz="2800" dirty="0"/>
              <a:t>.</a:t>
            </a:r>
          </a:p>
        </p:txBody>
      </p:sp>
      <p:sp>
        <p:nvSpPr>
          <p:cNvPr id="9224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9225" name="Picture 9" descr="24_01_Table_Alky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800"/>
            <a:ext cx="5603875" cy="6032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Nomenclature of Alkynes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14800"/>
            <a:ext cx="7772400" cy="1752600"/>
          </a:xfrm>
        </p:spPr>
        <p:txBody>
          <a:bodyPr/>
          <a:lstStyle/>
          <a:p>
            <a:r>
              <a:rPr lang="en-US" sz="2800" dirty="0" smtClean="0"/>
              <a:t>Identical to naming alkenes except </a:t>
            </a:r>
            <a:r>
              <a:rPr lang="en-US" sz="2800" dirty="0"/>
              <a:t>the suffix is </a:t>
            </a:r>
            <a:r>
              <a:rPr lang="en-US" sz="2800" i="1" dirty="0"/>
              <a:t>-</a:t>
            </a:r>
            <a:r>
              <a:rPr lang="en-US" sz="2800" i="1" dirty="0" err="1"/>
              <a:t>yne</a:t>
            </a:r>
            <a:r>
              <a:rPr lang="en-US" sz="2800" dirty="0"/>
              <a:t> rather than </a:t>
            </a:r>
            <a:r>
              <a:rPr lang="en-US" sz="2800" i="1" dirty="0"/>
              <a:t>-</a:t>
            </a:r>
            <a:r>
              <a:rPr lang="en-US" sz="2800" i="1" dirty="0" err="1"/>
              <a:t>ene</a:t>
            </a:r>
            <a:r>
              <a:rPr lang="en-US" sz="2800" i="1" dirty="0"/>
              <a:t>.</a:t>
            </a:r>
            <a:endParaRPr lang="en-US" sz="2800" dirty="0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3286125" y="3429000"/>
            <a:ext cx="260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66" charset="0"/>
              </a:rPr>
              <a:t>4-methyl-2-pentyne</a:t>
            </a:r>
          </a:p>
        </p:txBody>
      </p:sp>
      <p:sp>
        <p:nvSpPr>
          <p:cNvPr id="57353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57354" name="Picture 10" descr="24_Pg1017_UnFigure_2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4038" y="1828800"/>
            <a:ext cx="5110162" cy="145256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Alkynes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229600" cy="1981200"/>
          </a:xfrm>
        </p:spPr>
        <p:txBody>
          <a:bodyPr/>
          <a:lstStyle/>
          <a:p>
            <a:r>
              <a:rPr lang="en-US" sz="2800"/>
              <a:t>Alkynes undergo many of the same reactions alkenes do.</a:t>
            </a:r>
          </a:p>
          <a:p>
            <a:r>
              <a:rPr lang="en-US" sz="2800"/>
              <a:t>As with alkenes, the impetus for reaction is the replacement of </a:t>
            </a:r>
            <a:r>
              <a:rPr lang="en-US" sz="2800" i="1">
                <a:latin typeface="Symbol" pitchFamily="66" charset="2"/>
                <a:sym typeface="Symbol" pitchFamily="66" charset="2"/>
              </a:rPr>
              <a:t></a:t>
            </a:r>
            <a:r>
              <a:rPr lang="en-US" sz="2800"/>
              <a:t>-bonds with </a:t>
            </a:r>
            <a:r>
              <a:rPr lang="en-US" sz="2800" i="1">
                <a:latin typeface="Symbol" pitchFamily="66" charset="2"/>
                <a:sym typeface="Symbol" pitchFamily="66" charset="2"/>
              </a:rPr>
              <a:t></a:t>
            </a:r>
            <a:r>
              <a:rPr lang="en-US" sz="2800"/>
              <a:t>-bonds.</a:t>
            </a:r>
          </a:p>
        </p:txBody>
      </p:sp>
      <p:sp>
        <p:nvSpPr>
          <p:cNvPr id="56328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56329" name="Picture 9" descr="24_Pg1018_UnFigure_2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475" y="4175125"/>
            <a:ext cx="5978525" cy="19208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Aromatic Hydrocarbons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" y="2971800"/>
            <a:ext cx="8039100" cy="2971800"/>
          </a:xfrm>
        </p:spPr>
        <p:txBody>
          <a:bodyPr/>
          <a:lstStyle/>
          <a:p>
            <a:r>
              <a:rPr lang="en-US" sz="2800" dirty="0"/>
              <a:t>Aromatic hydrocarbons are cyclic hydrocarbons </a:t>
            </a:r>
            <a:r>
              <a:rPr lang="en-US" sz="2800" dirty="0" smtClean="0"/>
              <a:t>with these features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There is a </a:t>
            </a:r>
            <a:r>
              <a:rPr lang="en-US" sz="2400" i="1" dirty="0"/>
              <a:t>p</a:t>
            </a:r>
            <a:r>
              <a:rPr lang="en-US" sz="2400" dirty="0"/>
              <a:t>-orbital on each atom.</a:t>
            </a:r>
          </a:p>
          <a:p>
            <a:pPr lvl="2"/>
            <a:r>
              <a:rPr lang="en-US" sz="2000" dirty="0" smtClean="0"/>
              <a:t>Makes the </a:t>
            </a:r>
            <a:r>
              <a:rPr lang="en-US" sz="2000" dirty="0"/>
              <a:t>molecule </a:t>
            </a:r>
            <a:r>
              <a:rPr lang="en-US" sz="2000" dirty="0" smtClean="0"/>
              <a:t>planar</a:t>
            </a:r>
            <a:r>
              <a:rPr lang="en-US" sz="2000" dirty="0"/>
              <a:t>.</a:t>
            </a:r>
            <a:endParaRPr lang="en-US" sz="2000" dirty="0">
              <a:solidFill>
                <a:srgbClr val="002E7C"/>
              </a:solidFill>
            </a:endParaRPr>
          </a:p>
          <a:p>
            <a:pPr lvl="1"/>
            <a:r>
              <a:rPr lang="en-US" sz="2400" dirty="0"/>
              <a:t>There is an odd number of electron pairs in the </a:t>
            </a:r>
            <a:r>
              <a:rPr lang="en-US" sz="2400" i="1" dirty="0">
                <a:latin typeface="Symbol" pitchFamily="66" charset="2"/>
                <a:sym typeface="Symbol" pitchFamily="66" charset="2"/>
              </a:rPr>
              <a:t></a:t>
            </a:r>
            <a:r>
              <a:rPr lang="en-US" sz="2400" dirty="0"/>
              <a:t>-system.</a:t>
            </a:r>
          </a:p>
        </p:txBody>
      </p:sp>
      <p:sp>
        <p:nvSpPr>
          <p:cNvPr id="10248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10249" name="Picture 9" descr="24_01_Table_arom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5365750" cy="14335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Aromatic Nomenclature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	Many aromatic hydrocarbons are known </a:t>
            </a:r>
            <a:br>
              <a:rPr lang="en-US" sz="2800" dirty="0"/>
            </a:br>
            <a:r>
              <a:rPr lang="en-US" sz="2800" dirty="0"/>
              <a:t>by their common names</a:t>
            </a:r>
            <a:r>
              <a:rPr lang="en-US" sz="2800" dirty="0" smtClean="0"/>
              <a:t>.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r>
              <a:rPr lang="en-US" sz="2800" dirty="0" smtClean="0"/>
              <a:t>What do they all have in common?</a:t>
            </a:r>
          </a:p>
        </p:txBody>
      </p:sp>
      <p:sp>
        <p:nvSpPr>
          <p:cNvPr id="58379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58380" name="Picture 12" descr="24_10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173413"/>
            <a:ext cx="5127625" cy="139858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Carbon Compounds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2362200"/>
          </a:xfrm>
        </p:spPr>
        <p:txBody>
          <a:bodyPr/>
          <a:lstStyle/>
          <a:p>
            <a:r>
              <a:rPr lang="en-US" sz="2800" dirty="0" smtClean="0"/>
              <a:t>Hybridization:</a:t>
            </a:r>
            <a:endParaRPr lang="en-US" sz="2800" dirty="0"/>
          </a:p>
          <a:p>
            <a:pPr lvl="1"/>
            <a:r>
              <a:rPr lang="en-US" sz="2400" i="1" dirty="0"/>
              <a:t>sp</a:t>
            </a:r>
            <a:r>
              <a:rPr lang="en-US" sz="2400" baseline="30000" dirty="0"/>
              <a:t>3</a:t>
            </a:r>
            <a:r>
              <a:rPr lang="en-US" sz="2400" baseline="30000" dirty="0">
                <a:cs typeface="Arial" charset="0"/>
              </a:rPr>
              <a:t> </a:t>
            </a:r>
            <a:r>
              <a:rPr lang="en-US" sz="2400" dirty="0"/>
              <a:t>tetrahedral</a:t>
            </a:r>
          </a:p>
          <a:p>
            <a:pPr lvl="1"/>
            <a:r>
              <a:rPr lang="en-US" sz="2400" i="1" dirty="0"/>
              <a:t>sp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trigonal</a:t>
            </a:r>
            <a:r>
              <a:rPr lang="en-US" sz="2400" dirty="0"/>
              <a:t> planar</a:t>
            </a:r>
          </a:p>
          <a:p>
            <a:pPr lvl="1"/>
            <a:r>
              <a:rPr lang="en-US" sz="2400" i="1" dirty="0"/>
              <a:t>sp </a:t>
            </a:r>
            <a:r>
              <a:rPr lang="en-US" sz="2400" dirty="0"/>
              <a:t>linear</a:t>
            </a:r>
            <a:endParaRPr lang="en-US" sz="2400" dirty="0">
              <a:solidFill>
                <a:srgbClr val="002E7C"/>
              </a:solidFill>
            </a:endParaRPr>
          </a:p>
        </p:txBody>
      </p:sp>
      <p:sp>
        <p:nvSpPr>
          <p:cNvPr id="4104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4105" name="Picture 9" descr="24_01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346450"/>
            <a:ext cx="4648200" cy="287813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Aromatic Compounds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733800"/>
            <a:ext cx="7772400" cy="2895600"/>
          </a:xfrm>
        </p:spPr>
        <p:txBody>
          <a:bodyPr/>
          <a:lstStyle/>
          <a:p>
            <a:r>
              <a:rPr lang="en-US" sz="2800" dirty="0"/>
              <a:t>In aromatic compounds, </a:t>
            </a:r>
            <a:r>
              <a:rPr lang="en-US" sz="2800" dirty="0" smtClean="0"/>
              <a:t>the electrons are </a:t>
            </a:r>
            <a:r>
              <a:rPr lang="en-US" sz="2800" b="1" dirty="0" smtClean="0"/>
              <a:t>delocalized</a:t>
            </a:r>
            <a:r>
              <a:rPr lang="en-US" sz="2800" dirty="0" smtClean="0"/>
              <a:t>, unlike </a:t>
            </a:r>
            <a:r>
              <a:rPr lang="en-US" sz="2800" dirty="0"/>
              <a:t>in alkenes and </a:t>
            </a:r>
            <a:r>
              <a:rPr lang="en-US" sz="2800" dirty="0" smtClean="0"/>
              <a:t>alkynes</a:t>
            </a:r>
            <a:r>
              <a:rPr lang="en-US" sz="2800" dirty="0"/>
              <a:t>.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his </a:t>
            </a:r>
            <a:r>
              <a:rPr lang="en-US" sz="2800" dirty="0"/>
              <a:t>stabilizes aromatic compounds.</a:t>
            </a:r>
          </a:p>
        </p:txBody>
      </p:sp>
      <p:sp>
        <p:nvSpPr>
          <p:cNvPr id="59400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59401" name="Picture 9" descr="09_27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791200" cy="20637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Aromatic Compounds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352800"/>
            <a:ext cx="7772400" cy="2514600"/>
          </a:xfrm>
        </p:spPr>
        <p:txBody>
          <a:bodyPr/>
          <a:lstStyle/>
          <a:p>
            <a:r>
              <a:rPr lang="en-US" sz="2800"/>
              <a:t>Due to this stabilization, aromatic compounds do not undergo addition reactions; they undergo </a:t>
            </a:r>
            <a:r>
              <a:rPr lang="en-US" sz="2800" b="1"/>
              <a:t>substitution</a:t>
            </a:r>
            <a:r>
              <a:rPr lang="en-US" sz="2800"/>
              <a:t>.</a:t>
            </a:r>
          </a:p>
          <a:p>
            <a:r>
              <a:rPr lang="en-US" sz="2800"/>
              <a:t>In substitution reactions, hydrogen is replaced by a substituent.</a:t>
            </a:r>
          </a:p>
        </p:txBody>
      </p:sp>
      <p:sp>
        <p:nvSpPr>
          <p:cNvPr id="60426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60427" name="Picture 11" descr="24_Pg1020_UnFigure_2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47800"/>
            <a:ext cx="5110163" cy="15176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Aromatic Compounds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581400"/>
            <a:ext cx="7772400" cy="2362200"/>
          </a:xfrm>
        </p:spPr>
        <p:txBody>
          <a:bodyPr/>
          <a:lstStyle/>
          <a:p>
            <a:r>
              <a:rPr lang="en-US" sz="2800"/>
              <a:t>Two substituents on a benzene ring could have three possible relationships:</a:t>
            </a:r>
          </a:p>
          <a:p>
            <a:pPr lvl="1"/>
            <a:r>
              <a:rPr lang="en-US" sz="2400" i="1"/>
              <a:t>ortho-</a:t>
            </a:r>
            <a:r>
              <a:rPr lang="en-US" sz="2400"/>
              <a:t>: On adjacent carbons.</a:t>
            </a:r>
          </a:p>
          <a:p>
            <a:pPr lvl="1"/>
            <a:r>
              <a:rPr lang="en-US" sz="2400" i="1"/>
              <a:t>meta-</a:t>
            </a:r>
            <a:r>
              <a:rPr lang="en-US" sz="2400"/>
              <a:t>: With one carbon between them.</a:t>
            </a:r>
          </a:p>
          <a:p>
            <a:pPr lvl="1"/>
            <a:r>
              <a:rPr lang="en-US" sz="2400" i="1"/>
              <a:t>para-</a:t>
            </a:r>
            <a:r>
              <a:rPr lang="en-US" sz="2400"/>
              <a:t>: On opposite sides of ring.</a:t>
            </a:r>
            <a:endParaRPr lang="en-US" sz="2400">
              <a:solidFill>
                <a:srgbClr val="002E7C"/>
              </a:solidFill>
            </a:endParaRPr>
          </a:p>
        </p:txBody>
      </p:sp>
      <p:sp>
        <p:nvSpPr>
          <p:cNvPr id="62475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62476" name="Picture 12" descr="24_Pg1021_UnFigure_1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447800"/>
            <a:ext cx="5127625" cy="19923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Aromatic Compounds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181600"/>
            <a:ext cx="7467600" cy="990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Reactions of aromatic compounds often require a catalyst.</a:t>
            </a:r>
          </a:p>
        </p:txBody>
      </p:sp>
      <p:sp>
        <p:nvSpPr>
          <p:cNvPr id="63502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63503" name="Picture 15" descr="24_Pg1021_UnFigure_2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4259263" cy="1444625"/>
          </a:xfrm>
          <a:prstGeom prst="rect">
            <a:avLst/>
          </a:prstGeom>
          <a:noFill/>
        </p:spPr>
      </p:pic>
      <p:pic>
        <p:nvPicPr>
          <p:cNvPr id="63504" name="Picture 16" descr="24_Pg1021_UnFigure_3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352800"/>
            <a:ext cx="5638800" cy="147478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447800"/>
          </a:xfrm>
        </p:spPr>
        <p:txBody>
          <a:bodyPr/>
          <a:lstStyle/>
          <a:p>
            <a:pPr algn="l"/>
            <a:r>
              <a:rPr lang="en-US"/>
              <a:t>Functional </a:t>
            </a:r>
            <a:br>
              <a:rPr lang="en-US"/>
            </a:br>
            <a:r>
              <a:rPr lang="en-US"/>
              <a:t>Groups</a:t>
            </a:r>
            <a:endParaRPr lang="en-US" i="1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752600"/>
            <a:ext cx="3657600" cy="4114800"/>
          </a:xfrm>
        </p:spPr>
        <p:txBody>
          <a:bodyPr/>
          <a:lstStyle/>
          <a:p>
            <a:pPr marL="228600" indent="0">
              <a:buFontTx/>
              <a:buNone/>
            </a:pPr>
            <a:r>
              <a:rPr lang="en-US" sz="2800"/>
              <a:t>The term </a:t>
            </a:r>
            <a:r>
              <a:rPr lang="en-US" sz="2800" b="1"/>
              <a:t>functional group</a:t>
            </a:r>
            <a:r>
              <a:rPr lang="en-US" sz="2800"/>
              <a:t> is used to refer to parts of organic molecules where reactions tend to occur.</a:t>
            </a:r>
          </a:p>
        </p:txBody>
      </p:sp>
      <p:sp>
        <p:nvSpPr>
          <p:cNvPr id="64524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64525" name="Picture 13" descr="24_06_Tabl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-35258"/>
            <a:ext cx="5105400" cy="693825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0" name="Picture 10" descr="24_11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981200"/>
            <a:ext cx="5247761" cy="3048000"/>
          </a:xfrm>
          <a:prstGeom prst="rect">
            <a:avLst/>
          </a:prstGeom>
          <a:noFill/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Alcohols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295400"/>
            <a:ext cx="8839200" cy="990600"/>
          </a:xfrm>
        </p:spPr>
        <p:txBody>
          <a:bodyPr/>
          <a:lstStyle/>
          <a:p>
            <a:r>
              <a:rPr lang="en-US" sz="2800"/>
              <a:t>Alcohols contain one or more </a:t>
            </a:r>
            <a:br>
              <a:rPr lang="en-US" sz="2800"/>
            </a:br>
            <a:r>
              <a:rPr lang="en-US" sz="2800" b="1"/>
              <a:t>hydroxyl groups</a:t>
            </a:r>
            <a:r>
              <a:rPr lang="en-US" sz="2800"/>
              <a:t>, </a:t>
            </a:r>
            <a:r>
              <a:rPr lang="en-US" sz="2800">
                <a:cs typeface="Arial" charset="0"/>
              </a:rPr>
              <a:t>—</a:t>
            </a:r>
            <a:r>
              <a:rPr lang="en-US" sz="2800"/>
              <a:t>OH.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53988" y="2286000"/>
            <a:ext cx="4037012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They are named </a:t>
            </a:r>
            <a:br>
              <a:rPr lang="en-US" sz="2800"/>
            </a:br>
            <a:r>
              <a:rPr lang="en-US" sz="2800"/>
              <a:t>from the parent hydrocarbon; the suffix is changed to </a:t>
            </a:r>
            <a:br>
              <a:rPr lang="en-US" sz="2800"/>
            </a:br>
            <a:r>
              <a:rPr lang="en-US" sz="2800" b="1" i="1"/>
              <a:t>-</a:t>
            </a:r>
            <a:r>
              <a:rPr lang="en-US" sz="2800" b="1"/>
              <a:t>ol</a:t>
            </a:r>
            <a:r>
              <a:rPr lang="en-US" sz="2800"/>
              <a:t> and a number designates the carbon to which the hydroxyl is attached.</a:t>
            </a:r>
          </a:p>
          <a:p>
            <a:pPr marL="344488" indent="-344488"/>
            <a:endParaRPr lang="en-US"/>
          </a:p>
        </p:txBody>
      </p:sp>
      <p:sp>
        <p:nvSpPr>
          <p:cNvPr id="87049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Alcohols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371600"/>
            <a:ext cx="8610600" cy="4267200"/>
          </a:xfrm>
        </p:spPr>
        <p:txBody>
          <a:bodyPr/>
          <a:lstStyle/>
          <a:p>
            <a:r>
              <a:rPr lang="en-US" sz="2800"/>
              <a:t>Alcohols are much more acidic than hydrocarbons.</a:t>
            </a:r>
          </a:p>
          <a:p>
            <a:pPr lvl="1"/>
            <a:r>
              <a:rPr lang="en-US" sz="2400"/>
              <a:t>p</a:t>
            </a:r>
            <a:r>
              <a:rPr lang="en-US" sz="2400" i="1"/>
              <a:t>K</a:t>
            </a:r>
            <a:r>
              <a:rPr lang="en-US" sz="2400" i="1" baseline="-25000"/>
              <a:t>a</a:t>
            </a:r>
            <a:r>
              <a:rPr lang="en-US" sz="2400"/>
              <a:t> ~15 for most alcohols.</a:t>
            </a:r>
          </a:p>
          <a:p>
            <a:pPr lvl="1"/>
            <a:r>
              <a:rPr lang="en-US" sz="2400"/>
              <a:t>Aromatic alcohols have p</a:t>
            </a:r>
            <a:r>
              <a:rPr lang="en-US" sz="2400" i="1"/>
              <a:t>K</a:t>
            </a:r>
            <a:r>
              <a:rPr lang="en-US" sz="2400" i="1" baseline="-25000"/>
              <a:t>a</a:t>
            </a:r>
            <a:r>
              <a:rPr lang="en-US" sz="2400"/>
              <a:t> ~10.</a:t>
            </a:r>
          </a:p>
          <a:p>
            <a:endParaRPr lang="en-US" sz="2800"/>
          </a:p>
        </p:txBody>
      </p:sp>
      <p:sp>
        <p:nvSpPr>
          <p:cNvPr id="157703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157704" name="Picture 8" descr="24_11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48000"/>
            <a:ext cx="4419600" cy="256698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Ethers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09800"/>
            <a:ext cx="7848600" cy="2971800"/>
          </a:xfrm>
        </p:spPr>
        <p:txBody>
          <a:bodyPr/>
          <a:lstStyle/>
          <a:p>
            <a:r>
              <a:rPr lang="en-US" sz="2800" dirty="0"/>
              <a:t>Ethers </a:t>
            </a:r>
            <a:r>
              <a:rPr lang="en-US" sz="2800" dirty="0" smtClean="0"/>
              <a:t>have an oxygen bonded to a carbon chain on either end.</a:t>
            </a:r>
            <a:endParaRPr lang="en-US" sz="2800" dirty="0"/>
          </a:p>
        </p:txBody>
      </p:sp>
      <p:sp>
        <p:nvSpPr>
          <p:cNvPr id="89099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89100" name="Picture 12" descr="24_Pg1024_UnFigure_1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010025"/>
            <a:ext cx="5562600" cy="16287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Aldehydes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7467600" cy="1371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In an aldehyde, at least one hydrogen is attached to the carbonyl carbon.</a:t>
            </a:r>
          </a:p>
        </p:txBody>
      </p:sp>
      <p:sp>
        <p:nvSpPr>
          <p:cNvPr id="91147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91148" name="Picture 12" descr="24_Pg1024_UnFigure_2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362200"/>
            <a:ext cx="4268788" cy="19034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Ketones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7696200" cy="1828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In ketones, there are two carbons bonded to the carbonyl carbon.</a:t>
            </a:r>
          </a:p>
        </p:txBody>
      </p:sp>
      <p:sp>
        <p:nvSpPr>
          <p:cNvPr id="93195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93196" name="Picture 12" descr="24_Pg1024_UnFigure_3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19400"/>
            <a:ext cx="5119688" cy="17002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Hydrocarbons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343400" cy="4114800"/>
          </a:xfrm>
        </p:spPr>
        <p:txBody>
          <a:bodyPr/>
          <a:lstStyle/>
          <a:p>
            <a:r>
              <a:rPr lang="en-US" sz="2800" dirty="0" smtClean="0"/>
              <a:t>Four types </a:t>
            </a:r>
            <a:r>
              <a:rPr lang="en-US" sz="2800" dirty="0"/>
              <a:t>of hydrocarbons:</a:t>
            </a:r>
          </a:p>
          <a:p>
            <a:pPr lvl="1"/>
            <a:r>
              <a:rPr lang="en-US" sz="2400" dirty="0" err="1"/>
              <a:t>Alkanes</a:t>
            </a:r>
            <a:endParaRPr lang="en-US" sz="2400" dirty="0"/>
          </a:p>
          <a:p>
            <a:pPr lvl="1"/>
            <a:r>
              <a:rPr lang="en-US" sz="2400" dirty="0"/>
              <a:t>Alkenes</a:t>
            </a:r>
          </a:p>
          <a:p>
            <a:pPr lvl="1"/>
            <a:r>
              <a:rPr lang="en-US" sz="2400" dirty="0"/>
              <a:t>Alkynes</a:t>
            </a:r>
          </a:p>
          <a:p>
            <a:pPr lvl="1"/>
            <a:r>
              <a:rPr lang="en-US" sz="2400" dirty="0"/>
              <a:t>Aromatic hydrocarbons</a:t>
            </a:r>
            <a:endParaRPr lang="en-US" sz="2400" dirty="0">
              <a:solidFill>
                <a:srgbClr val="002E7C"/>
              </a:solidFill>
            </a:endParaRPr>
          </a:p>
        </p:txBody>
      </p:sp>
      <p:sp>
        <p:nvSpPr>
          <p:cNvPr id="6156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6157" name="Picture 13" descr="24_01_Tabl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4038600" cy="36893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Carboxylic Acids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914400"/>
            <a:ext cx="8382000" cy="2209800"/>
          </a:xfrm>
          <a:noFill/>
        </p:spPr>
        <p:txBody>
          <a:bodyPr/>
          <a:lstStyle/>
          <a:p>
            <a:r>
              <a:rPr lang="en-US" sz="2800" dirty="0"/>
              <a:t>Acids have a hydroxyl group bonded to </a:t>
            </a:r>
            <a:br>
              <a:rPr lang="en-US" sz="2800" dirty="0"/>
            </a:br>
            <a:r>
              <a:rPr lang="en-US" sz="2800" dirty="0"/>
              <a:t>the carbonyl group.</a:t>
            </a:r>
          </a:p>
          <a:p>
            <a:r>
              <a:rPr lang="en-US" sz="2800" dirty="0"/>
              <a:t>They are tart </a:t>
            </a:r>
            <a:r>
              <a:rPr lang="en-US" sz="2800" dirty="0" smtClean="0"/>
              <a:t>tasting (Vinegar=acetic).</a:t>
            </a:r>
            <a:endParaRPr lang="en-US" sz="2800" dirty="0"/>
          </a:p>
          <a:p>
            <a:r>
              <a:rPr lang="en-US" sz="2800" dirty="0"/>
              <a:t>Carboxylic acids are weak acids</a:t>
            </a:r>
            <a:r>
              <a:rPr lang="en-US" sz="2800" dirty="0">
                <a:latin typeface="ヒラギノ角ゴ Pro W3" pitchFamily="48" charset="-128"/>
              </a:rPr>
              <a:t>.</a:t>
            </a:r>
            <a:endParaRPr lang="en-US" sz="2800" dirty="0"/>
          </a:p>
        </p:txBody>
      </p:sp>
      <p:sp>
        <p:nvSpPr>
          <p:cNvPr id="94220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94221" name="Picture 13" descr="24_14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42" y="2819400"/>
            <a:ext cx="6879459" cy="407036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Esters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828800"/>
            <a:ext cx="8077200" cy="1676400"/>
          </a:xfrm>
        </p:spPr>
        <p:txBody>
          <a:bodyPr/>
          <a:lstStyle/>
          <a:p>
            <a:r>
              <a:rPr lang="en-US" sz="2800"/>
              <a:t>Esters are the products of reactions between carboxylic acids and alcohols.</a:t>
            </a:r>
          </a:p>
          <a:p>
            <a:r>
              <a:rPr lang="en-US" sz="2800"/>
              <a:t>They are found in many fruits and perfumes.</a:t>
            </a:r>
          </a:p>
        </p:txBody>
      </p:sp>
      <p:sp>
        <p:nvSpPr>
          <p:cNvPr id="95240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95241" name="Picture 9" descr="24_Pg1026_UnFigure_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05200"/>
            <a:ext cx="4268788" cy="248443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Amides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6934200" cy="1828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Amides are formed by the reaction of carboxylic acids with amines.</a:t>
            </a:r>
          </a:p>
        </p:txBody>
      </p:sp>
      <p:sp>
        <p:nvSpPr>
          <p:cNvPr id="96264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96265" name="Picture 9" descr="24_Pg1028_UnFigure_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95600"/>
            <a:ext cx="4268788" cy="31988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Amines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001000" cy="1981200"/>
          </a:xfrm>
        </p:spPr>
        <p:txBody>
          <a:bodyPr/>
          <a:lstStyle/>
          <a:p>
            <a:r>
              <a:rPr lang="en-US" sz="2800"/>
              <a:t>Amines are organic bases.</a:t>
            </a:r>
          </a:p>
          <a:p>
            <a:r>
              <a:rPr lang="en-US" sz="2800"/>
              <a:t>They generally have strong, unpleasant odors.</a:t>
            </a:r>
          </a:p>
        </p:txBody>
      </p:sp>
      <p:sp>
        <p:nvSpPr>
          <p:cNvPr id="98312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98313" name="Picture 9" descr="24_Pg1028_UnFigure_1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0"/>
            <a:ext cx="5119688" cy="14081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Chirality</a:t>
            </a:r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524000"/>
            <a:ext cx="8610600" cy="4114800"/>
          </a:xfrm>
        </p:spPr>
        <p:txBody>
          <a:bodyPr/>
          <a:lstStyle/>
          <a:p>
            <a:r>
              <a:rPr lang="en-US" sz="2800"/>
              <a:t>Carbons with four different groups attached to them are handed, or </a:t>
            </a:r>
            <a:r>
              <a:rPr lang="en-US" sz="2800" b="1"/>
              <a:t>chiral</a:t>
            </a:r>
            <a:r>
              <a:rPr lang="en-US" sz="2800"/>
              <a:t>.</a:t>
            </a:r>
          </a:p>
          <a:p>
            <a:r>
              <a:rPr lang="en-US" sz="2800"/>
              <a:t>These are optical isomers, or </a:t>
            </a:r>
            <a:r>
              <a:rPr lang="en-US" sz="2800" b="1"/>
              <a:t>stereoisomers</a:t>
            </a:r>
            <a:r>
              <a:rPr lang="en-US" sz="2800"/>
              <a:t>.</a:t>
            </a:r>
          </a:p>
          <a:p>
            <a:r>
              <a:rPr lang="en-US" sz="2800"/>
              <a:t>If one stereoisomer is “right-handed,” its </a:t>
            </a:r>
            <a:r>
              <a:rPr lang="en-US" sz="2800" b="1"/>
              <a:t>enantiomer</a:t>
            </a:r>
            <a:r>
              <a:rPr lang="en-US" sz="2800"/>
              <a:t> is “left-handed.”</a:t>
            </a:r>
          </a:p>
        </p:txBody>
      </p:sp>
      <p:sp>
        <p:nvSpPr>
          <p:cNvPr id="100366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100367" name="Picture 15" descr="24_15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038600"/>
            <a:ext cx="4259263" cy="19018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Chirality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114800" cy="2514600"/>
          </a:xfrm>
        </p:spPr>
        <p:txBody>
          <a:bodyPr/>
          <a:lstStyle/>
          <a:p>
            <a:r>
              <a:rPr lang="en-US" sz="2800"/>
              <a:t>Many pharmaceuticals are chiral.</a:t>
            </a:r>
          </a:p>
          <a:p>
            <a:r>
              <a:rPr lang="en-US" sz="2800"/>
              <a:t>Often only one enantiomer is </a:t>
            </a:r>
            <a:br>
              <a:rPr lang="en-US" sz="2800"/>
            </a:br>
            <a:r>
              <a:rPr lang="en-US" sz="2800"/>
              <a:t>clinically active.</a:t>
            </a:r>
          </a:p>
        </p:txBody>
      </p:sp>
      <p:sp>
        <p:nvSpPr>
          <p:cNvPr id="101385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101386" name="Picture 10" descr="24_17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875088" cy="394493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cares about isomers?</a:t>
            </a:r>
            <a:endParaRPr lang="en-US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	</a:t>
            </a:r>
          </a:p>
        </p:txBody>
      </p:sp>
      <p:sp>
        <p:nvSpPr>
          <p:cNvPr id="149510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1430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hlinkClick r:id="rId3"/>
              </a:rPr>
              <a:t>Thalidomide</a:t>
            </a:r>
            <a:r>
              <a:rPr lang="en-US" sz="1800" dirty="0"/>
              <a:t>, a compound originally marketed as a sedative in Europe in 1956. Thalidomide contains a </a:t>
            </a:r>
            <a:r>
              <a:rPr lang="en-US" sz="1800" dirty="0" err="1"/>
              <a:t>stereogenic</a:t>
            </a:r>
            <a:r>
              <a:rPr lang="en-US" sz="1800" dirty="0"/>
              <a:t> </a:t>
            </a:r>
            <a:r>
              <a:rPr lang="en-US" sz="1800" dirty="0">
                <a:hlinkClick r:id="rId4"/>
              </a:rPr>
              <a:t>carbon</a:t>
            </a:r>
            <a:r>
              <a:rPr lang="en-US" sz="1800" dirty="0"/>
              <a:t>, and therefore the compound can exist in both </a:t>
            </a:r>
            <a:r>
              <a:rPr lang="en-US" sz="1800" i="1" dirty="0"/>
              <a:t>R</a:t>
            </a:r>
            <a:r>
              <a:rPr lang="en-US" sz="1800" dirty="0"/>
              <a:t> and </a:t>
            </a:r>
            <a:r>
              <a:rPr lang="en-US" sz="1800" i="1" dirty="0"/>
              <a:t>S</a:t>
            </a:r>
            <a:r>
              <a:rPr lang="en-US" sz="1800" dirty="0"/>
              <a:t> forms. Most synthesizing procedures generate equal mixtures of </a:t>
            </a:r>
            <a:r>
              <a:rPr lang="en-US" sz="1800" dirty="0" err="1"/>
              <a:t>enantiomers</a:t>
            </a:r>
            <a:r>
              <a:rPr lang="en-US" sz="1800" dirty="0"/>
              <a:t> (i.e., equal amounts of the </a:t>
            </a:r>
            <a:r>
              <a:rPr lang="en-US" sz="1800" i="1" dirty="0"/>
              <a:t>R</a:t>
            </a:r>
            <a:r>
              <a:rPr lang="en-US" sz="1800" dirty="0"/>
              <a:t> and </a:t>
            </a:r>
            <a:r>
              <a:rPr lang="en-US" sz="1800" i="1" dirty="0"/>
              <a:t>S</a:t>
            </a:r>
            <a:r>
              <a:rPr lang="en-US" sz="1800" dirty="0"/>
              <a:t> forms—a </a:t>
            </a:r>
            <a:r>
              <a:rPr lang="en-US" sz="1800" dirty="0" err="1"/>
              <a:t>racemic</a:t>
            </a:r>
            <a:r>
              <a:rPr lang="en-US" sz="1800" dirty="0"/>
              <a:t> </a:t>
            </a:r>
            <a:r>
              <a:rPr lang="en-US" sz="1800" dirty="0">
                <a:hlinkClick r:id="rId5"/>
              </a:rPr>
              <a:t>mixture</a:t>
            </a:r>
            <a:r>
              <a:rPr lang="en-US" sz="1800" dirty="0"/>
              <a:t>); special care must be taken to make a pure </a:t>
            </a:r>
            <a:r>
              <a:rPr lang="en-US" sz="1800" dirty="0" err="1"/>
              <a:t>enantiomer</a:t>
            </a:r>
            <a:r>
              <a:rPr lang="en-US" sz="1800" dirty="0"/>
              <a:t>, and the company involved in the original promotion of thalidomide saw no reason to bear the cost of this process. The result was the marketing of a </a:t>
            </a:r>
            <a:r>
              <a:rPr lang="en-US" sz="1800" dirty="0" err="1"/>
              <a:t>racemic</a:t>
            </a:r>
            <a:r>
              <a:rPr lang="en-US" sz="1800" dirty="0"/>
              <a:t> mixture of </a:t>
            </a:r>
            <a:r>
              <a:rPr lang="en-US" sz="1800" dirty="0" smtClean="0"/>
              <a:t>the </a:t>
            </a:r>
            <a:r>
              <a:rPr lang="en-US" sz="1800" i="1" dirty="0" smtClean="0"/>
              <a:t>R</a:t>
            </a:r>
            <a:r>
              <a:rPr lang="en-US" sz="1800" dirty="0"/>
              <a:t> and </a:t>
            </a:r>
            <a:r>
              <a:rPr lang="en-US" sz="1800" i="1" dirty="0"/>
              <a:t>S</a:t>
            </a:r>
            <a:r>
              <a:rPr lang="en-US" sz="1800" dirty="0"/>
              <a:t> forms. (</a:t>
            </a:r>
            <a:r>
              <a:rPr lang="en-US" sz="1800" i="1" dirty="0"/>
              <a:t>S</a:t>
            </a:r>
            <a:r>
              <a:rPr lang="en-US" sz="1800" dirty="0"/>
              <a:t>)-Thalidomide turned out to be a powerful </a:t>
            </a:r>
            <a:r>
              <a:rPr lang="en-US" sz="1800" dirty="0" err="1"/>
              <a:t>teratogen</a:t>
            </a:r>
            <a:r>
              <a:rPr lang="en-US" sz="1800" dirty="0"/>
              <a:t>: it causes all manner of external and internal abnormalities in fetuses if it is given to pregnant women in the first trimester. The </a:t>
            </a:r>
            <a:r>
              <a:rPr lang="en-US" sz="1800" i="1" dirty="0" smtClean="0"/>
              <a:t>R </a:t>
            </a:r>
            <a:r>
              <a:rPr lang="en-US" sz="1800" dirty="0" err="1" smtClean="0"/>
              <a:t>enantiomer</a:t>
            </a:r>
            <a:r>
              <a:rPr lang="en-US" sz="1800" dirty="0" smtClean="0"/>
              <a:t> </a:t>
            </a:r>
            <a:r>
              <a:rPr lang="en-US" sz="1800" dirty="0"/>
              <a:t>is far more benign—although even it is dangerous, as the </a:t>
            </a:r>
            <a:r>
              <a:rPr lang="en-US" sz="1800" i="1" dirty="0"/>
              <a:t>R</a:t>
            </a:r>
            <a:r>
              <a:rPr lang="en-US" sz="1800" dirty="0"/>
              <a:t> form </a:t>
            </a:r>
            <a:r>
              <a:rPr lang="en-US" sz="1800" dirty="0" err="1"/>
              <a:t>racemizes</a:t>
            </a:r>
            <a:r>
              <a:rPr lang="en-US" sz="1800" dirty="0"/>
              <a:t> under physiological conditions and thus produces some of the dangerous </a:t>
            </a:r>
            <a:r>
              <a:rPr lang="en-US" sz="1800" i="1" dirty="0"/>
              <a:t>S</a:t>
            </a:r>
            <a:r>
              <a:rPr lang="en-US" sz="1800" dirty="0"/>
              <a:t> </a:t>
            </a:r>
            <a:r>
              <a:rPr lang="en-US" sz="1800" dirty="0" err="1"/>
              <a:t>enantiomer</a:t>
            </a:r>
            <a:r>
              <a:rPr lang="en-US" sz="1800" dirty="0" smtClean="0"/>
              <a:t>. </a:t>
            </a:r>
            <a:r>
              <a:rPr lang="en-US" sz="900" dirty="0" smtClean="0">
                <a:hlinkClick r:id="rId6"/>
              </a:rPr>
              <a:t>http://www.britannica.com/EBchecked/topic/296365/isomerism/279767/Chirality-in-natural-and-synthetic-materials</a:t>
            </a:r>
            <a:endParaRPr lang="en-US" sz="1800" dirty="0"/>
          </a:p>
        </p:txBody>
      </p:sp>
      <p:pic>
        <p:nvPicPr>
          <p:cNvPr id="149513" name="Picture 9" descr="http://www.toxipedia.org/download/attachments/1322/thalidomide.png?version=1&amp;modificationDate=1207617998000&amp;api=v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4471415"/>
            <a:ext cx="4419600" cy="2386585"/>
          </a:xfrm>
          <a:prstGeom prst="rect">
            <a:avLst/>
          </a:prstGeom>
          <a:noFill/>
        </p:spPr>
      </p:pic>
      <p:pic>
        <p:nvPicPr>
          <p:cNvPr id="149517" name="Picture 13" descr="http://2.bp.blogspot.com/-5hOytpGZBzg/Tfi6vUcyxgI/AAAAAAAAJnM/Lu0YT3yC8dA/s1600/optical+isomers+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26280" y="4495800"/>
            <a:ext cx="461772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Amino Acids and Proteins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8153400" cy="1905000"/>
          </a:xfrm>
        </p:spPr>
        <p:txBody>
          <a:bodyPr/>
          <a:lstStyle/>
          <a:p>
            <a:r>
              <a:rPr lang="en-US" sz="2800"/>
              <a:t>Proteins are polymers of </a:t>
            </a:r>
            <a:r>
              <a:rPr lang="en-US" sz="2800" i="1">
                <a:latin typeface="Symbol" pitchFamily="66" charset="2"/>
                <a:sym typeface="Symbol" pitchFamily="66" charset="2"/>
              </a:rPr>
              <a:t></a:t>
            </a:r>
            <a:r>
              <a:rPr lang="en-US" sz="2800"/>
              <a:t>-amino acids.</a:t>
            </a:r>
          </a:p>
          <a:p>
            <a:r>
              <a:rPr lang="en-US" sz="2800"/>
              <a:t>A condensation reaction between the amine end of one amino acid and the acid end of another produces a </a:t>
            </a:r>
            <a:r>
              <a:rPr lang="en-US" sz="2800" b="1"/>
              <a:t>peptide bond</a:t>
            </a:r>
            <a:r>
              <a:rPr lang="en-US" sz="2800"/>
              <a:t>.</a:t>
            </a:r>
          </a:p>
        </p:txBody>
      </p:sp>
      <p:sp>
        <p:nvSpPr>
          <p:cNvPr id="102413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102414" name="Picture 14" descr="24_Pg1030_UnFigure_3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114800"/>
            <a:ext cx="4259263" cy="20939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Amino Acids and Proteins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5613" y="1370013"/>
            <a:ext cx="3810000" cy="4114800"/>
          </a:xfrm>
          <a:noFill/>
        </p:spPr>
        <p:txBody>
          <a:bodyPr/>
          <a:lstStyle/>
          <a:p>
            <a:r>
              <a:rPr lang="en-US" sz="2800"/>
              <a:t>Hydrogen bonding in peptide chains causes coils and helices in the chain.</a:t>
            </a:r>
          </a:p>
          <a:p>
            <a:r>
              <a:rPr lang="en-US" sz="2800"/>
              <a:t>Kinking and folding of the coiled chain gives proteins a characteristic shape.</a:t>
            </a:r>
          </a:p>
        </p:txBody>
      </p:sp>
      <p:sp>
        <p:nvSpPr>
          <p:cNvPr id="103439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103440" name="Picture 16" descr="24_20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00"/>
            <a:ext cx="4495800" cy="41751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Amino Acids and Proteins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5613" y="1371600"/>
            <a:ext cx="3582987" cy="4724400"/>
          </a:xfrm>
          <a:noFill/>
        </p:spPr>
        <p:txBody>
          <a:bodyPr/>
          <a:lstStyle/>
          <a:p>
            <a:r>
              <a:rPr lang="en-US" sz="2800" dirty="0"/>
              <a:t>Most enzymes </a:t>
            </a:r>
            <a:br>
              <a:rPr lang="en-US" sz="2800" dirty="0"/>
            </a:br>
            <a:r>
              <a:rPr lang="en-US" sz="2800" dirty="0"/>
              <a:t>are proteins.</a:t>
            </a:r>
          </a:p>
          <a:p>
            <a:r>
              <a:rPr lang="en-US" sz="2800" dirty="0"/>
              <a:t>The </a:t>
            </a:r>
            <a:r>
              <a:rPr lang="en-US" sz="2800" b="1" u="sng" dirty="0"/>
              <a:t>shape</a:t>
            </a:r>
            <a:r>
              <a:rPr lang="en-US" sz="2800" dirty="0"/>
              <a:t> of the active site complements the shape of the substrate on which the enzyme acts</a:t>
            </a:r>
            <a:r>
              <a:rPr lang="en-US" sz="2800" dirty="0">
                <a:sym typeface="Symbol" pitchFamily="66" charset="2"/>
              </a:rPr>
              <a:t>; hence, the “lock- and-key” model.</a:t>
            </a:r>
          </a:p>
        </p:txBody>
      </p:sp>
      <p:sp>
        <p:nvSpPr>
          <p:cNvPr id="160774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160775" name="Picture 7" descr="24_20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495800" cy="41751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Alkanes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810000"/>
            <a:ext cx="8458200" cy="2514600"/>
          </a:xfrm>
        </p:spPr>
        <p:txBody>
          <a:bodyPr/>
          <a:lstStyle/>
          <a:p>
            <a:r>
              <a:rPr lang="en-US" sz="2800" dirty="0" err="1"/>
              <a:t>Alkanes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single bonds only (sp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b="1" dirty="0" smtClean="0"/>
              <a:t>saturated</a:t>
            </a:r>
            <a:r>
              <a:rPr lang="en-US" sz="2400" dirty="0" smtClean="0"/>
              <a:t> (Contain the max # of H atoms).</a:t>
            </a:r>
            <a:endParaRPr lang="en-US" sz="2400" dirty="0"/>
          </a:p>
          <a:p>
            <a:pPr lvl="2"/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</a:rPr>
              <a:t>C</a:t>
            </a:r>
            <a:r>
              <a:rPr lang="en-US" sz="2000" i="1" baseline="-25000" dirty="0" smtClean="0">
                <a:solidFill>
                  <a:schemeClr val="tx1"/>
                </a:solidFill>
                <a:latin typeface="+mn-lt"/>
                <a:ea typeface="+mn-ea"/>
              </a:rPr>
              <a:t>n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</a:rPr>
              <a:t>H</a:t>
            </a:r>
            <a:r>
              <a:rPr lang="en-US" sz="2000" i="1" baseline="-25000" dirty="0" smtClean="0">
                <a:solidFill>
                  <a:schemeClr val="tx1"/>
                </a:solidFill>
                <a:latin typeface="+mn-lt"/>
                <a:ea typeface="+mn-ea"/>
              </a:rPr>
              <a:t>2n+2</a:t>
            </a:r>
            <a:endParaRPr lang="en-US" sz="2000" dirty="0">
              <a:solidFill>
                <a:srgbClr val="002E7C"/>
              </a:solidFill>
            </a:endParaRPr>
          </a:p>
        </p:txBody>
      </p:sp>
      <p:sp>
        <p:nvSpPr>
          <p:cNvPr id="7176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7177" name="Picture 9" descr="24_01_Table_alk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7205663" cy="147478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Carbohydrates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3434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Simple sugars are polyhydroxy aldehydes or ketones.</a:t>
            </a:r>
          </a:p>
        </p:txBody>
      </p:sp>
      <p:sp>
        <p:nvSpPr>
          <p:cNvPr id="107528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107529" name="Picture 9" descr="24_21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556000" cy="395446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Carbohydrates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5613" y="1600200"/>
            <a:ext cx="8154987" cy="1905000"/>
          </a:xfrm>
          <a:noFill/>
        </p:spPr>
        <p:txBody>
          <a:bodyPr/>
          <a:lstStyle/>
          <a:p>
            <a:r>
              <a:rPr lang="en-US" sz="2800"/>
              <a:t>In solution, they form cyclic structures.</a:t>
            </a:r>
          </a:p>
          <a:p>
            <a:r>
              <a:rPr lang="en-US" sz="2800"/>
              <a:t>These structures can form chains of sugars </a:t>
            </a:r>
            <a:br>
              <a:rPr lang="en-US" sz="2800"/>
            </a:br>
            <a:r>
              <a:rPr lang="en-US" sz="2800"/>
              <a:t>that form structural molecules such as starch and cellulose.</a:t>
            </a:r>
          </a:p>
        </p:txBody>
      </p:sp>
      <p:sp>
        <p:nvSpPr>
          <p:cNvPr id="108555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108556" name="Picture 12" descr="24_22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429000"/>
            <a:ext cx="4648200" cy="29940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Lipids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3505200" cy="4876800"/>
          </a:xfrm>
        </p:spPr>
        <p:txBody>
          <a:bodyPr/>
          <a:lstStyle/>
          <a:p>
            <a:r>
              <a:rPr lang="en-US" sz="2800"/>
              <a:t>Lipids are a broad class of nonpolar organic molecules.</a:t>
            </a:r>
          </a:p>
          <a:p>
            <a:r>
              <a:rPr lang="en-US" sz="2800"/>
              <a:t>The fats known as triglycerides are lipids made from carboxylic acids and glycerol.</a:t>
            </a:r>
          </a:p>
        </p:txBody>
      </p:sp>
      <p:sp>
        <p:nvSpPr>
          <p:cNvPr id="163846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163847" name="Picture 7" descr="24_25_Figur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2225" y="1676400"/>
            <a:ext cx="5083175" cy="39465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Nucleic Acids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5105400" cy="2895600"/>
          </a:xfrm>
        </p:spPr>
        <p:txBody>
          <a:bodyPr/>
          <a:lstStyle/>
          <a:p>
            <a:pPr marL="231775" indent="-231775">
              <a:buFontTx/>
              <a:buNone/>
            </a:pPr>
            <a:r>
              <a:rPr lang="en-US" sz="2800"/>
              <a:t>	Two of the building blocks of RNA and DNA are sugars (ribose or deoxyribose) and cyclic bases (adenine, guanine, cytosine, and thymine or uracil).</a:t>
            </a:r>
          </a:p>
        </p:txBody>
      </p:sp>
      <p:sp>
        <p:nvSpPr>
          <p:cNvPr id="109582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109583" name="Picture 15" descr="24_Pg1040_UnFigure_1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3276600" cy="1612900"/>
          </a:xfrm>
          <a:prstGeom prst="rect">
            <a:avLst/>
          </a:prstGeom>
          <a:noFill/>
        </p:spPr>
      </p:pic>
      <p:pic>
        <p:nvPicPr>
          <p:cNvPr id="109584" name="Picture 16" descr="24_Pg1040_UnFigure_2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495800"/>
            <a:ext cx="6019800" cy="17081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Nucleic Acids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524000"/>
            <a:ext cx="3810000" cy="1447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These combine with a phosphate to form a </a:t>
            </a:r>
            <a:r>
              <a:rPr lang="en-US" sz="2800" b="1"/>
              <a:t>nucleotide</a:t>
            </a:r>
            <a:r>
              <a:rPr lang="en-US" sz="2800"/>
              <a:t>.</a:t>
            </a:r>
          </a:p>
        </p:txBody>
      </p:sp>
      <p:sp>
        <p:nvSpPr>
          <p:cNvPr id="110603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110604" name="Picture 12" descr="24_28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0" y="2068512"/>
            <a:ext cx="4826000" cy="395128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Nucleic Acids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5334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Nucleotides combine to form the familiar double-helix form of the nucleic acids.</a:t>
            </a:r>
          </a:p>
        </p:txBody>
      </p:sp>
      <p:sp>
        <p:nvSpPr>
          <p:cNvPr id="111624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111626" name="Picture 10" descr="24_30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1363" y="1447800"/>
            <a:ext cx="2027237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12.8 &amp; 12.9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81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Polymers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b="1" dirty="0"/>
              <a:t>Polymers</a:t>
            </a:r>
            <a:r>
              <a:rPr lang="en-US" altLang="en-US" sz="2800" dirty="0"/>
              <a:t> are molecules of high molecular mass made by </a:t>
            </a:r>
            <a:r>
              <a:rPr lang="en-US" altLang="en-US" sz="2800" dirty="0" smtClean="0"/>
              <a:t>bonding </a:t>
            </a:r>
            <a:r>
              <a:rPr lang="en-US" altLang="en-US" sz="2800" dirty="0"/>
              <a:t>repeating units called </a:t>
            </a:r>
            <a:r>
              <a:rPr lang="en-US" altLang="en-US" sz="2800" b="1" dirty="0"/>
              <a:t>monomers</a:t>
            </a:r>
            <a:r>
              <a:rPr lang="en-US" altLang="en-US" sz="2800" dirty="0"/>
              <a:t>.</a:t>
            </a:r>
          </a:p>
        </p:txBody>
      </p:sp>
      <p:pic>
        <p:nvPicPr>
          <p:cNvPr id="25626" name="Picture 26" descr="12_35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74963"/>
            <a:ext cx="8077200" cy="26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780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Common Polymers</a:t>
            </a:r>
          </a:p>
        </p:txBody>
      </p:sp>
      <p:pic>
        <p:nvPicPr>
          <p:cNvPr id="45068" name="Picture 12" descr="12_05_Tabl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49847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5073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Addition Polymers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153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</a:t>
            </a:r>
            <a:r>
              <a:rPr lang="en-US" altLang="en-US" sz="2800" b="1"/>
              <a:t>Addition polymers</a:t>
            </a:r>
            <a:r>
              <a:rPr lang="en-US" altLang="en-US" sz="2800"/>
              <a:t> are made by coupling the monomers by converting </a:t>
            </a:r>
            <a:r>
              <a:rPr lang="en-US" altLang="en-US" sz="2800">
                <a:latin typeface="Symbol" pitchFamily="18" charset="2"/>
                <a:sym typeface="Symbol" pitchFamily="18" charset="2"/>
              </a:rPr>
              <a:t></a:t>
            </a:r>
            <a:r>
              <a:rPr lang="en-US" altLang="en-US" sz="2800"/>
              <a:t> bonds within each monomer to </a:t>
            </a:r>
            <a:r>
              <a:rPr lang="en-US" altLang="en-US" sz="2800">
                <a:latin typeface="Symbol" pitchFamily="18" charset="2"/>
                <a:sym typeface="Symbol" pitchFamily="18" charset="2"/>
              </a:rPr>
              <a:t></a:t>
            </a:r>
            <a:r>
              <a:rPr lang="en-US" altLang="en-US" sz="2800"/>
              <a:t> bonds between monomers.</a:t>
            </a:r>
          </a:p>
        </p:txBody>
      </p:sp>
      <p:pic>
        <p:nvPicPr>
          <p:cNvPr id="46099" name="Picture 19" descr="12_35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09"/>
          <a:stretch>
            <a:fillRect/>
          </a:stretch>
        </p:blipFill>
        <p:spPr bwMode="auto">
          <a:xfrm>
            <a:off x="304800" y="3657600"/>
            <a:ext cx="8534400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9793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Formulas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505200" cy="19812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Structural formula</a:t>
            </a:r>
            <a:endParaRPr lang="en-US" sz="2800" dirty="0"/>
          </a:p>
        </p:txBody>
      </p:sp>
      <p:sp>
        <p:nvSpPr>
          <p:cNvPr id="11274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11275" name="Picture 11" descr="page1009_but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895600"/>
            <a:ext cx="5338763" cy="914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19600" y="19913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 b="1" dirty="0" smtClean="0">
                <a:latin typeface="+mn-lt"/>
              </a:rPr>
              <a:t>Condensed formulas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Condensation Polymers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772400" cy="2667000"/>
          </a:xfrm>
        </p:spPr>
        <p:txBody>
          <a:bodyPr/>
          <a:lstStyle/>
          <a:p>
            <a:r>
              <a:rPr lang="en-US" altLang="en-US" sz="2800" b="1"/>
              <a:t>Condensation polymers</a:t>
            </a:r>
            <a:r>
              <a:rPr lang="en-US" altLang="en-US" sz="2800"/>
              <a:t> are made by joining two subunits through a reaction in which a smaller molecule (often water) is also formed as a by-product.</a:t>
            </a:r>
          </a:p>
          <a:p>
            <a:r>
              <a:rPr lang="en-US" altLang="en-US" sz="2800"/>
              <a:t>These are also called </a:t>
            </a:r>
            <a:r>
              <a:rPr lang="en-US" altLang="en-US" sz="2800" b="1"/>
              <a:t>copolymers</a:t>
            </a:r>
            <a:r>
              <a:rPr lang="en-US" altLang="en-US" sz="2800"/>
              <a:t>.</a:t>
            </a:r>
          </a:p>
        </p:txBody>
      </p:sp>
      <p:pic>
        <p:nvPicPr>
          <p:cNvPr id="48141" name="Picture 13" descr="12_37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11600"/>
            <a:ext cx="73152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5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Synthesis of Nylon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	Nylon is one example of a condensation polymer.</a:t>
            </a:r>
          </a:p>
        </p:txBody>
      </p:sp>
      <p:pic>
        <p:nvPicPr>
          <p:cNvPr id="51214" name="Picture 14" descr="12_38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0788"/>
            <a:ext cx="8534400" cy="12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9579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Cross-Linking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Chemically bonding chains of polymers to each other can stiffen and strengthen the substance.</a:t>
            </a:r>
          </a:p>
        </p:txBody>
      </p:sp>
      <p:pic>
        <p:nvPicPr>
          <p:cNvPr id="57353" name="Picture 9" descr="12_41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4800600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5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Cross-Linking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1816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Naturally occurring rubber is too soft and pliable for many applications.</a:t>
            </a:r>
          </a:p>
        </p:txBody>
      </p:sp>
      <p:pic>
        <p:nvPicPr>
          <p:cNvPr id="58377" name="Picture 9" descr="12_42b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1327150"/>
            <a:ext cx="4125913" cy="36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6970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Cross-Linking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9530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	In </a:t>
            </a:r>
            <a:r>
              <a:rPr lang="en-US" altLang="en-US" sz="2800" b="1" dirty="0"/>
              <a:t>vulcanization</a:t>
            </a:r>
            <a:r>
              <a:rPr lang="en-US" altLang="en-US" sz="2800" dirty="0"/>
              <a:t>, </a:t>
            </a:r>
            <a:r>
              <a:rPr lang="en-US" altLang="en-US" sz="2800" dirty="0" smtClean="0"/>
              <a:t>carbon chains in rubber </a:t>
            </a:r>
            <a:r>
              <a:rPr lang="en-US" altLang="en-US" sz="2800" dirty="0"/>
              <a:t>are cross-linked by short chains of sulfur atoms, making the rubber stronger and less susceptible to degradation.</a:t>
            </a:r>
          </a:p>
        </p:txBody>
      </p:sp>
      <p:pic>
        <p:nvPicPr>
          <p:cNvPr id="165895" name="Picture 7" descr="12_42b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1327150"/>
            <a:ext cx="4125913" cy="36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6017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Nanoparticles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114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Different size particles of a semiconductor (like Cd</a:t>
            </a:r>
            <a:r>
              <a:rPr lang="en-US" altLang="en-US" sz="2800" baseline="-25000"/>
              <a:t>3</a:t>
            </a:r>
            <a:r>
              <a:rPr lang="en-US" altLang="en-US" sz="2800"/>
              <a:t>P</a:t>
            </a:r>
            <a:r>
              <a:rPr lang="en-US" altLang="en-US" sz="2800" baseline="-25000"/>
              <a:t>2</a:t>
            </a:r>
            <a:r>
              <a:rPr lang="en-US" altLang="en-US" sz="2800"/>
              <a:t>) can emit different wavelengths of light, depending on the size of the energy gap between bands.</a:t>
            </a:r>
          </a:p>
        </p:txBody>
      </p:sp>
      <p:pic>
        <p:nvPicPr>
          <p:cNvPr id="104465" name="Picture 17" descr="12_44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3581400" cy="280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6" name="Picture 18" descr="12_43_Figure_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2766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508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Carbon Nanotubes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3810000" cy="3124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Carbon nanotubes can be made with metallic or semiconducting properties without doping.</a:t>
            </a:r>
          </a:p>
        </p:txBody>
      </p:sp>
      <p:pic>
        <p:nvPicPr>
          <p:cNvPr id="107529" name="Picture 9" descr="12_48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45720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38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Alkanes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371600"/>
            <a:ext cx="7391400" cy="3276600"/>
          </a:xfrm>
        </p:spPr>
        <p:txBody>
          <a:bodyPr/>
          <a:lstStyle/>
          <a:p>
            <a:r>
              <a:rPr lang="en-US" sz="2800" dirty="0" smtClean="0"/>
              <a:t>London </a:t>
            </a:r>
            <a:r>
              <a:rPr lang="en-US" sz="2800" dirty="0"/>
              <a:t>dispersion </a:t>
            </a:r>
            <a:r>
              <a:rPr lang="en-US" sz="2800" dirty="0" smtClean="0"/>
              <a:t>forces are the only IMFs that affect </a:t>
            </a:r>
            <a:r>
              <a:rPr lang="en-US" sz="2800" dirty="0" err="1" smtClean="0"/>
              <a:t>alkanes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/>
              <a:t>BP increases </a:t>
            </a:r>
            <a:r>
              <a:rPr lang="en-US" sz="2800" dirty="0"/>
              <a:t>with </a:t>
            </a:r>
            <a:r>
              <a:rPr lang="en-US" sz="2800" dirty="0" smtClean="0"/>
              <a:t>chain length.</a:t>
            </a:r>
            <a:endParaRPr lang="en-US" sz="2800" dirty="0"/>
          </a:p>
        </p:txBody>
      </p:sp>
      <p:sp>
        <p:nvSpPr>
          <p:cNvPr id="13327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13329" name="Picture 17" descr="24_02_Tabl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2743200"/>
            <a:ext cx="7263925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Alkanes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981200"/>
            <a:ext cx="4419600" cy="4114800"/>
          </a:xfrm>
        </p:spPr>
        <p:txBody>
          <a:bodyPr/>
          <a:lstStyle/>
          <a:p>
            <a:r>
              <a:rPr lang="en-US" sz="2800"/>
              <a:t>Carbons in alkanes </a:t>
            </a:r>
            <a:br>
              <a:rPr lang="en-US" sz="2800"/>
            </a:br>
            <a:r>
              <a:rPr lang="en-US" sz="2800"/>
              <a:t>are </a:t>
            </a:r>
            <a:r>
              <a:rPr lang="en-US" sz="2800" i="1"/>
              <a:t>sp</a:t>
            </a:r>
            <a:r>
              <a:rPr lang="en-US" sz="2800" baseline="30000"/>
              <a:t>3 </a:t>
            </a:r>
            <a:r>
              <a:rPr lang="en-US" sz="2800"/>
              <a:t>hybrids.</a:t>
            </a:r>
          </a:p>
          <a:p>
            <a:r>
              <a:rPr lang="en-US" sz="2800"/>
              <a:t>They have a </a:t>
            </a:r>
            <a:br>
              <a:rPr lang="en-US" sz="2800"/>
            </a:br>
            <a:r>
              <a:rPr lang="en-US" sz="2800"/>
              <a:t>tetrahedral </a:t>
            </a:r>
            <a:br>
              <a:rPr lang="en-US" sz="2800"/>
            </a:br>
            <a:r>
              <a:rPr lang="en-US" sz="2800"/>
              <a:t>geometry and </a:t>
            </a:r>
            <a:br>
              <a:rPr lang="en-US" sz="2800"/>
            </a:br>
            <a:r>
              <a:rPr lang="en-US" sz="2800"/>
              <a:t>109.5</a:t>
            </a:r>
            <a:r>
              <a:rPr lang="en-US" sz="2800">
                <a:cs typeface="Arial" charset="0"/>
                <a:sym typeface="Symbol" pitchFamily="66" charset="2"/>
              </a:rPr>
              <a:t></a:t>
            </a:r>
            <a:r>
              <a:rPr lang="en-US" sz="2800">
                <a:sym typeface="Symbol" pitchFamily="66" charset="2"/>
              </a:rPr>
              <a:t> bond angles.</a:t>
            </a:r>
            <a:endParaRPr lang="en-US" sz="2800"/>
          </a:p>
        </p:txBody>
      </p:sp>
      <p:sp>
        <p:nvSpPr>
          <p:cNvPr id="15368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15369" name="Picture 9" descr="24_03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2001838" cy="39465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Alkanes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err="1" smtClean="0"/>
              <a:t>Alkane</a:t>
            </a:r>
            <a:r>
              <a:rPr lang="en-US" sz="2800" dirty="0" smtClean="0"/>
              <a:t> Structure</a:t>
            </a:r>
          </a:p>
          <a:p>
            <a:pPr lvl="1"/>
            <a:r>
              <a:rPr lang="en-US" sz="2400" dirty="0" smtClean="0"/>
              <a:t>only </a:t>
            </a:r>
            <a:r>
              <a:rPr lang="en-US" sz="2400" i="1" dirty="0" smtClean="0">
                <a:latin typeface="Symbol" pitchFamily="66" charset="2"/>
                <a:sym typeface="Symbol" pitchFamily="66" charset="2"/>
              </a:rPr>
              <a:t></a:t>
            </a:r>
            <a:r>
              <a:rPr lang="en-US" sz="2400" dirty="0"/>
              <a:t>-</a:t>
            </a:r>
            <a:r>
              <a:rPr lang="en-US" sz="2400" dirty="0" smtClean="0"/>
              <a:t>bonds</a:t>
            </a:r>
            <a:endParaRPr lang="en-US" sz="2400" dirty="0"/>
          </a:p>
          <a:p>
            <a:pPr lvl="1"/>
            <a:r>
              <a:rPr lang="en-US" sz="2400" dirty="0" smtClean="0"/>
              <a:t>C</a:t>
            </a:r>
            <a:r>
              <a:rPr lang="en-US" sz="2400" dirty="0" smtClean="0">
                <a:cs typeface="Arial" charset="0"/>
              </a:rPr>
              <a:t>—</a:t>
            </a:r>
            <a:r>
              <a:rPr lang="en-US" sz="2400" dirty="0" smtClean="0"/>
              <a:t>C bonds freely rotate</a:t>
            </a:r>
            <a:endParaRPr lang="en-US" sz="2400" dirty="0"/>
          </a:p>
        </p:txBody>
      </p:sp>
      <p:sp>
        <p:nvSpPr>
          <p:cNvPr id="16392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66" charset="0"/>
                <a:cs typeface="Arial" charset="0"/>
              </a:rPr>
              <a:t>© 2012 Pearson Education, Inc.</a:t>
            </a:r>
          </a:p>
        </p:txBody>
      </p:sp>
      <p:pic>
        <p:nvPicPr>
          <p:cNvPr id="16393" name="Picture 9" descr="24_04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2559050" cy="46132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3881</TotalTime>
  <Words>1448</Words>
  <Application>Microsoft Office PowerPoint</Application>
  <PresentationFormat>On-screen Show (4:3)</PresentationFormat>
  <Paragraphs>320</Paragraphs>
  <Slides>66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Blank Presentation</vt:lpstr>
      <vt:lpstr>1_Blank Presentation</vt:lpstr>
      <vt:lpstr>PowerPoint Presentation</vt:lpstr>
      <vt:lpstr>Organic Chemistry</vt:lpstr>
      <vt:lpstr>Structure of Carbon Compounds</vt:lpstr>
      <vt:lpstr>Hydrocarbons</vt:lpstr>
      <vt:lpstr>Alkanes</vt:lpstr>
      <vt:lpstr>Formulas</vt:lpstr>
      <vt:lpstr>Properties of Alkanes</vt:lpstr>
      <vt:lpstr>Structure of Alkanes</vt:lpstr>
      <vt:lpstr>Structure of Alkanes</vt:lpstr>
      <vt:lpstr>Isomers</vt:lpstr>
      <vt:lpstr>Organic Nomenclature</vt:lpstr>
      <vt:lpstr>How to Name a Compound</vt:lpstr>
      <vt:lpstr>PowerPoint Presentation</vt:lpstr>
      <vt:lpstr>How to Name a Compound</vt:lpstr>
      <vt:lpstr>Cycloalkanes</vt:lpstr>
      <vt:lpstr>Reactions of Alkanes</vt:lpstr>
      <vt:lpstr>Alkenes</vt:lpstr>
      <vt:lpstr>Structure of Alkenes</vt:lpstr>
      <vt:lpstr>Structure of Alkenes</vt:lpstr>
      <vt:lpstr>Nomenclature of Alkenes</vt:lpstr>
      <vt:lpstr>Reactions of Alkenes</vt:lpstr>
      <vt:lpstr>Mechanism of Addition Reactions</vt:lpstr>
      <vt:lpstr>Mechanism of Addition Reactions</vt:lpstr>
      <vt:lpstr>Mechanism of Addition Reactions</vt:lpstr>
      <vt:lpstr>Alkynes</vt:lpstr>
      <vt:lpstr>Nomenclature of Alkynes</vt:lpstr>
      <vt:lpstr>Reactions of Alkynes</vt:lpstr>
      <vt:lpstr>Aromatic Hydrocarbons</vt:lpstr>
      <vt:lpstr>Aromatic Nomenclature</vt:lpstr>
      <vt:lpstr>Reactions of Aromatic Compounds</vt:lpstr>
      <vt:lpstr>Reactions of Aromatic Compounds</vt:lpstr>
      <vt:lpstr>Structure of Aromatic Compounds</vt:lpstr>
      <vt:lpstr>Reactions of Aromatic Compounds</vt:lpstr>
      <vt:lpstr>Functional  Groups</vt:lpstr>
      <vt:lpstr>Alcohols</vt:lpstr>
      <vt:lpstr>Alcohols</vt:lpstr>
      <vt:lpstr>Ethers</vt:lpstr>
      <vt:lpstr>Aldehydes</vt:lpstr>
      <vt:lpstr>Ketones</vt:lpstr>
      <vt:lpstr>Carboxylic Acids</vt:lpstr>
      <vt:lpstr>Esters</vt:lpstr>
      <vt:lpstr>Amides</vt:lpstr>
      <vt:lpstr>Amines</vt:lpstr>
      <vt:lpstr>Chirality</vt:lpstr>
      <vt:lpstr>Chirality</vt:lpstr>
      <vt:lpstr>Who cares about isomers?</vt:lpstr>
      <vt:lpstr>Amino Acids and Proteins</vt:lpstr>
      <vt:lpstr>Amino Acids and Proteins</vt:lpstr>
      <vt:lpstr>Amino Acids and Proteins</vt:lpstr>
      <vt:lpstr>Carbohydrates</vt:lpstr>
      <vt:lpstr>Carbohydrates</vt:lpstr>
      <vt:lpstr>Lipids</vt:lpstr>
      <vt:lpstr>Nucleic Acids</vt:lpstr>
      <vt:lpstr>Nucleic Acids</vt:lpstr>
      <vt:lpstr>Nucleic Acids</vt:lpstr>
      <vt:lpstr>12.8 &amp; 12.9</vt:lpstr>
      <vt:lpstr>Polymers</vt:lpstr>
      <vt:lpstr>Some Common Polymers</vt:lpstr>
      <vt:lpstr>Addition Polymers</vt:lpstr>
      <vt:lpstr>Condensation Polymers</vt:lpstr>
      <vt:lpstr>Synthesis of Nylon</vt:lpstr>
      <vt:lpstr>Cross-Linking</vt:lpstr>
      <vt:lpstr>Cross-Linking</vt:lpstr>
      <vt:lpstr>Cross-Linking</vt:lpstr>
      <vt:lpstr>Nanoparticles</vt:lpstr>
      <vt:lpstr>Carbon Nanotubes</vt:lpstr>
    </vt:vector>
  </TitlesOfParts>
  <Company>John Bookstaver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25 Organic and Biological Chemistry</dc:title>
  <dc:creator>John Bookstaver</dc:creator>
  <cp:lastModifiedBy>Will Benner</cp:lastModifiedBy>
  <cp:revision>210</cp:revision>
  <dcterms:created xsi:type="dcterms:W3CDTF">2005-02-15T23:01:46Z</dcterms:created>
  <dcterms:modified xsi:type="dcterms:W3CDTF">2015-11-03T19:17:07Z</dcterms:modified>
</cp:coreProperties>
</file>