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1"/>
  </p:notesMasterIdLst>
  <p:handoutMasterIdLst>
    <p:handoutMasterId r:id="rId72"/>
  </p:handoutMasterIdLst>
  <p:sldIdLst>
    <p:sldId id="256" r:id="rId2"/>
    <p:sldId id="314" r:id="rId3"/>
    <p:sldId id="260" r:id="rId4"/>
    <p:sldId id="261" r:id="rId5"/>
    <p:sldId id="262" r:id="rId6"/>
    <p:sldId id="263" r:id="rId7"/>
    <p:sldId id="315" r:id="rId8"/>
    <p:sldId id="316" r:id="rId9"/>
    <p:sldId id="317" r:id="rId10"/>
    <p:sldId id="318" r:id="rId11"/>
    <p:sldId id="264" r:id="rId12"/>
    <p:sldId id="265" r:id="rId13"/>
    <p:sldId id="266" r:id="rId14"/>
    <p:sldId id="267" r:id="rId15"/>
    <p:sldId id="268" r:id="rId16"/>
    <p:sldId id="269" r:id="rId17"/>
    <p:sldId id="319" r:id="rId18"/>
    <p:sldId id="320" r:id="rId19"/>
    <p:sldId id="321" r:id="rId20"/>
    <p:sldId id="270" r:id="rId21"/>
    <p:sldId id="271" r:id="rId22"/>
    <p:sldId id="272" r:id="rId23"/>
    <p:sldId id="322" r:id="rId24"/>
    <p:sldId id="273" r:id="rId25"/>
    <p:sldId id="274" r:id="rId26"/>
    <p:sldId id="275" r:id="rId27"/>
    <p:sldId id="276" r:id="rId28"/>
    <p:sldId id="277" r:id="rId29"/>
    <p:sldId id="323"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3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24" r:id="rId67"/>
    <p:sldId id="328" r:id="rId68"/>
    <p:sldId id="327" r:id="rId69"/>
    <p:sldId id="330"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A733D"/>
    <a:srgbClr val="4E6273"/>
    <a:srgbClr val="E3E709"/>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38" d="100"/>
          <a:sy n="138" d="100"/>
        </p:scale>
        <p:origin x="-2096"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9/24/13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E713F2F4-6613-214D-962E-5FD4025A5DF6}" type="slidenum">
              <a:rPr lang="en-US" sz="1200"/>
              <a:pPr/>
              <a:t>2</a:t>
            </a:fld>
            <a:endParaRPr lang="en-US" sz="120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6A733D"/>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14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pic>
        <p:nvPicPr>
          <p:cNvPr id="9" name="Picture 8" descr="87712Etkina1e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542" y="601950"/>
            <a:ext cx="4890458" cy="6258620"/>
          </a:xfrm>
          <a:prstGeom prst="rect">
            <a:avLst/>
          </a:prstGeom>
          <a:noFill/>
          <a:ln>
            <a:noFill/>
          </a:ln>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6A733D"/>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6A733D"/>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6A733D"/>
        </a:buClr>
        <a:buChar char="–"/>
        <a:tabLst/>
        <a:defRPr sz="2800">
          <a:solidFill>
            <a:schemeClr val="tx1"/>
          </a:solidFill>
          <a:latin typeface="+mn-lt"/>
          <a:ea typeface="+mn-ea"/>
        </a:defRPr>
      </a:lvl2pPr>
      <a:lvl3pPr marL="1143000" indent="-228600" algn="l" rtl="0" fontAlgn="base">
        <a:spcBef>
          <a:spcPct val="20000"/>
        </a:spcBef>
        <a:spcAft>
          <a:spcPct val="0"/>
        </a:spcAft>
        <a:buClr>
          <a:srgbClr val="6A733D"/>
        </a:buClr>
        <a:buChar char="•"/>
        <a:defRPr sz="2400">
          <a:solidFill>
            <a:schemeClr val="tx1"/>
          </a:solidFill>
          <a:latin typeface="+mn-lt"/>
          <a:ea typeface="+mn-ea"/>
        </a:defRPr>
      </a:lvl3pPr>
      <a:lvl4pPr marL="1600200" indent="-228600" algn="l" rtl="0" fontAlgn="base">
        <a:spcBef>
          <a:spcPct val="20000"/>
        </a:spcBef>
        <a:spcAft>
          <a:spcPct val="0"/>
        </a:spcAft>
        <a:buClr>
          <a:srgbClr val="6A733D"/>
        </a:buClr>
        <a:buChar char="–"/>
        <a:defRPr sz="2000">
          <a:solidFill>
            <a:schemeClr val="tx1"/>
          </a:solidFill>
          <a:latin typeface="+mn-lt"/>
          <a:ea typeface="+mn-ea"/>
        </a:defRPr>
      </a:lvl4pPr>
      <a:lvl5pPr marL="2057400" indent="-228600" algn="l" rtl="0" fontAlgn="base">
        <a:spcBef>
          <a:spcPct val="20000"/>
        </a:spcBef>
        <a:spcAft>
          <a:spcPct val="0"/>
        </a:spcAft>
        <a:buClr>
          <a:srgbClr val="6A733D"/>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jpg"/><Relationship Id="rId3" Type="http://schemas.openxmlformats.org/officeDocument/2006/relationships/image" Target="../media/image4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 Id="rId3" Type="http://schemas.openxmlformats.org/officeDocument/2006/relationships/image" Target="../media/image49.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199"/>
            <a:ext cx="3890604" cy="1151295"/>
          </a:xfrm>
        </p:spPr>
        <p:txBody>
          <a:bodyPr/>
          <a:lstStyle/>
          <a:p>
            <a:r>
              <a:rPr lang="en-US" dirty="0" smtClean="0"/>
              <a:t>Electric Charge,</a:t>
            </a:r>
            <a:br>
              <a:rPr lang="en-US" dirty="0" smtClean="0"/>
            </a:br>
            <a:r>
              <a:rPr lang="en-US" dirty="0" smtClean="0"/>
              <a:t>Force, </a:t>
            </a:r>
            <a:r>
              <a:rPr lang="hu-HU" dirty="0" smtClean="0"/>
              <a:t>and Energy</a:t>
            </a:r>
            <a:endParaRPr lang="en-US" dirty="0"/>
          </a:p>
        </p:txBody>
      </p:sp>
      <p:sp>
        <p:nvSpPr>
          <p:cNvPr id="6" name="Rectangle 3"/>
          <p:cNvSpPr>
            <a:spLocks noGrp="1" noChangeArrowheads="1"/>
          </p:cNvSpPr>
          <p:nvPr>
            <p:ph type="subTitle" idx="1"/>
          </p:nvPr>
        </p:nvSpPr>
        <p:spPr>
          <a:xfrm>
            <a:off x="365126" y="4860925"/>
            <a:ext cx="3890604" cy="1130584"/>
          </a:xfrm>
        </p:spPr>
        <p:txBody>
          <a:bodyPr/>
          <a:lstStyle>
            <a:lvl1pPr marL="0" indent="0">
              <a:buFontTx/>
              <a:buNone/>
              <a:defRPr sz="2000"/>
            </a:lvl1pPr>
          </a:lstStyle>
          <a:p>
            <a:pPr lvl="0"/>
            <a:r>
              <a:rPr lang="en-US" noProof="0" dirty="0" smtClean="0"/>
              <a:t>Prepared by</a:t>
            </a:r>
          </a:p>
          <a:p>
            <a:pPr lvl="0"/>
            <a:r>
              <a:rPr lang="en-US" dirty="0" err="1" smtClean="0"/>
              <a:t>Dedra</a:t>
            </a:r>
            <a:r>
              <a:rPr lang="en-US" dirty="0" smtClean="0"/>
              <a:t> </a:t>
            </a:r>
            <a:r>
              <a:rPr lang="en-US" dirty="0" err="1" smtClean="0"/>
              <a:t>Demaree</a:t>
            </a:r>
            <a:r>
              <a:rPr lang="en-US" dirty="0" smtClean="0"/>
              <a:t>, </a:t>
            </a:r>
            <a:br>
              <a:rPr lang="en-US" dirty="0" smtClean="0"/>
            </a:br>
            <a:r>
              <a:rPr lang="en-US" dirty="0" smtClean="0"/>
              <a:t>Georgetown University</a:t>
            </a:r>
            <a:endParaRPr lang="en-US" noProof="0" dirty="0" smtClean="0"/>
          </a:p>
        </p:txBody>
      </p:sp>
      <p:sp>
        <p:nvSpPr>
          <p:cNvPr id="5" name="Rectangle 17"/>
          <p:cNvSpPr>
            <a:spLocks noGrp="1" noChangeArrowheads="1"/>
          </p:cNvSpPr>
          <p:nvPr>
            <p:ph type="ftr" sz="quarter" idx="3"/>
          </p:nvPr>
        </p:nvSpPr>
        <p:spPr/>
        <p:txBody>
          <a:bodyPr/>
          <a:lstStyle/>
          <a:p>
            <a:r>
              <a:rPr lang="en-GB" smtClean="0"/>
              <a:t>© 2014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Observational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14_01_Table_05.jpg"/>
          <p:cNvPicPr>
            <a:picLocks noChangeAspect="1"/>
          </p:cNvPicPr>
          <p:nvPr/>
        </p:nvPicPr>
        <p:blipFill rotWithShape="1">
          <a:blip r:embed="rId2">
            <a:extLst>
              <a:ext uri="{28A0092B-C50C-407E-A947-70E740481C1C}">
                <a14:useLocalDpi xmlns:a14="http://schemas.microsoft.com/office/drawing/2010/main" val="0"/>
              </a:ext>
            </a:extLst>
          </a:blip>
          <a:srcRect b="2924"/>
          <a:stretch/>
        </p:blipFill>
        <p:spPr>
          <a:xfrm>
            <a:off x="360513" y="536253"/>
            <a:ext cx="8413832" cy="6037566"/>
          </a:xfrm>
          <a:prstGeom prst="rect">
            <a:avLst/>
          </a:prstGeom>
        </p:spPr>
      </p:pic>
    </p:spTree>
    <p:extLst>
      <p:ext uri="{BB962C8B-B14F-4D97-AF65-F5344CB8AC3E}">
        <p14:creationId xmlns:p14="http://schemas.microsoft.com/office/powerpoint/2010/main" val="13102058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Electrostatic interactions</a:t>
            </a:r>
            <a:endParaRPr lang="en-US" dirty="0" smtClean="0"/>
          </a:p>
        </p:txBody>
      </p:sp>
      <p:sp>
        <p:nvSpPr>
          <p:cNvPr id="3" name="Content Placeholder 2"/>
          <p:cNvSpPr>
            <a:spLocks noGrp="1"/>
          </p:cNvSpPr>
          <p:nvPr>
            <p:ph idx="1"/>
          </p:nvPr>
        </p:nvSpPr>
        <p:spPr>
          <a:xfrm>
            <a:off x="365125" y="1141413"/>
            <a:ext cx="8398380" cy="5106987"/>
          </a:xfrm>
        </p:spPr>
        <p:txBody>
          <a:bodyPr/>
          <a:lstStyle/>
          <a:p>
            <a:r>
              <a:rPr lang="en-US" dirty="0" smtClean="0"/>
              <a:t>The property acquired by materials due to rubbing is called electric charge. </a:t>
            </a:r>
          </a:p>
          <a:p>
            <a:r>
              <a:rPr lang="en-US" dirty="0" smtClean="0"/>
              <a:t>Objects acquire positive or negative electric charge. </a:t>
            </a:r>
          </a:p>
          <a:p>
            <a:r>
              <a:rPr lang="en-US" dirty="0" smtClean="0"/>
              <a:t>Objects that interact with each other because they are charged exert electric forces on each other. </a:t>
            </a:r>
          </a:p>
          <a:p>
            <a:r>
              <a:rPr lang="en-US" dirty="0" smtClean="0"/>
              <a:t>When charged objects are at rest, the force is an electrostatic force.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9648208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Electrostatic interactions</a:t>
            </a:r>
            <a:endParaRPr lang="en-US" dirty="0" smtClean="0"/>
          </a:p>
        </p:txBody>
      </p:sp>
      <p:sp>
        <p:nvSpPr>
          <p:cNvPr id="3" name="Content Placeholder 2"/>
          <p:cNvSpPr>
            <a:spLocks noGrp="1"/>
          </p:cNvSpPr>
          <p:nvPr>
            <p:ph idx="1"/>
          </p:nvPr>
        </p:nvSpPr>
        <p:spPr/>
        <p:txBody>
          <a:bodyPr/>
          <a:lstStyle/>
          <a:p>
            <a:r>
              <a:rPr lang="en-US" dirty="0" smtClean="0"/>
              <a:t>Materials rubbed against each other acquire electric charge.</a:t>
            </a:r>
          </a:p>
          <a:p>
            <a:r>
              <a:rPr lang="en-US" dirty="0" smtClean="0"/>
              <a:t>Two objects with the same type of charge repel each other.</a:t>
            </a:r>
          </a:p>
          <a:p>
            <a:r>
              <a:rPr lang="en-US" dirty="0" smtClean="0"/>
              <a:t>Two objects with opposite types of charge attract each other.</a:t>
            </a:r>
          </a:p>
          <a:p>
            <a:r>
              <a:rPr lang="en-US" dirty="0" smtClean="0"/>
              <a:t>Two objects made of different materials rubbed against each other acquire opposite charges.</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2185817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Electrostatic interactions</a:t>
            </a:r>
            <a:endParaRPr lang="en-US" dirty="0" smtClean="0"/>
          </a:p>
        </p:txBody>
      </p:sp>
      <p:sp>
        <p:nvSpPr>
          <p:cNvPr id="3" name="Content Placeholder 2"/>
          <p:cNvSpPr>
            <a:spLocks noGrp="1"/>
          </p:cNvSpPr>
          <p:nvPr>
            <p:ph idx="1"/>
          </p:nvPr>
        </p:nvSpPr>
        <p:spPr/>
        <p:txBody>
          <a:bodyPr/>
          <a:lstStyle/>
          <a:p>
            <a:r>
              <a:rPr lang="en-US" dirty="0" smtClean="0"/>
              <a:t>Sometimes more vigorous rubbing leads to a greater force exerted by the rubbed objects on each other.</a:t>
            </a:r>
          </a:p>
          <a:p>
            <a:r>
              <a:rPr lang="en-US" dirty="0" smtClean="0"/>
              <a:t>The magnitude of the force that the charged objects exert on each other increases when the distance between the objects decreases.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13221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Conceptual Exercise 14.1</a:t>
            </a:r>
            <a:endParaRPr lang="en-US" dirty="0" smtClean="0"/>
          </a:p>
        </p:txBody>
      </p:sp>
      <p:sp>
        <p:nvSpPr>
          <p:cNvPr id="3" name="Content Placeholder 2"/>
          <p:cNvSpPr>
            <a:spLocks noGrp="1"/>
          </p:cNvSpPr>
          <p:nvPr>
            <p:ph idx="1"/>
          </p:nvPr>
        </p:nvSpPr>
        <p:spPr/>
        <p:txBody>
          <a:bodyPr/>
          <a:lstStyle/>
          <a:p>
            <a:r>
              <a:rPr lang="en-US" sz="2400" dirty="0" smtClean="0"/>
              <a:t>Take two 9-inch-long pieces of transparent tape and place them sticky side down on a plastic, glass, or wooden tabletop. Now pull on one end of each tape to remove them from the table. Bring the pieces of tape near each other. They repel each other, as shown in the figure. Can we explain the repulsion of the tapes as an electric interaction?</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Pg494_UnFigure_Anno.jpg"/>
          <p:cNvPicPr>
            <a:picLocks noChangeAspect="1"/>
          </p:cNvPicPr>
          <p:nvPr/>
        </p:nvPicPr>
        <p:blipFill rotWithShape="1">
          <a:blip r:embed="rId2">
            <a:extLst>
              <a:ext uri="{28A0092B-C50C-407E-A947-70E740481C1C}">
                <a14:useLocalDpi xmlns:a14="http://schemas.microsoft.com/office/drawing/2010/main" val="0"/>
              </a:ext>
            </a:extLst>
          </a:blip>
          <a:srcRect b="4714"/>
          <a:stretch/>
        </p:blipFill>
        <p:spPr>
          <a:xfrm>
            <a:off x="1336228" y="3795933"/>
            <a:ext cx="6462401" cy="2823579"/>
          </a:xfrm>
          <a:prstGeom prst="rect">
            <a:avLst/>
          </a:prstGeom>
        </p:spPr>
      </p:pic>
    </p:spTree>
    <p:extLst>
      <p:ext uri="{BB962C8B-B14F-4D97-AF65-F5344CB8AC3E}">
        <p14:creationId xmlns:p14="http://schemas.microsoft.com/office/powerpoint/2010/main" val="26270989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Charged objects attract uncharged objects</a:t>
            </a:r>
            <a:endParaRPr lang="en-US" dirty="0" smtClean="0"/>
          </a:p>
        </p:txBody>
      </p:sp>
      <p:sp>
        <p:nvSpPr>
          <p:cNvPr id="3" name="Content Placeholder 2"/>
          <p:cNvSpPr>
            <a:spLocks noGrp="1"/>
          </p:cNvSpPr>
          <p:nvPr>
            <p:ph idx="1"/>
          </p:nvPr>
        </p:nvSpPr>
        <p:spPr>
          <a:xfrm>
            <a:off x="365125" y="1141413"/>
            <a:ext cx="8417768" cy="5106987"/>
          </a:xfrm>
        </p:spPr>
        <p:txBody>
          <a:bodyPr/>
          <a:lstStyle/>
          <a:p>
            <a:r>
              <a:rPr lang="en-US" sz="2400" dirty="0" smtClean="0"/>
              <a:t>Everyday observations show that uncharged lightweight objects, such as small bits of paper that have not been rubbed against anything, are attracted to charged objects.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02_Figure_Anno.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3076483" y="2354595"/>
            <a:ext cx="2968682" cy="4403060"/>
          </a:xfrm>
          <a:prstGeom prst="rect">
            <a:avLst/>
          </a:prstGeom>
        </p:spPr>
      </p:pic>
    </p:spTree>
    <p:extLst>
      <p:ext uri="{BB962C8B-B14F-4D97-AF65-F5344CB8AC3E}">
        <p14:creationId xmlns:p14="http://schemas.microsoft.com/office/powerpoint/2010/main" val="24734466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_02_Table_01.jpg"/>
          <p:cNvPicPr>
            <a:picLocks noChangeAspect="1"/>
          </p:cNvPicPr>
          <p:nvPr/>
        </p:nvPicPr>
        <p:blipFill rotWithShape="1">
          <a:blip r:embed="rId2">
            <a:extLst>
              <a:ext uri="{28A0092B-C50C-407E-A947-70E740481C1C}">
                <a14:useLocalDpi xmlns:a14="http://schemas.microsoft.com/office/drawing/2010/main" val="0"/>
              </a:ext>
            </a:extLst>
          </a:blip>
          <a:srcRect b="4082"/>
          <a:stretch/>
        </p:blipFill>
        <p:spPr>
          <a:xfrm>
            <a:off x="271272" y="1280160"/>
            <a:ext cx="8601456" cy="4297680"/>
          </a:xfrm>
          <a:prstGeom prst="rect">
            <a:avLst/>
          </a:prstGeom>
        </p:spPr>
      </p:pic>
      <p:sp>
        <p:nvSpPr>
          <p:cNvPr id="2" name="Title 1"/>
          <p:cNvSpPr>
            <a:spLocks noGrp="1"/>
          </p:cNvSpPr>
          <p:nvPr>
            <p:ph type="title"/>
          </p:nvPr>
        </p:nvSpPr>
        <p:spPr/>
        <p:txBody>
          <a:bodyPr/>
          <a:lstStyle/>
          <a:p>
            <a:r>
              <a:rPr lang="en-US" smtClean="0"/>
              <a:t>Observational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3320082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Observational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14_02_Table_02.jpg"/>
          <p:cNvPicPr>
            <a:picLocks noChangeAspect="1"/>
          </p:cNvPicPr>
          <p:nvPr/>
        </p:nvPicPr>
        <p:blipFill rotWithShape="1">
          <a:blip r:embed="rId2">
            <a:extLst>
              <a:ext uri="{28A0092B-C50C-407E-A947-70E740481C1C}">
                <a14:useLocalDpi xmlns:a14="http://schemas.microsoft.com/office/drawing/2010/main" val="0"/>
              </a:ext>
            </a:extLst>
          </a:blip>
          <a:srcRect b="4310"/>
          <a:stretch/>
        </p:blipFill>
        <p:spPr>
          <a:xfrm>
            <a:off x="276394" y="1276010"/>
            <a:ext cx="8601456" cy="4059936"/>
          </a:xfrm>
          <a:prstGeom prst="rect">
            <a:avLst/>
          </a:prstGeom>
        </p:spPr>
      </p:pic>
    </p:spTree>
    <p:extLst>
      <p:ext uri="{BB962C8B-B14F-4D97-AF65-F5344CB8AC3E}">
        <p14:creationId xmlns:p14="http://schemas.microsoft.com/office/powerpoint/2010/main" val="28271383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Observational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14_02_Table_03.jpg"/>
          <p:cNvPicPr>
            <a:picLocks noChangeAspect="1"/>
          </p:cNvPicPr>
          <p:nvPr/>
        </p:nvPicPr>
        <p:blipFill rotWithShape="1">
          <a:blip r:embed="rId2">
            <a:extLst>
              <a:ext uri="{28A0092B-C50C-407E-A947-70E740481C1C}">
                <a14:useLocalDpi xmlns:a14="http://schemas.microsoft.com/office/drawing/2010/main" val="0"/>
              </a:ext>
            </a:extLst>
          </a:blip>
          <a:srcRect b="4525"/>
          <a:stretch/>
        </p:blipFill>
        <p:spPr>
          <a:xfrm>
            <a:off x="276394" y="1280660"/>
            <a:ext cx="8601456" cy="3858768"/>
          </a:xfrm>
          <a:prstGeom prst="rect">
            <a:avLst/>
          </a:prstGeom>
        </p:spPr>
      </p:pic>
    </p:spTree>
    <p:extLst>
      <p:ext uri="{BB962C8B-B14F-4D97-AF65-F5344CB8AC3E}">
        <p14:creationId xmlns:p14="http://schemas.microsoft.com/office/powerpoint/2010/main" val="38066026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Observational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14_02_Table_04.jpg"/>
          <p:cNvPicPr>
            <a:picLocks noChangeAspect="1"/>
          </p:cNvPicPr>
          <p:nvPr/>
        </p:nvPicPr>
        <p:blipFill rotWithShape="1">
          <a:blip r:embed="rId2">
            <a:extLst>
              <a:ext uri="{28A0092B-C50C-407E-A947-70E740481C1C}">
                <a14:useLocalDpi xmlns:a14="http://schemas.microsoft.com/office/drawing/2010/main" val="0"/>
              </a:ext>
            </a:extLst>
          </a:blip>
          <a:srcRect b="3637"/>
          <a:stretch/>
        </p:blipFill>
        <p:spPr>
          <a:xfrm>
            <a:off x="266700" y="952500"/>
            <a:ext cx="8601456" cy="4764024"/>
          </a:xfrm>
          <a:prstGeom prst="rect">
            <a:avLst/>
          </a:prstGeom>
        </p:spPr>
      </p:pic>
    </p:spTree>
    <p:extLst>
      <p:ext uri="{BB962C8B-B14F-4D97-AF65-F5344CB8AC3E}">
        <p14:creationId xmlns:p14="http://schemas.microsoft.com/office/powerpoint/2010/main" val="8702620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dirty="0" smtClean="0"/>
              <a:t>Electric Charge, Force, and Energy</a:t>
            </a:r>
          </a:p>
        </p:txBody>
      </p:sp>
      <p:sp>
        <p:nvSpPr>
          <p:cNvPr id="1030" name="Rectangle 6"/>
          <p:cNvSpPr>
            <a:spLocks noGrp="1" noChangeArrowheads="1"/>
          </p:cNvSpPr>
          <p:nvPr>
            <p:ph type="body" idx="1"/>
          </p:nvPr>
        </p:nvSpPr>
        <p:spPr>
          <a:xfrm>
            <a:off x="365125" y="4517870"/>
            <a:ext cx="8543792" cy="1730530"/>
          </a:xfrm>
        </p:spPr>
        <p:txBody>
          <a:bodyPr/>
          <a:lstStyle/>
          <a:p>
            <a:r>
              <a:rPr lang="en-US" sz="2400" dirty="0" smtClean="0"/>
              <a:t>How does a photocopier work?</a:t>
            </a:r>
          </a:p>
          <a:p>
            <a:r>
              <a:rPr lang="en-US" sz="2400" dirty="0" smtClean="0"/>
              <a:t>Why is your hair attracted to a plastic comb after combing?</a:t>
            </a:r>
          </a:p>
          <a:p>
            <a:r>
              <a:rPr lang="en-US" sz="2400" dirty="0" smtClean="0"/>
              <a:t>How is a metal soda can different from a plastic bottle on a microscopic level?</a:t>
            </a:r>
          </a:p>
        </p:txBody>
      </p:sp>
      <p:sp>
        <p:nvSpPr>
          <p:cNvPr id="2" name="Footer Placeholder 1"/>
          <p:cNvSpPr>
            <a:spLocks noGrp="1"/>
          </p:cNvSpPr>
          <p:nvPr>
            <p:ph type="ftr" sz="quarter" idx="10"/>
          </p:nvPr>
        </p:nvSpPr>
        <p:spPr/>
        <p:txBody>
          <a:bodyPr/>
          <a:lstStyle/>
          <a:p>
            <a:r>
              <a:rPr lang="en-GB" smtClean="0"/>
              <a:t>© 2014 Pearson Education, Inc.</a:t>
            </a:r>
            <a:endParaRPr lang="en-GB"/>
          </a:p>
        </p:txBody>
      </p:sp>
      <p:pic>
        <p:nvPicPr>
          <p:cNvPr id="8" name="Picture 7" descr="14_00_C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296" y="721827"/>
            <a:ext cx="2904232" cy="3743844"/>
          </a:xfrm>
          <a:prstGeom prst="rect">
            <a:avLst/>
          </a:prstGeom>
        </p:spPr>
      </p:pic>
    </p:spTree>
    <p:extLst>
      <p:ext uri="{BB962C8B-B14F-4D97-AF65-F5344CB8AC3E}">
        <p14:creationId xmlns:p14="http://schemas.microsoft.com/office/powerpoint/2010/main" val="24698863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Charged objects attract uncharged objects</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Pg_496_Br01.jpg"/>
          <p:cNvPicPr>
            <a:picLocks noChangeAspect="1"/>
          </p:cNvPicPr>
          <p:nvPr/>
        </p:nvPicPr>
        <p:blipFill rotWithShape="1">
          <a:blip r:embed="rId2">
            <a:extLst>
              <a:ext uri="{28A0092B-C50C-407E-A947-70E740481C1C}">
                <a14:useLocalDpi xmlns:a14="http://schemas.microsoft.com/office/drawing/2010/main" val="0"/>
              </a:ext>
            </a:extLst>
          </a:blip>
          <a:srcRect b="15721"/>
          <a:stretch/>
        </p:blipFill>
        <p:spPr>
          <a:xfrm>
            <a:off x="271272" y="2637123"/>
            <a:ext cx="8601456" cy="996696"/>
          </a:xfrm>
          <a:prstGeom prst="rect">
            <a:avLst/>
          </a:prstGeom>
        </p:spPr>
      </p:pic>
    </p:spTree>
    <p:extLst>
      <p:ext uri="{BB962C8B-B14F-4D97-AF65-F5344CB8AC3E}">
        <p14:creationId xmlns:p14="http://schemas.microsoft.com/office/powerpoint/2010/main" val="39672628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Is the electrical interaction just a magnetic interaction?</a:t>
            </a:r>
          </a:p>
        </p:txBody>
      </p:sp>
      <p:sp>
        <p:nvSpPr>
          <p:cNvPr id="3" name="Content Placeholder 2"/>
          <p:cNvSpPr>
            <a:spLocks noGrp="1"/>
          </p:cNvSpPr>
          <p:nvPr>
            <p:ph idx="1"/>
          </p:nvPr>
        </p:nvSpPr>
        <p:spPr/>
        <p:txBody>
          <a:bodyPr/>
          <a:lstStyle/>
          <a:p>
            <a:r>
              <a:rPr lang="en-US" dirty="0" smtClean="0"/>
              <a:t>Perhaps the electric interaction is actually the magnetic interaction, just described using different terminology. Let</a:t>
            </a:r>
            <a:r>
              <a:rPr lang="fr-FR" dirty="0" smtClean="0"/>
              <a:t>'</a:t>
            </a:r>
            <a:r>
              <a:rPr lang="en-US" dirty="0" smtClean="0"/>
              <a:t>s test this hypothesis.</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3474939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Testing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03_Table_01.jpg"/>
          <p:cNvPicPr>
            <a:picLocks noChangeAspect="1"/>
          </p:cNvPicPr>
          <p:nvPr/>
        </p:nvPicPr>
        <p:blipFill rotWithShape="1">
          <a:blip r:embed="rId2">
            <a:extLst>
              <a:ext uri="{28A0092B-C50C-407E-A947-70E740481C1C}">
                <a14:useLocalDpi xmlns:a14="http://schemas.microsoft.com/office/drawing/2010/main" val="0"/>
              </a:ext>
            </a:extLst>
          </a:blip>
          <a:srcRect b="5222"/>
          <a:stretch/>
        </p:blipFill>
        <p:spPr>
          <a:xfrm>
            <a:off x="271272" y="1741932"/>
            <a:ext cx="8601456" cy="3374136"/>
          </a:xfrm>
          <a:prstGeom prst="rect">
            <a:avLst/>
          </a:prstGeom>
        </p:spPr>
      </p:pic>
    </p:spTree>
    <p:extLst>
      <p:ext uri="{BB962C8B-B14F-4D97-AF65-F5344CB8AC3E}">
        <p14:creationId xmlns:p14="http://schemas.microsoft.com/office/powerpoint/2010/main" val="15487651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Testing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14_03_Table_02.jpg"/>
          <p:cNvPicPr>
            <a:picLocks noChangeAspect="1"/>
          </p:cNvPicPr>
          <p:nvPr/>
        </p:nvPicPr>
        <p:blipFill rotWithShape="1">
          <a:blip r:embed="rId2">
            <a:extLst>
              <a:ext uri="{28A0092B-C50C-407E-A947-70E740481C1C}">
                <a14:useLocalDpi xmlns:a14="http://schemas.microsoft.com/office/drawing/2010/main" val="0"/>
              </a:ext>
            </a:extLst>
          </a:blip>
          <a:srcRect b="4024"/>
          <a:stretch/>
        </p:blipFill>
        <p:spPr>
          <a:xfrm>
            <a:off x="271272" y="1211580"/>
            <a:ext cx="8601456" cy="4434840"/>
          </a:xfrm>
          <a:prstGeom prst="rect">
            <a:avLst/>
          </a:prstGeom>
        </p:spPr>
      </p:pic>
    </p:spTree>
    <p:extLst>
      <p:ext uri="{BB962C8B-B14F-4D97-AF65-F5344CB8AC3E}">
        <p14:creationId xmlns:p14="http://schemas.microsoft.com/office/powerpoint/2010/main" val="38857046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Historical models for electric charge</a:t>
            </a:r>
            <a:endParaRPr lang="en-US" dirty="0" smtClean="0"/>
          </a:p>
        </p:txBody>
      </p:sp>
      <p:sp>
        <p:nvSpPr>
          <p:cNvPr id="3" name="Content Placeholder 2"/>
          <p:cNvSpPr>
            <a:spLocks noGrp="1"/>
          </p:cNvSpPr>
          <p:nvPr>
            <p:ph idx="1"/>
          </p:nvPr>
        </p:nvSpPr>
        <p:spPr/>
        <p:txBody>
          <a:bodyPr/>
          <a:lstStyle/>
          <a:p>
            <a:r>
              <a:rPr lang="en-US" dirty="0" smtClean="0"/>
              <a:t>Fluid models of electric charge</a:t>
            </a:r>
          </a:p>
          <a:p>
            <a:pPr lvl="1"/>
            <a:r>
              <a:rPr lang="en-US" dirty="0" smtClean="0"/>
              <a:t>Too much electric fluid in an object makes it positively charged and too little makes it negatively charged.</a:t>
            </a:r>
          </a:p>
          <a:p>
            <a:r>
              <a:rPr lang="en-US" dirty="0" smtClean="0"/>
              <a:t>Particle model of electric charge</a:t>
            </a:r>
          </a:p>
          <a:p>
            <a:pPr lvl="1"/>
            <a:r>
              <a:rPr lang="en-US" dirty="0" smtClean="0"/>
              <a:t>Electric charge is carried by microscopic particles. Removing or adding these particles to an object changes the charge of the object.</a:t>
            </a:r>
          </a:p>
          <a:p>
            <a:r>
              <a:rPr lang="en-US" dirty="0" smtClean="0"/>
              <a:t>How could we test these models?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7750968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Contemporary model for electric charge</a:t>
            </a:r>
            <a:endParaRPr lang="en-US" dirty="0" smtClean="0"/>
          </a:p>
        </p:txBody>
      </p:sp>
      <p:sp>
        <p:nvSpPr>
          <p:cNvPr id="3" name="Content Placeholder 2"/>
          <p:cNvSpPr>
            <a:spLocks noGrp="1"/>
          </p:cNvSpPr>
          <p:nvPr>
            <p:ph sz="half" idx="1"/>
          </p:nvPr>
        </p:nvSpPr>
        <p:spPr>
          <a:xfrm>
            <a:off x="365125" y="1141413"/>
            <a:ext cx="4167798" cy="5106987"/>
          </a:xfrm>
        </p:spPr>
        <p:txBody>
          <a:bodyPr/>
          <a:lstStyle/>
          <a:p>
            <a:r>
              <a:rPr lang="en-US" sz="2400" dirty="0" smtClean="0"/>
              <a:t>Two objects start as neutral—the total electric charge of each is zero. </a:t>
            </a:r>
          </a:p>
          <a:p>
            <a:r>
              <a:rPr lang="en-US" sz="2400" dirty="0" smtClean="0"/>
              <a:t>During rubbing, one object gains electrons and becomes negatively charged. </a:t>
            </a:r>
          </a:p>
          <a:p>
            <a:r>
              <a:rPr lang="en-US" sz="2400" dirty="0" smtClean="0"/>
              <a:t>The other object loses an equal number of electrons and with this deficiency of electrons becomes positively charged.</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04_Figure_Anno.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5189851" y="743644"/>
            <a:ext cx="3036916" cy="5860473"/>
          </a:xfrm>
          <a:prstGeom prst="rect">
            <a:avLst/>
          </a:prstGeom>
        </p:spPr>
      </p:pic>
    </p:spTree>
    <p:extLst>
      <p:ext uri="{BB962C8B-B14F-4D97-AF65-F5344CB8AC3E}">
        <p14:creationId xmlns:p14="http://schemas.microsoft.com/office/powerpoint/2010/main" val="19422528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Conceptual Exercise 14.2</a:t>
            </a:r>
            <a:endParaRPr lang="en-US" dirty="0" smtClean="0"/>
          </a:p>
        </p:txBody>
      </p:sp>
      <p:sp>
        <p:nvSpPr>
          <p:cNvPr id="3" name="Content Placeholder 2"/>
          <p:cNvSpPr>
            <a:spLocks noGrp="1"/>
          </p:cNvSpPr>
          <p:nvPr>
            <p:ph idx="1"/>
          </p:nvPr>
        </p:nvSpPr>
        <p:spPr>
          <a:xfrm>
            <a:off x="365124" y="1141413"/>
            <a:ext cx="8349801" cy="5106987"/>
          </a:xfrm>
        </p:spPr>
        <p:txBody>
          <a:bodyPr/>
          <a:lstStyle/>
          <a:p>
            <a:r>
              <a:rPr lang="en-US" sz="2400" dirty="0" smtClean="0"/>
              <a:t>You pull your sweater and shirt off together, and then pull them apart. You notice that they attract each other—a phenomenon called "static" in everyday life. Explain the mechanism behind this attraction and suggest an experiment to test your explanation.</a:t>
            </a:r>
            <a:endParaRPr lang="en-US" sz="2400"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Pg499_UnFigure1_Anno.jpg"/>
          <p:cNvPicPr>
            <a:picLocks noChangeAspect="1"/>
          </p:cNvPicPr>
          <p:nvPr/>
        </p:nvPicPr>
        <p:blipFill rotWithShape="1">
          <a:blip r:embed="rId2">
            <a:extLst>
              <a:ext uri="{28A0092B-C50C-407E-A947-70E740481C1C}">
                <a14:useLocalDpi xmlns:a14="http://schemas.microsoft.com/office/drawing/2010/main" val="0"/>
              </a:ext>
            </a:extLst>
          </a:blip>
          <a:srcRect b="4237"/>
          <a:stretch/>
        </p:blipFill>
        <p:spPr>
          <a:xfrm>
            <a:off x="1013108" y="3111992"/>
            <a:ext cx="7108641" cy="3415775"/>
          </a:xfrm>
          <a:prstGeom prst="rect">
            <a:avLst/>
          </a:prstGeom>
        </p:spPr>
      </p:pic>
    </p:spTree>
    <p:extLst>
      <p:ext uri="{BB962C8B-B14F-4D97-AF65-F5344CB8AC3E}">
        <p14:creationId xmlns:p14="http://schemas.microsoft.com/office/powerpoint/2010/main" val="34849278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Conductors</a:t>
            </a:r>
            <a:endParaRPr lang="en-US" dirty="0" smtClean="0"/>
          </a:p>
        </p:txBody>
      </p:sp>
      <p:sp>
        <p:nvSpPr>
          <p:cNvPr id="3" name="Content Placeholder 2"/>
          <p:cNvSpPr>
            <a:spLocks noGrp="1"/>
          </p:cNvSpPr>
          <p:nvPr>
            <p:ph sz="half" idx="1"/>
          </p:nvPr>
        </p:nvSpPr>
        <p:spPr>
          <a:xfrm>
            <a:off x="365125" y="1141413"/>
            <a:ext cx="4675798" cy="5394202"/>
          </a:xfrm>
        </p:spPr>
        <p:txBody>
          <a:bodyPr/>
          <a:lstStyle/>
          <a:p>
            <a:r>
              <a:rPr lang="en-US" dirty="0" smtClean="0"/>
              <a:t>In metals, some electrons can move freely throughout the metal.</a:t>
            </a:r>
          </a:p>
          <a:p>
            <a:pPr lvl="1"/>
            <a:r>
              <a:rPr lang="en-US" dirty="0" smtClean="0"/>
              <a:t> </a:t>
            </a:r>
            <a:r>
              <a:rPr lang="en-US" sz="2800" dirty="0" smtClean="0"/>
              <a:t>When we bring a positively charged rod next to a metal bar, the free electrons move closer to the positively charged rod, leaving the other side with a deficiency of electrons.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5" name="Picture 14" descr="14_05_Figure_Anno.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5179627" y="1203212"/>
            <a:ext cx="3599892" cy="4843366"/>
          </a:xfrm>
          <a:prstGeom prst="rect">
            <a:avLst/>
          </a:prstGeom>
        </p:spPr>
      </p:pic>
    </p:spTree>
    <p:extLst>
      <p:ext uri="{BB962C8B-B14F-4D97-AF65-F5344CB8AC3E}">
        <p14:creationId xmlns:p14="http://schemas.microsoft.com/office/powerpoint/2010/main" val="40692006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Testing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5" name="Picture 14" descr="14_04_Table_01.jpg"/>
          <p:cNvPicPr>
            <a:picLocks noChangeAspect="1"/>
          </p:cNvPicPr>
          <p:nvPr/>
        </p:nvPicPr>
        <p:blipFill rotWithShape="1">
          <a:blip r:embed="rId2">
            <a:extLst>
              <a:ext uri="{28A0092B-C50C-407E-A947-70E740481C1C}">
                <a14:useLocalDpi xmlns:a14="http://schemas.microsoft.com/office/drawing/2010/main" val="0"/>
              </a:ext>
            </a:extLst>
          </a:blip>
          <a:srcRect b="3315"/>
          <a:stretch/>
        </p:blipFill>
        <p:spPr>
          <a:xfrm>
            <a:off x="271272" y="717804"/>
            <a:ext cx="8601456" cy="5422392"/>
          </a:xfrm>
          <a:prstGeom prst="rect">
            <a:avLst/>
          </a:prstGeom>
        </p:spPr>
      </p:pic>
    </p:spTree>
    <p:extLst>
      <p:ext uri="{BB962C8B-B14F-4D97-AF65-F5344CB8AC3E}">
        <p14:creationId xmlns:p14="http://schemas.microsoft.com/office/powerpoint/2010/main" val="23702207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Testing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14_04_Table_02.jpg"/>
          <p:cNvPicPr>
            <a:picLocks noChangeAspect="1"/>
          </p:cNvPicPr>
          <p:nvPr/>
        </p:nvPicPr>
        <p:blipFill rotWithShape="1">
          <a:blip r:embed="rId2">
            <a:extLst>
              <a:ext uri="{28A0092B-C50C-407E-A947-70E740481C1C}">
                <a14:useLocalDpi xmlns:a14="http://schemas.microsoft.com/office/drawing/2010/main" val="0"/>
              </a:ext>
            </a:extLst>
          </a:blip>
          <a:srcRect b="5091"/>
          <a:stretch/>
        </p:blipFill>
        <p:spPr>
          <a:xfrm>
            <a:off x="271272" y="1696212"/>
            <a:ext cx="8601456" cy="3465576"/>
          </a:xfrm>
          <a:prstGeom prst="rect">
            <a:avLst/>
          </a:prstGeom>
        </p:spPr>
      </p:pic>
    </p:spTree>
    <p:extLst>
      <p:ext uri="{BB962C8B-B14F-4D97-AF65-F5344CB8AC3E}">
        <p14:creationId xmlns:p14="http://schemas.microsoft.com/office/powerpoint/2010/main" val="41632328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 sure you know how to:</a:t>
            </a:r>
            <a:endParaRPr lang="en-US" dirty="0" smtClean="0"/>
          </a:p>
        </p:txBody>
      </p:sp>
      <p:sp>
        <p:nvSpPr>
          <p:cNvPr id="3" name="Content Placeholder 2"/>
          <p:cNvSpPr>
            <a:spLocks noGrp="1"/>
          </p:cNvSpPr>
          <p:nvPr>
            <p:ph idx="1"/>
          </p:nvPr>
        </p:nvSpPr>
        <p:spPr>
          <a:xfrm>
            <a:off x="365125" y="1141413"/>
            <a:ext cx="8033079" cy="5106987"/>
          </a:xfrm>
        </p:spPr>
        <p:txBody>
          <a:bodyPr/>
          <a:lstStyle/>
          <a:p>
            <a:r>
              <a:rPr lang="en-US" dirty="0" smtClean="0"/>
              <a:t>Identify a system and construct a force diagram for it (Section 2.1).</a:t>
            </a:r>
          </a:p>
          <a:p>
            <a:r>
              <a:rPr lang="en-US" dirty="0" smtClean="0"/>
              <a:t>Identify a system and construct an energy bar chart for it (Section 6.2).</a:t>
            </a:r>
          </a:p>
          <a:p>
            <a:r>
              <a:rPr lang="en-US" dirty="0" smtClean="0"/>
              <a:t>Convert a force diagram and an energy bar chart into a mathematical statement (Sections 2.3 and 6.6).</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2631228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Conductors</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06_Figure_Anno.jpg"/>
          <p:cNvPicPr>
            <a:picLocks noChangeAspect="1"/>
          </p:cNvPicPr>
          <p:nvPr/>
        </p:nvPicPr>
        <p:blipFill rotWithShape="1">
          <a:blip r:embed="rId2">
            <a:extLst>
              <a:ext uri="{28A0092B-C50C-407E-A947-70E740481C1C}">
                <a14:useLocalDpi xmlns:a14="http://schemas.microsoft.com/office/drawing/2010/main" val="0"/>
              </a:ext>
            </a:extLst>
          </a:blip>
          <a:srcRect b="3279"/>
          <a:stretch/>
        </p:blipFill>
        <p:spPr>
          <a:xfrm>
            <a:off x="266700" y="731520"/>
            <a:ext cx="8601456" cy="5394960"/>
          </a:xfrm>
          <a:prstGeom prst="rect">
            <a:avLst/>
          </a:prstGeom>
        </p:spPr>
      </p:pic>
    </p:spTree>
    <p:extLst>
      <p:ext uri="{BB962C8B-B14F-4D97-AF65-F5344CB8AC3E}">
        <p14:creationId xmlns:p14="http://schemas.microsoft.com/office/powerpoint/2010/main" val="33158936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electroscope</a:t>
            </a:r>
            <a:endParaRPr lang="en-US" dirty="0" smtClean="0"/>
          </a:p>
        </p:txBody>
      </p:sp>
      <p:sp>
        <p:nvSpPr>
          <p:cNvPr id="3" name="Content Placeholder 2"/>
          <p:cNvSpPr>
            <a:spLocks noGrp="1"/>
          </p:cNvSpPr>
          <p:nvPr>
            <p:ph idx="1"/>
          </p:nvPr>
        </p:nvSpPr>
        <p:spPr/>
        <p:txBody>
          <a:bodyPr/>
          <a:lstStyle/>
          <a:p>
            <a:r>
              <a:rPr lang="en-US" sz="2400" dirty="0" smtClean="0"/>
              <a:t>An electroscope consists of a metal ball attached to a metal rod. A very lightweight needle-like metal rod is connected on a pivot near the bottom of the larger rod.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07_Figure_Anno.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2983568" y="2286729"/>
            <a:ext cx="3176865" cy="4403060"/>
          </a:xfrm>
          <a:prstGeom prst="rect">
            <a:avLst/>
          </a:prstGeom>
        </p:spPr>
      </p:pic>
    </p:spTree>
    <p:extLst>
      <p:ext uri="{BB962C8B-B14F-4D97-AF65-F5344CB8AC3E}">
        <p14:creationId xmlns:p14="http://schemas.microsoft.com/office/powerpoint/2010/main" val="761339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electroscope</a:t>
            </a:r>
            <a:endParaRPr lang="en-US" dirty="0" smtClean="0"/>
          </a:p>
        </p:txBody>
      </p:sp>
      <p:sp>
        <p:nvSpPr>
          <p:cNvPr id="3" name="Content Placeholder 2"/>
          <p:cNvSpPr>
            <a:spLocks noGrp="1"/>
          </p:cNvSpPr>
          <p:nvPr>
            <p:ph idx="1"/>
          </p:nvPr>
        </p:nvSpPr>
        <p:spPr/>
        <p:txBody>
          <a:bodyPr/>
          <a:lstStyle/>
          <a:p>
            <a:r>
              <a:rPr lang="en-US" sz="2400" dirty="0" smtClean="0"/>
              <a:t>The angle of deflection is related to the magnitude of the electric charge of the electroscope.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08_Figure_Anno.jpg"/>
          <p:cNvPicPr>
            <a:picLocks noChangeAspect="1"/>
          </p:cNvPicPr>
          <p:nvPr/>
        </p:nvPicPr>
        <p:blipFill rotWithShape="1">
          <a:blip r:embed="rId2">
            <a:extLst>
              <a:ext uri="{28A0092B-C50C-407E-A947-70E740481C1C}">
                <a14:useLocalDpi xmlns:a14="http://schemas.microsoft.com/office/drawing/2010/main" val="0"/>
              </a:ext>
            </a:extLst>
          </a:blip>
          <a:srcRect b="3067"/>
          <a:stretch/>
        </p:blipFill>
        <p:spPr>
          <a:xfrm>
            <a:off x="1336228" y="2091843"/>
            <a:ext cx="6462401" cy="4341855"/>
          </a:xfrm>
          <a:prstGeom prst="rect">
            <a:avLst/>
          </a:prstGeom>
        </p:spPr>
      </p:pic>
    </p:spTree>
    <p:extLst>
      <p:ext uri="{BB962C8B-B14F-4D97-AF65-F5344CB8AC3E}">
        <p14:creationId xmlns:p14="http://schemas.microsoft.com/office/powerpoint/2010/main" val="1518295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Dielectrics</a:t>
            </a:r>
            <a:endParaRPr lang="en-US" dirty="0" smtClean="0"/>
          </a:p>
        </p:txBody>
      </p:sp>
      <p:sp>
        <p:nvSpPr>
          <p:cNvPr id="3" name="Content Placeholder 2"/>
          <p:cNvSpPr>
            <a:spLocks noGrp="1"/>
          </p:cNvSpPr>
          <p:nvPr>
            <p:ph sz="half" idx="1"/>
          </p:nvPr>
        </p:nvSpPr>
        <p:spPr>
          <a:xfrm>
            <a:off x="365124" y="1141413"/>
            <a:ext cx="4285029" cy="5106987"/>
          </a:xfrm>
        </p:spPr>
        <p:txBody>
          <a:bodyPr/>
          <a:lstStyle/>
          <a:p>
            <a:r>
              <a:rPr lang="en-US" dirty="0" smtClean="0"/>
              <a:t>Plastic, glass, and other nonmetal materials do not have free electrons or any other charged particles that are free to move inside.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09_Figure_Anno.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5714472" y="695169"/>
            <a:ext cx="2892830" cy="5860473"/>
          </a:xfrm>
          <a:prstGeom prst="rect">
            <a:avLst/>
          </a:prstGeom>
        </p:spPr>
      </p:pic>
    </p:spTree>
    <p:extLst>
      <p:ext uri="{BB962C8B-B14F-4D97-AF65-F5344CB8AC3E}">
        <p14:creationId xmlns:p14="http://schemas.microsoft.com/office/powerpoint/2010/main" val="375819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Polarization of conductors and dielectrics</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7" name="Picture 6" descr="14_10_Figure_Anno.jpg"/>
          <p:cNvPicPr>
            <a:picLocks noChangeAspect="1"/>
          </p:cNvPicPr>
          <p:nvPr/>
        </p:nvPicPr>
        <p:blipFill rotWithShape="1">
          <a:blip r:embed="rId2">
            <a:extLst>
              <a:ext uri="{28A0092B-C50C-407E-A947-70E740481C1C}">
                <a14:useLocalDpi xmlns:a14="http://schemas.microsoft.com/office/drawing/2010/main" val="0"/>
              </a:ext>
            </a:extLst>
          </a:blip>
          <a:srcRect b="2741"/>
          <a:stretch/>
        </p:blipFill>
        <p:spPr>
          <a:xfrm>
            <a:off x="3486424" y="613304"/>
            <a:ext cx="2171152" cy="6142966"/>
          </a:xfrm>
          <a:prstGeom prst="rect">
            <a:avLst/>
          </a:prstGeom>
        </p:spPr>
      </p:pic>
    </p:spTree>
    <p:extLst>
      <p:ext uri="{BB962C8B-B14F-4D97-AF65-F5344CB8AC3E}">
        <p14:creationId xmlns:p14="http://schemas.microsoft.com/office/powerpoint/2010/main" val="3959916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Electric properties of materials</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Pg_503_Br01.jpg"/>
          <p:cNvPicPr>
            <a:picLocks noChangeAspect="1"/>
          </p:cNvPicPr>
          <p:nvPr/>
        </p:nvPicPr>
        <p:blipFill rotWithShape="1">
          <a:blip r:embed="rId2">
            <a:extLst>
              <a:ext uri="{28A0092B-C50C-407E-A947-70E740481C1C}">
                <a14:useLocalDpi xmlns:a14="http://schemas.microsoft.com/office/drawing/2010/main" val="0"/>
              </a:ext>
            </a:extLst>
          </a:blip>
          <a:srcRect b="10208"/>
          <a:stretch/>
        </p:blipFill>
        <p:spPr>
          <a:xfrm>
            <a:off x="271272" y="2638044"/>
            <a:ext cx="8601456" cy="1581912"/>
          </a:xfrm>
          <a:prstGeom prst="rect">
            <a:avLst/>
          </a:prstGeom>
        </p:spPr>
      </p:pic>
    </p:spTree>
    <p:extLst>
      <p:ext uri="{BB962C8B-B14F-4D97-AF65-F5344CB8AC3E}">
        <p14:creationId xmlns:p14="http://schemas.microsoft.com/office/powerpoint/2010/main" val="3256223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7" name="Picture 16" descr="Pg_503_Tip box 01.jpg"/>
          <p:cNvPicPr>
            <a:picLocks noChangeAspect="1"/>
          </p:cNvPicPr>
          <p:nvPr/>
        </p:nvPicPr>
        <p:blipFill rotWithShape="1">
          <a:blip r:embed="rId2">
            <a:extLst>
              <a:ext uri="{28A0092B-C50C-407E-A947-70E740481C1C}">
                <a14:useLocalDpi xmlns:a14="http://schemas.microsoft.com/office/drawing/2010/main" val="0"/>
              </a:ext>
            </a:extLst>
          </a:blip>
          <a:srcRect b="11800"/>
          <a:stretch/>
        </p:blipFill>
        <p:spPr>
          <a:xfrm>
            <a:off x="271272" y="2756916"/>
            <a:ext cx="8601456" cy="1344168"/>
          </a:xfrm>
          <a:prstGeom prst="rect">
            <a:avLst/>
          </a:prstGeom>
        </p:spPr>
      </p:pic>
    </p:spTree>
    <p:extLst>
      <p:ext uri="{BB962C8B-B14F-4D97-AF65-F5344CB8AC3E}">
        <p14:creationId xmlns:p14="http://schemas.microsoft.com/office/powerpoint/2010/main" val="1433885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Is the human body a conductor or a dielectric?</a:t>
            </a:r>
          </a:p>
        </p:txBody>
      </p:sp>
      <p:sp>
        <p:nvSpPr>
          <p:cNvPr id="3" name="Content Placeholder 2"/>
          <p:cNvSpPr>
            <a:spLocks noGrp="1"/>
          </p:cNvSpPr>
          <p:nvPr>
            <p:ph idx="1"/>
          </p:nvPr>
        </p:nvSpPr>
        <p:spPr>
          <a:xfrm>
            <a:off x="365125" y="1141413"/>
            <a:ext cx="8525354" cy="5106987"/>
          </a:xfrm>
        </p:spPr>
        <p:txBody>
          <a:bodyPr/>
          <a:lstStyle/>
          <a:p>
            <a:r>
              <a:rPr lang="en-US" dirty="0" smtClean="0"/>
              <a:t>As your hand approaches a positively charged cup, the free electrons on the surface of your hand and arm move toward it.</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5" name="Picture 14" descr="14_11_Figure_Anno.jpg"/>
          <p:cNvPicPr>
            <a:picLocks noChangeAspect="1"/>
          </p:cNvPicPr>
          <p:nvPr/>
        </p:nvPicPr>
        <p:blipFill rotWithShape="1">
          <a:blip r:embed="rId2">
            <a:extLst>
              <a:ext uri="{28A0092B-C50C-407E-A947-70E740481C1C}">
                <a14:useLocalDpi xmlns:a14="http://schemas.microsoft.com/office/drawing/2010/main" val="0"/>
              </a:ext>
            </a:extLst>
          </a:blip>
          <a:srcRect t="-9" b="2804"/>
          <a:stretch/>
        </p:blipFill>
        <p:spPr>
          <a:xfrm>
            <a:off x="3166837" y="2525828"/>
            <a:ext cx="2810326" cy="4221834"/>
          </a:xfrm>
          <a:prstGeom prst="rect">
            <a:avLst/>
          </a:prstGeom>
        </p:spPr>
      </p:pic>
    </p:spTree>
    <p:extLst>
      <p:ext uri="{BB962C8B-B14F-4D97-AF65-F5344CB8AC3E}">
        <p14:creationId xmlns:p14="http://schemas.microsoft.com/office/powerpoint/2010/main" val="3469052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4_12_Figure_Anno.jpg"/>
          <p:cNvPicPr>
            <a:picLocks noChangeAspect="1"/>
          </p:cNvPicPr>
          <p:nvPr/>
        </p:nvPicPr>
        <p:blipFill rotWithShape="1">
          <a:blip r:embed="rId2">
            <a:extLst>
              <a:ext uri="{28A0092B-C50C-407E-A947-70E740481C1C}">
                <a14:useLocalDpi xmlns:a14="http://schemas.microsoft.com/office/drawing/2010/main" val="0"/>
              </a:ext>
            </a:extLst>
          </a:blip>
          <a:srcRect b="3086"/>
          <a:stretch/>
        </p:blipFill>
        <p:spPr>
          <a:xfrm>
            <a:off x="1897015" y="2884482"/>
            <a:ext cx="5340827" cy="3565599"/>
          </a:xfrm>
          <a:prstGeom prst="rect">
            <a:avLst/>
          </a:prstGeom>
        </p:spPr>
      </p:pic>
      <p:sp>
        <p:nvSpPr>
          <p:cNvPr id="2" name="Title 1"/>
          <p:cNvSpPr>
            <a:spLocks noGrp="1"/>
          </p:cNvSpPr>
          <p:nvPr>
            <p:ph type="title"/>
          </p:nvPr>
        </p:nvSpPr>
        <p:spPr/>
        <p:txBody>
          <a:bodyPr/>
          <a:lstStyle/>
          <a:p>
            <a:r>
              <a:rPr lang="en-US" smtClean="0"/>
              <a:t>Grounding</a:t>
            </a:r>
            <a:endParaRPr lang="en-US" dirty="0" smtClean="0"/>
          </a:p>
        </p:txBody>
      </p:sp>
      <p:sp>
        <p:nvSpPr>
          <p:cNvPr id="3" name="Content Placeholder 2"/>
          <p:cNvSpPr>
            <a:spLocks noGrp="1"/>
          </p:cNvSpPr>
          <p:nvPr>
            <p:ph idx="1"/>
          </p:nvPr>
        </p:nvSpPr>
        <p:spPr>
          <a:xfrm>
            <a:off x="365125" y="1141413"/>
            <a:ext cx="8554890" cy="5106987"/>
          </a:xfrm>
        </p:spPr>
        <p:txBody>
          <a:bodyPr/>
          <a:lstStyle/>
          <a:p>
            <a:r>
              <a:rPr lang="en-US" dirty="0" smtClean="0"/>
              <a:t>If the cup has a positive charge, negative electrons in the ground are attracted toward the cup and travel from the ground to the cup, causing it to become neutral.</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228694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Discharging by moisture in the air</a:t>
            </a:r>
            <a:endParaRPr lang="en-US" dirty="0" smtClean="0"/>
          </a:p>
        </p:txBody>
      </p:sp>
      <p:sp>
        <p:nvSpPr>
          <p:cNvPr id="3" name="Content Placeholder 2"/>
          <p:cNvSpPr>
            <a:spLocks noGrp="1"/>
          </p:cNvSpPr>
          <p:nvPr>
            <p:ph sz="half" idx="1"/>
          </p:nvPr>
        </p:nvSpPr>
        <p:spPr>
          <a:xfrm>
            <a:off x="365124" y="1141413"/>
            <a:ext cx="4793029" cy="5106987"/>
          </a:xfrm>
        </p:spPr>
        <p:txBody>
          <a:bodyPr/>
          <a:lstStyle/>
          <a:p>
            <a:r>
              <a:rPr lang="en-US" dirty="0" smtClean="0"/>
              <a:t>If you leave a negatively or positively charged object alone for a long time interval, the object can become neutral in part because of the presence of water vapor in the air.</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13_Figure_Anno.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6104865" y="739185"/>
            <a:ext cx="2826327" cy="5860473"/>
          </a:xfrm>
          <a:prstGeom prst="rect">
            <a:avLst/>
          </a:prstGeom>
        </p:spPr>
      </p:pic>
    </p:spTree>
    <p:extLst>
      <p:ext uri="{BB962C8B-B14F-4D97-AF65-F5344CB8AC3E}">
        <p14:creationId xmlns:p14="http://schemas.microsoft.com/office/powerpoint/2010/main" val="233258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fr-FR" dirty="0" smtClean="0"/>
              <a:t>'</a:t>
            </a:r>
            <a:r>
              <a:rPr lang="en-US" dirty="0" smtClean="0"/>
              <a:t>s new in this chapter</a:t>
            </a:r>
            <a:endParaRPr lang="en-US" dirty="0"/>
          </a:p>
        </p:txBody>
      </p:sp>
      <p:sp>
        <p:nvSpPr>
          <p:cNvPr id="3" name="Content Placeholder 2"/>
          <p:cNvSpPr>
            <a:spLocks noGrp="1"/>
          </p:cNvSpPr>
          <p:nvPr>
            <p:ph idx="1"/>
          </p:nvPr>
        </p:nvSpPr>
        <p:spPr>
          <a:xfrm>
            <a:off x="365126" y="1141413"/>
            <a:ext cx="8631038" cy="5106987"/>
          </a:xfrm>
        </p:spPr>
        <p:txBody>
          <a:bodyPr/>
          <a:lstStyle/>
          <a:p>
            <a:r>
              <a:rPr lang="en-US" dirty="0" smtClean="0"/>
              <a:t>In Chapters 9–13, we learned that all objects are made of tiny particles. </a:t>
            </a:r>
          </a:p>
          <a:p>
            <a:pPr lvl="1"/>
            <a:r>
              <a:rPr lang="en-US" dirty="0" smtClean="0"/>
              <a:t>What holds these particles together? </a:t>
            </a:r>
          </a:p>
          <a:p>
            <a:r>
              <a:rPr lang="en-US" dirty="0" smtClean="0"/>
              <a:t>The interaction responsible for holding the particles together is the same interaction that makes the toner stick to a copier drum and a balloon stick to your hair, as well as many other phenomena that we observe in our everyday world.</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60306773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Properties of electric charge</a:t>
            </a:r>
            <a:endParaRPr lang="en-US" dirty="0" smtClean="0"/>
          </a:p>
        </p:txBody>
      </p:sp>
      <p:sp>
        <p:nvSpPr>
          <p:cNvPr id="3" name="Content Placeholder 2"/>
          <p:cNvSpPr>
            <a:spLocks noGrp="1"/>
          </p:cNvSpPr>
          <p:nvPr>
            <p:ph idx="1"/>
          </p:nvPr>
        </p:nvSpPr>
        <p:spPr/>
        <p:txBody>
          <a:bodyPr/>
          <a:lstStyle/>
          <a:p>
            <a:r>
              <a:rPr lang="en-US" dirty="0" smtClean="0"/>
              <a:t>Similar to mass, momentum, and energy, electric charge is a conserved quantity; it changes in a predictable way in a </a:t>
            </a:r>
            <a:r>
              <a:rPr lang="en-US" dirty="0" err="1" smtClean="0"/>
              <a:t>nonisolated</a:t>
            </a:r>
            <a:r>
              <a:rPr lang="en-US" dirty="0" smtClean="0"/>
              <a:t> system and is constant in isolated systems.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6537894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Electric charge </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Pg_504_Tip box 01.jpg"/>
          <p:cNvPicPr>
            <a:picLocks noChangeAspect="1"/>
          </p:cNvPicPr>
          <p:nvPr/>
        </p:nvPicPr>
        <p:blipFill rotWithShape="1">
          <a:blip r:embed="rId2">
            <a:extLst>
              <a:ext uri="{28A0092B-C50C-407E-A947-70E740481C1C}">
                <a14:useLocalDpi xmlns:a14="http://schemas.microsoft.com/office/drawing/2010/main" val="0"/>
              </a:ext>
            </a:extLst>
          </a:blip>
          <a:srcRect b="8772"/>
          <a:stretch/>
        </p:blipFill>
        <p:spPr>
          <a:xfrm>
            <a:off x="271272" y="2478024"/>
            <a:ext cx="8601456" cy="1901952"/>
          </a:xfrm>
          <a:prstGeom prst="rect">
            <a:avLst/>
          </a:prstGeom>
        </p:spPr>
      </p:pic>
    </p:spTree>
    <p:extLst>
      <p:ext uri="{BB962C8B-B14F-4D97-AF65-F5344CB8AC3E}">
        <p14:creationId xmlns:p14="http://schemas.microsoft.com/office/powerpoint/2010/main" val="888660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Coulomb</a:t>
            </a:r>
            <a:r>
              <a:rPr lang="fr-FR" dirty="0" smtClean="0"/>
              <a:t>'</a:t>
            </a:r>
            <a:r>
              <a:rPr lang="en-US" dirty="0" smtClean="0"/>
              <a:t>s force law</a:t>
            </a:r>
            <a:endParaRPr lang="en-US" dirty="0"/>
          </a:p>
        </p:txBody>
      </p:sp>
      <p:sp>
        <p:nvSpPr>
          <p:cNvPr id="3" name="Content Placeholder 2"/>
          <p:cNvSpPr>
            <a:spLocks noGrp="1"/>
          </p:cNvSpPr>
          <p:nvPr>
            <p:ph idx="1"/>
          </p:nvPr>
        </p:nvSpPr>
        <p:spPr/>
        <p:txBody>
          <a:bodyPr/>
          <a:lstStyle/>
          <a:p>
            <a:r>
              <a:rPr lang="en-US" dirty="0" smtClean="0"/>
              <a:t>In 1785, Charles Coulomb determined the relationship between distance and magnitude of charges, and the force between charges. </a:t>
            </a:r>
          </a:p>
          <a:p>
            <a:r>
              <a:rPr lang="en-US" dirty="0" smtClean="0"/>
              <a:t>The experimental apparatus Coulomb used is called a torsion balance.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14_Figure_Anno.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2856764" y="3423160"/>
            <a:ext cx="3425392" cy="3308085"/>
          </a:xfrm>
          <a:prstGeom prst="rect">
            <a:avLst/>
          </a:prstGeom>
        </p:spPr>
      </p:pic>
    </p:spTree>
    <p:extLst>
      <p:ext uri="{BB962C8B-B14F-4D97-AF65-F5344CB8AC3E}">
        <p14:creationId xmlns:p14="http://schemas.microsoft.com/office/powerpoint/2010/main" val="2156063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Coulomb</a:t>
            </a:r>
            <a:r>
              <a:rPr lang="fr-FR" dirty="0" smtClean="0"/>
              <a:t>'</a:t>
            </a:r>
            <a:r>
              <a:rPr lang="en-US" dirty="0" smtClean="0"/>
              <a:t>s data</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05_Table.jpg"/>
          <p:cNvPicPr>
            <a:picLocks noChangeAspect="1"/>
          </p:cNvPicPr>
          <p:nvPr/>
        </p:nvPicPr>
        <p:blipFill rotWithShape="1">
          <a:blip r:embed="rId2">
            <a:extLst>
              <a:ext uri="{28A0092B-C50C-407E-A947-70E740481C1C}">
                <a14:useLocalDpi xmlns:a14="http://schemas.microsoft.com/office/drawing/2010/main" val="0"/>
              </a:ext>
            </a:extLst>
          </a:blip>
          <a:srcRect b="4132"/>
          <a:stretch/>
        </p:blipFill>
        <p:spPr>
          <a:xfrm>
            <a:off x="266700" y="1307592"/>
            <a:ext cx="8601456" cy="4242816"/>
          </a:xfrm>
          <a:prstGeom prst="rect">
            <a:avLst/>
          </a:prstGeom>
        </p:spPr>
      </p:pic>
    </p:spTree>
    <p:extLst>
      <p:ext uri="{BB962C8B-B14F-4D97-AF65-F5344CB8AC3E}">
        <p14:creationId xmlns:p14="http://schemas.microsoft.com/office/powerpoint/2010/main" val="860167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g_506_Tip box 01.jpg"/>
          <p:cNvPicPr>
            <a:picLocks noChangeAspect="1"/>
          </p:cNvPicPr>
          <p:nvPr/>
        </p:nvPicPr>
        <p:blipFill rotWithShape="1">
          <a:blip r:embed="rId2">
            <a:extLst>
              <a:ext uri="{28A0092B-C50C-407E-A947-70E740481C1C}">
                <a14:useLocalDpi xmlns:a14="http://schemas.microsoft.com/office/drawing/2010/main" val="0"/>
              </a:ext>
            </a:extLst>
          </a:blip>
          <a:srcRect t="1" b="3496"/>
          <a:stretch/>
        </p:blipFill>
        <p:spPr>
          <a:xfrm>
            <a:off x="271272" y="905256"/>
            <a:ext cx="8601456" cy="5047488"/>
          </a:xfrm>
          <a:prstGeom prst="rect">
            <a:avLst/>
          </a:prstGeom>
        </p:spPr>
      </p:pic>
      <p:sp>
        <p:nvSpPr>
          <p:cNvPr id="2" name="Title 1"/>
          <p:cNvSpPr>
            <a:spLocks noGrp="1"/>
          </p:cNvSpPr>
          <p:nvPr>
            <p:ph type="title"/>
          </p:nvPr>
        </p:nvSpPr>
        <p:spPr/>
        <p:txBody>
          <a:bodyPr/>
          <a:lstStyle/>
          <a:p>
            <a:r>
              <a:rPr lang="en-US" dirty="0" smtClean="0"/>
              <a:t>Coulomb</a:t>
            </a:r>
            <a:r>
              <a:rPr lang="fr-FR" dirty="0" smtClean="0"/>
              <a:t>'</a:t>
            </a:r>
            <a:r>
              <a:rPr lang="en-US" dirty="0" smtClean="0"/>
              <a:t>s law</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128057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Pg_506_Tip box 01.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1998032" y="1007317"/>
            <a:ext cx="5147937" cy="4843366"/>
          </a:xfrm>
          <a:prstGeom prst="rect">
            <a:avLst/>
          </a:prstGeom>
        </p:spPr>
      </p:pic>
      <p:sp>
        <p:nvSpPr>
          <p:cNvPr id="2" name="Title 1"/>
          <p:cNvSpPr>
            <a:spLocks noGrp="1"/>
          </p:cNvSpPr>
          <p:nvPr>
            <p:ph type="title"/>
          </p:nvPr>
        </p:nvSpPr>
        <p:spPr/>
        <p:txBody>
          <a:bodyPr/>
          <a:lstStyle/>
          <a:p>
            <a:r>
              <a:rPr lang="en-US" smtClean="0"/>
              <a:t>Tip</a:t>
            </a:r>
            <a:endParaRPr lang="en-US" dirty="0" smtClean="0"/>
          </a:p>
        </p:txBody>
      </p:sp>
    </p:spTree>
    <p:extLst>
      <p:ext uri="{BB962C8B-B14F-4D97-AF65-F5344CB8AC3E}">
        <p14:creationId xmlns:p14="http://schemas.microsoft.com/office/powerpoint/2010/main" val="3761007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Comparing the magnitude of the electric force to the gravitational force</a:t>
            </a:r>
          </a:p>
        </p:txBody>
      </p:sp>
      <p:sp>
        <p:nvSpPr>
          <p:cNvPr id="3" name="Content Placeholder 2"/>
          <p:cNvSpPr>
            <a:spLocks noGrp="1"/>
          </p:cNvSpPr>
          <p:nvPr>
            <p:ph idx="1"/>
          </p:nvPr>
        </p:nvSpPr>
        <p:spPr>
          <a:xfrm>
            <a:off x="365125" y="1141413"/>
            <a:ext cx="8417054" cy="5106987"/>
          </a:xfrm>
        </p:spPr>
        <p:txBody>
          <a:bodyPr/>
          <a:lstStyle/>
          <a:p>
            <a:r>
              <a:rPr lang="en-US" dirty="0" smtClean="0"/>
              <a:t>Consider a proton and an electron in a hydrogen atom. They are separated by about 10</a:t>
            </a:r>
            <a:r>
              <a:rPr lang="en-US" baseline="30000" dirty="0" smtClean="0"/>
              <a:t>–10 </a:t>
            </a:r>
            <a:r>
              <a:rPr lang="en-US" dirty="0" smtClean="0"/>
              <a:t>m.</a:t>
            </a:r>
          </a:p>
          <a:p>
            <a:r>
              <a:rPr lang="en-US" dirty="0" smtClean="0"/>
              <a:t>The electric force between the two objects is </a:t>
            </a:r>
            <a:br>
              <a:rPr lang="en-US" dirty="0" smtClean="0"/>
            </a:br>
            <a:r>
              <a:rPr lang="en-US" dirty="0" smtClean="0"/>
              <a:t>2.3 x 10</a:t>
            </a:r>
            <a:r>
              <a:rPr lang="en-US" baseline="30000" dirty="0" smtClean="0"/>
              <a:t>–8</a:t>
            </a:r>
            <a:r>
              <a:rPr lang="en-US" dirty="0" smtClean="0"/>
              <a:t> N.</a:t>
            </a:r>
          </a:p>
          <a:p>
            <a:r>
              <a:rPr lang="en-US" dirty="0" smtClean="0"/>
              <a:t>The gravitational force between the two objects is 1.0 x 10</a:t>
            </a:r>
            <a:r>
              <a:rPr lang="en-US" baseline="30000" dirty="0" smtClean="0"/>
              <a:t>–47 </a:t>
            </a:r>
            <a:r>
              <a:rPr lang="en-US" dirty="0" smtClean="0"/>
              <a:t>N.</a:t>
            </a:r>
          </a:p>
          <a:p>
            <a:r>
              <a:rPr lang="en-US" dirty="0" smtClean="0"/>
              <a:t>The electric force between these objects is about 2 x 10</a:t>
            </a:r>
            <a:r>
              <a:rPr lang="en-US" baseline="30000" dirty="0" smtClean="0"/>
              <a:t>39</a:t>
            </a:r>
            <a:r>
              <a:rPr lang="en-US" dirty="0" smtClean="0"/>
              <a:t> times greater than the gravitational force!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834876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g_507_Tip box 01.jpg"/>
          <p:cNvPicPr>
            <a:picLocks noChangeAspect="1"/>
          </p:cNvPicPr>
          <p:nvPr/>
        </p:nvPicPr>
        <p:blipFill rotWithShape="1">
          <a:blip r:embed="rId2">
            <a:extLst>
              <a:ext uri="{28A0092B-C50C-407E-A947-70E740481C1C}">
                <a14:useLocalDpi xmlns:a14="http://schemas.microsoft.com/office/drawing/2010/main" val="0"/>
              </a:ext>
            </a:extLst>
          </a:blip>
          <a:srcRect b="3003"/>
          <a:stretch/>
        </p:blipFill>
        <p:spPr>
          <a:xfrm>
            <a:off x="1017680" y="1149525"/>
            <a:ext cx="7108641" cy="4881839"/>
          </a:xfrm>
          <a:prstGeom prst="rect">
            <a:avLst/>
          </a:prstGeom>
        </p:spPr>
      </p:pic>
      <p:sp>
        <p:nvSpPr>
          <p:cNvPr id="2" name="Title 1"/>
          <p:cNvSpPr>
            <a:spLocks noGrp="1"/>
          </p:cNvSpPr>
          <p:nvPr>
            <p:ph type="title"/>
          </p:nvPr>
        </p:nvSpPr>
        <p:spPr/>
        <p:txBody>
          <a:bodyPr/>
          <a:lstStyle/>
          <a:p>
            <a:r>
              <a:rPr lang="en-US" smtClean="0"/>
              <a:t>Tip</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4253763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Conceptual Exercise 14.3</a:t>
            </a:r>
            <a:endParaRPr lang="en-US" dirty="0" smtClean="0"/>
          </a:p>
        </p:txBody>
      </p:sp>
      <p:sp>
        <p:nvSpPr>
          <p:cNvPr id="3" name="Content Placeholder 2"/>
          <p:cNvSpPr>
            <a:spLocks noGrp="1"/>
          </p:cNvSpPr>
          <p:nvPr>
            <p:ph idx="1"/>
          </p:nvPr>
        </p:nvSpPr>
        <p:spPr>
          <a:xfrm>
            <a:off x="365125" y="1141413"/>
            <a:ext cx="7747560" cy="5106987"/>
          </a:xfrm>
        </p:spPr>
        <p:txBody>
          <a:bodyPr/>
          <a:lstStyle/>
          <a:p>
            <a:r>
              <a:rPr lang="en-US" dirty="0" smtClean="0"/>
              <a:t>Two small aluminum foil balls of equal mass, A and B, have electric charges +</a:t>
            </a:r>
            <a:r>
              <a:rPr lang="en-US" i="1" dirty="0" smtClean="0"/>
              <a:t>q</a:t>
            </a:r>
            <a:r>
              <a:rPr lang="en-US" dirty="0" smtClean="0"/>
              <a:t> and +3</a:t>
            </a:r>
            <a:r>
              <a:rPr lang="en-US" i="1" dirty="0" smtClean="0"/>
              <a:t>q</a:t>
            </a:r>
            <a:r>
              <a:rPr lang="en-US" dirty="0" smtClean="0"/>
              <a:t>, respectively. If the balls are suspended by equal-length strings from the same point, will one string hang at a greater angle from the vertical than the other? Justify your answer.</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576077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Quantitative Exercise 14.4</a:t>
            </a:r>
            <a:endParaRPr lang="en-US" dirty="0" smtClean="0"/>
          </a:p>
        </p:txBody>
      </p:sp>
      <p:sp>
        <p:nvSpPr>
          <p:cNvPr id="3" name="Content Placeholder 2"/>
          <p:cNvSpPr>
            <a:spLocks noGrp="1"/>
          </p:cNvSpPr>
          <p:nvPr>
            <p:ph idx="1"/>
          </p:nvPr>
        </p:nvSpPr>
        <p:spPr>
          <a:xfrm>
            <a:off x="365124" y="1141413"/>
            <a:ext cx="8505664" cy="5106987"/>
          </a:xfrm>
        </p:spPr>
        <p:txBody>
          <a:bodyPr/>
          <a:lstStyle/>
          <a:p>
            <a:r>
              <a:rPr lang="en-US" dirty="0" smtClean="0"/>
              <a:t>Three identical metal spheres A, B, and C are on separate insulating stands. You charge sphere </a:t>
            </a:r>
            <a:br>
              <a:rPr lang="en-US" dirty="0" smtClean="0"/>
            </a:br>
            <a:r>
              <a:rPr lang="en-US" dirty="0" smtClean="0"/>
              <a:t>A with charge +</a:t>
            </a:r>
            <a:r>
              <a:rPr lang="en-US" i="1" dirty="0" smtClean="0"/>
              <a:t>q</a:t>
            </a:r>
            <a:r>
              <a:rPr lang="en-US" dirty="0" smtClean="0"/>
              <a:t>. Then you touch sphere B to sphere A, and separate them by distance </a:t>
            </a:r>
            <a:r>
              <a:rPr lang="en-US" i="1" dirty="0" smtClean="0"/>
              <a:t>d</a:t>
            </a:r>
            <a:r>
              <a:rPr lang="en-US" dirty="0" smtClean="0"/>
              <a:t>. </a:t>
            </a:r>
          </a:p>
          <a:p>
            <a:pPr lvl="1"/>
            <a:r>
              <a:rPr lang="en-US" dirty="0" smtClean="0"/>
              <a:t>Write an expression for the electric force that the spheres exert on each other. </a:t>
            </a:r>
          </a:p>
          <a:p>
            <a:r>
              <a:rPr lang="en-US" dirty="0" smtClean="0"/>
              <a:t>You now take sphere C, touch it to sphere A, and then remove sphere C. You then separate spheres A and B by a distance </a:t>
            </a:r>
            <a:r>
              <a:rPr lang="en-US" i="1" dirty="0" smtClean="0"/>
              <a:t>d</a:t>
            </a:r>
            <a:r>
              <a:rPr lang="en-US" dirty="0" smtClean="0"/>
              <a:t>/2. </a:t>
            </a:r>
          </a:p>
          <a:p>
            <a:pPr lvl="1"/>
            <a:r>
              <a:rPr lang="en-US" dirty="0" smtClean="0"/>
              <a:t>Write an expression for the magnitude of the force that spheres A and B exert on each other.</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92002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Electrostatic interactions</a:t>
            </a:r>
            <a:endParaRPr lang="en-US" dirty="0" smtClean="0"/>
          </a:p>
        </p:txBody>
      </p:sp>
      <p:sp>
        <p:nvSpPr>
          <p:cNvPr id="3" name="Content Placeholder 2"/>
          <p:cNvSpPr>
            <a:spLocks noGrp="1"/>
          </p:cNvSpPr>
          <p:nvPr>
            <p:ph idx="1"/>
          </p:nvPr>
        </p:nvSpPr>
        <p:spPr>
          <a:xfrm>
            <a:off x="365125" y="1141413"/>
            <a:ext cx="4607970" cy="5106987"/>
          </a:xfrm>
        </p:spPr>
        <p:txBody>
          <a:bodyPr/>
          <a:lstStyle/>
          <a:p>
            <a:r>
              <a:rPr lang="en-US" dirty="0" smtClean="0"/>
              <a:t>If you rub two balloons the same way with a wool cloth, they will attract the wool but repel each other.</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01_Figure_Anno.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5853944" y="474855"/>
            <a:ext cx="2286000" cy="6182724"/>
          </a:xfrm>
          <a:prstGeom prst="rect">
            <a:avLst/>
          </a:prstGeom>
        </p:spPr>
      </p:pic>
    </p:spTree>
    <p:extLst>
      <p:ext uri="{BB962C8B-B14F-4D97-AF65-F5344CB8AC3E}">
        <p14:creationId xmlns:p14="http://schemas.microsoft.com/office/powerpoint/2010/main" val="348060313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14.5</a:t>
            </a:r>
            <a:endParaRPr lang="en-US" dirty="0" smtClean="0"/>
          </a:p>
        </p:txBody>
      </p:sp>
      <p:sp>
        <p:nvSpPr>
          <p:cNvPr id="3" name="Content Placeholder 2"/>
          <p:cNvSpPr>
            <a:spLocks noGrp="1"/>
          </p:cNvSpPr>
          <p:nvPr>
            <p:ph idx="1"/>
          </p:nvPr>
        </p:nvSpPr>
        <p:spPr>
          <a:xfrm>
            <a:off x="365124" y="1141413"/>
            <a:ext cx="8623810" cy="5106987"/>
          </a:xfrm>
        </p:spPr>
        <p:txBody>
          <a:bodyPr/>
          <a:lstStyle/>
          <a:p>
            <a:r>
              <a:rPr lang="en-US" dirty="0" smtClean="0"/>
              <a:t>Metal spheres on insulating stands have the following electric charges: </a:t>
            </a:r>
            <a:r>
              <a:rPr lang="en-US" i="1" dirty="0" err="1" smtClean="0"/>
              <a:t>q</a:t>
            </a:r>
            <a:r>
              <a:rPr lang="en-US" baseline="-25000" dirty="0" err="1" smtClean="0"/>
              <a:t>A</a:t>
            </a:r>
            <a:r>
              <a:rPr lang="en-US" dirty="0" smtClean="0"/>
              <a:t> = +2.0 x 10</a:t>
            </a:r>
            <a:r>
              <a:rPr lang="en-US" baseline="30000" dirty="0" smtClean="0"/>
              <a:t>–9</a:t>
            </a:r>
            <a:r>
              <a:rPr lang="en-US" dirty="0" smtClean="0"/>
              <a:t> C, </a:t>
            </a:r>
            <a:br>
              <a:rPr lang="en-US" dirty="0" smtClean="0"/>
            </a:br>
            <a:r>
              <a:rPr lang="en-US" i="1" dirty="0" err="1" smtClean="0"/>
              <a:t>q</a:t>
            </a:r>
            <a:r>
              <a:rPr lang="en-US" baseline="-25000" dirty="0" err="1" smtClean="0"/>
              <a:t>B</a:t>
            </a:r>
            <a:r>
              <a:rPr lang="en-US" dirty="0" smtClean="0"/>
              <a:t> = +2.0 x 10</a:t>
            </a:r>
            <a:r>
              <a:rPr lang="en-US" baseline="30000" dirty="0" smtClean="0"/>
              <a:t>–9</a:t>
            </a:r>
            <a:r>
              <a:rPr lang="en-US" dirty="0" smtClean="0"/>
              <a:t> C, and </a:t>
            </a:r>
            <a:r>
              <a:rPr lang="en-US" i="1" dirty="0" err="1" smtClean="0"/>
              <a:t>q</a:t>
            </a:r>
            <a:r>
              <a:rPr lang="en-US" baseline="-25000" dirty="0" err="1" smtClean="0"/>
              <a:t>C</a:t>
            </a:r>
            <a:r>
              <a:rPr lang="en-US" dirty="0" smtClean="0"/>
              <a:t> = –4.0 x 10</a:t>
            </a:r>
            <a:r>
              <a:rPr lang="en-US" baseline="30000" dirty="0" smtClean="0"/>
              <a:t>–9</a:t>
            </a:r>
            <a:r>
              <a:rPr lang="en-US" dirty="0" smtClean="0"/>
              <a:t> C. The spheres are placed at the corners of an equilateral triangle whose sides have length </a:t>
            </a:r>
            <a:r>
              <a:rPr lang="en-US" i="1" dirty="0" smtClean="0"/>
              <a:t>d</a:t>
            </a:r>
            <a:r>
              <a:rPr lang="en-US" dirty="0" smtClean="0"/>
              <a:t> = 1.0 m, with </a:t>
            </a:r>
            <a:r>
              <a:rPr lang="en-US" i="1" dirty="0" err="1" smtClean="0"/>
              <a:t>q</a:t>
            </a:r>
            <a:r>
              <a:rPr lang="en-US" baseline="-25000" dirty="0" err="1" smtClean="0"/>
              <a:t>C</a:t>
            </a:r>
            <a:r>
              <a:rPr lang="en-US" dirty="0" smtClean="0"/>
              <a:t> at the top of the triangle. What is the magnitude of the total (net) electric force that spheres A and B exert on sphere C?</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959768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Electric potential energy: A qualitative analysis</a:t>
            </a:r>
          </a:p>
        </p:txBody>
      </p:sp>
      <p:sp>
        <p:nvSpPr>
          <p:cNvPr id="3" name="Content Placeholder 2"/>
          <p:cNvSpPr>
            <a:spLocks noGrp="1"/>
          </p:cNvSpPr>
          <p:nvPr>
            <p:ph sz="half" idx="1"/>
          </p:nvPr>
        </p:nvSpPr>
        <p:spPr>
          <a:xfrm>
            <a:off x="365125" y="1141413"/>
            <a:ext cx="4187338" cy="5106987"/>
          </a:xfrm>
        </p:spPr>
        <p:txBody>
          <a:bodyPr/>
          <a:lstStyle/>
          <a:p>
            <a:r>
              <a:rPr lang="en-US" dirty="0" smtClean="0"/>
              <a:t>A positively charged cannonball is held near another fixed positively charged object in the barrel of the cannon. </a:t>
            </a:r>
          </a:p>
          <a:p>
            <a:r>
              <a:rPr lang="en-US" dirty="0" smtClean="0"/>
              <a:t>Some type of energy must decrease if gravitational and kinetic energies increase in this process.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5" name="Picture 14" descr="14_15_Figure_Anno.jpg"/>
          <p:cNvPicPr>
            <a:picLocks noChangeAspect="1"/>
          </p:cNvPicPr>
          <p:nvPr/>
        </p:nvPicPr>
        <p:blipFill rotWithShape="1">
          <a:blip r:embed="rId2">
            <a:extLst>
              <a:ext uri="{28A0092B-C50C-407E-A947-70E740481C1C}">
                <a14:useLocalDpi xmlns:a14="http://schemas.microsoft.com/office/drawing/2010/main" val="0"/>
              </a:ext>
            </a:extLst>
          </a:blip>
          <a:srcRect t="1" b="2590"/>
          <a:stretch/>
        </p:blipFill>
        <p:spPr>
          <a:xfrm>
            <a:off x="4605637" y="960333"/>
            <a:ext cx="4378036" cy="5339283"/>
          </a:xfrm>
          <a:prstGeom prst="rect">
            <a:avLst/>
          </a:prstGeom>
        </p:spPr>
      </p:pic>
    </p:spTree>
    <p:extLst>
      <p:ext uri="{BB962C8B-B14F-4D97-AF65-F5344CB8AC3E}">
        <p14:creationId xmlns:p14="http://schemas.microsoft.com/office/powerpoint/2010/main" val="213863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14_16_Figure_Anno.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2153298" y="2707409"/>
            <a:ext cx="4837405" cy="4002782"/>
          </a:xfrm>
          <a:prstGeom prst="rect">
            <a:avLst/>
          </a:prstGeom>
        </p:spPr>
      </p:pic>
      <p:sp>
        <p:nvSpPr>
          <p:cNvPr id="2" name="Title 1"/>
          <p:cNvSpPr>
            <a:spLocks noGrp="1"/>
          </p:cNvSpPr>
          <p:nvPr>
            <p:ph type="title"/>
          </p:nvPr>
        </p:nvSpPr>
        <p:spPr>
          <a:xfrm>
            <a:off x="0" y="0"/>
            <a:ext cx="9144000" cy="1077218"/>
          </a:xfrm>
        </p:spPr>
        <p:txBody>
          <a:bodyPr/>
          <a:lstStyle/>
          <a:p>
            <a:r>
              <a:rPr lang="en-US" dirty="0" smtClean="0"/>
              <a:t>Electric potential energy: A qualitative analysis</a:t>
            </a:r>
          </a:p>
        </p:txBody>
      </p:sp>
      <p:sp>
        <p:nvSpPr>
          <p:cNvPr id="3" name="Content Placeholder 2"/>
          <p:cNvSpPr>
            <a:spLocks noGrp="1"/>
          </p:cNvSpPr>
          <p:nvPr>
            <p:ph idx="1"/>
          </p:nvPr>
        </p:nvSpPr>
        <p:spPr/>
        <p:txBody>
          <a:bodyPr/>
          <a:lstStyle/>
          <a:p>
            <a:r>
              <a:rPr lang="en-US" sz="2400" dirty="0" smtClean="0"/>
              <a:t>Consider two oppositely charged blocks, one of which can slide without friction. When the negatively charged block is released and moves nearer the nut, the kinetic energy of the system increases.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289132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4_17_Figure_Anno.jpg"/>
          <p:cNvPicPr>
            <a:picLocks noChangeAspect="1"/>
          </p:cNvPicPr>
          <p:nvPr/>
        </p:nvPicPr>
        <p:blipFill rotWithShape="1">
          <a:blip r:embed="rId2">
            <a:extLst>
              <a:ext uri="{28A0092B-C50C-407E-A947-70E740481C1C}">
                <a14:useLocalDpi xmlns:a14="http://schemas.microsoft.com/office/drawing/2010/main" val="0"/>
              </a:ext>
            </a:extLst>
          </a:blip>
          <a:srcRect t="1" b="2507"/>
          <a:stretch/>
        </p:blipFill>
        <p:spPr>
          <a:xfrm>
            <a:off x="5885177" y="712581"/>
            <a:ext cx="2608544" cy="6028188"/>
          </a:xfrm>
          <a:prstGeom prst="rect">
            <a:avLst/>
          </a:prstGeom>
        </p:spPr>
      </p:pic>
      <p:sp>
        <p:nvSpPr>
          <p:cNvPr id="2" name="Title 1"/>
          <p:cNvSpPr>
            <a:spLocks noGrp="1"/>
          </p:cNvSpPr>
          <p:nvPr>
            <p:ph type="title"/>
          </p:nvPr>
        </p:nvSpPr>
        <p:spPr>
          <a:xfrm>
            <a:off x="0" y="0"/>
            <a:ext cx="9144000" cy="1077218"/>
          </a:xfrm>
        </p:spPr>
        <p:txBody>
          <a:bodyPr/>
          <a:lstStyle/>
          <a:p>
            <a:r>
              <a:rPr lang="en-US" dirty="0" smtClean="0"/>
              <a:t>Electric potential energy: A quantitative analysis</a:t>
            </a:r>
          </a:p>
        </p:txBody>
      </p:sp>
      <p:sp>
        <p:nvSpPr>
          <p:cNvPr id="3" name="Content Placeholder 2"/>
          <p:cNvSpPr>
            <a:spLocks noGrp="1"/>
          </p:cNvSpPr>
          <p:nvPr>
            <p:ph sz="half" idx="1"/>
          </p:nvPr>
        </p:nvSpPr>
        <p:spPr>
          <a:xfrm>
            <a:off x="365124" y="1141413"/>
            <a:ext cx="4650329" cy="5106987"/>
          </a:xfrm>
        </p:spPr>
        <p:txBody>
          <a:bodyPr/>
          <a:lstStyle/>
          <a:p>
            <a:r>
              <a:rPr lang="en-US" dirty="0" smtClean="0"/>
              <a:t>Use the generalized work-energy principle		   to analyze a situation where only the electric potential energy changes when work is done.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8" name="Picture 17" descr="Pg_511_Eq 01.jpg"/>
          <p:cNvPicPr>
            <a:picLocks noChangeAspect="1"/>
          </p:cNvPicPr>
          <p:nvPr/>
        </p:nvPicPr>
        <p:blipFill rotWithShape="1">
          <a:blip r:embed="rId3">
            <a:extLst>
              <a:ext uri="{28A0092B-C50C-407E-A947-70E740481C1C}">
                <a14:useLocalDpi xmlns:a14="http://schemas.microsoft.com/office/drawing/2010/main" val="0"/>
              </a:ext>
            </a:extLst>
          </a:blip>
          <a:srcRect b="9516"/>
          <a:stretch/>
        </p:blipFill>
        <p:spPr>
          <a:xfrm>
            <a:off x="787551" y="2116960"/>
            <a:ext cx="1737360" cy="345378"/>
          </a:xfrm>
          <a:prstGeom prst="rect">
            <a:avLst/>
          </a:prstGeom>
        </p:spPr>
      </p:pic>
    </p:spTree>
    <p:extLst>
      <p:ext uri="{BB962C8B-B14F-4D97-AF65-F5344CB8AC3E}">
        <p14:creationId xmlns:p14="http://schemas.microsoft.com/office/powerpoint/2010/main" val="4263117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Electric potential energy</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Pg_513_Br 01.jpg"/>
          <p:cNvPicPr>
            <a:picLocks noChangeAspect="1"/>
          </p:cNvPicPr>
          <p:nvPr/>
        </p:nvPicPr>
        <p:blipFill rotWithShape="1">
          <a:blip r:embed="rId2">
            <a:extLst>
              <a:ext uri="{28A0092B-C50C-407E-A947-70E740481C1C}">
                <a14:useLocalDpi xmlns:a14="http://schemas.microsoft.com/office/drawing/2010/main" val="0"/>
              </a:ext>
            </a:extLst>
          </a:blip>
          <a:srcRect b="5102"/>
          <a:stretch/>
        </p:blipFill>
        <p:spPr>
          <a:xfrm>
            <a:off x="271272" y="1728216"/>
            <a:ext cx="8601456" cy="3401568"/>
          </a:xfrm>
          <a:prstGeom prst="rect">
            <a:avLst/>
          </a:prstGeom>
        </p:spPr>
      </p:pic>
    </p:spTree>
    <p:extLst>
      <p:ext uri="{BB962C8B-B14F-4D97-AF65-F5344CB8AC3E}">
        <p14:creationId xmlns:p14="http://schemas.microsoft.com/office/powerpoint/2010/main" val="1694887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Pg_513_Tip box 01.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2060549" y="765149"/>
            <a:ext cx="5022903" cy="5327703"/>
          </a:xfrm>
          <a:prstGeom prst="rect">
            <a:avLst/>
          </a:prstGeom>
        </p:spPr>
      </p:pic>
    </p:spTree>
    <p:extLst>
      <p:ext uri="{BB962C8B-B14F-4D97-AF65-F5344CB8AC3E}">
        <p14:creationId xmlns:p14="http://schemas.microsoft.com/office/powerpoint/2010/main" val="308345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14.6</a:t>
            </a:r>
            <a:endParaRPr lang="en-US" dirty="0" smtClean="0"/>
          </a:p>
        </p:txBody>
      </p:sp>
      <p:sp>
        <p:nvSpPr>
          <p:cNvPr id="3" name="Content Placeholder 2"/>
          <p:cNvSpPr>
            <a:spLocks noGrp="1"/>
          </p:cNvSpPr>
          <p:nvPr>
            <p:ph idx="1"/>
          </p:nvPr>
        </p:nvSpPr>
        <p:spPr/>
        <p:txBody>
          <a:bodyPr/>
          <a:lstStyle/>
          <a:p>
            <a:r>
              <a:rPr lang="en-US" sz="2400" dirty="0" smtClean="0"/>
              <a:t>Two oppositely charged objects (with positive charge +</a:t>
            </a:r>
            <a:r>
              <a:rPr lang="en-US" sz="2400" i="1" dirty="0" smtClean="0"/>
              <a:t>q</a:t>
            </a:r>
            <a:r>
              <a:rPr lang="en-US" sz="2400" dirty="0" smtClean="0"/>
              <a:t> and negative charge –</a:t>
            </a:r>
            <a:r>
              <a:rPr lang="en-US" sz="2400" i="1" dirty="0" smtClean="0"/>
              <a:t>q</a:t>
            </a:r>
            <a:r>
              <a:rPr lang="en-US" sz="2400" dirty="0" smtClean="0"/>
              <a:t>) are separated by distance </a:t>
            </a:r>
            <a:r>
              <a:rPr lang="en-US" sz="2400" i="1" dirty="0" err="1" smtClean="0"/>
              <a:t>r</a:t>
            </a:r>
            <a:r>
              <a:rPr lang="en-US" sz="2400" baseline="-25000" dirty="0" err="1" smtClean="0"/>
              <a:t>i</a:t>
            </a:r>
            <a:r>
              <a:rPr lang="en-US" sz="2400" dirty="0" smtClean="0"/>
              <a:t>. Will the electric potential energy of the system decrease or increase if you pull the objects farther apart? Explain.</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Pg513_UnFigure1.jpg"/>
          <p:cNvPicPr>
            <a:picLocks noChangeAspect="1"/>
          </p:cNvPicPr>
          <p:nvPr/>
        </p:nvPicPr>
        <p:blipFill rotWithShape="1">
          <a:blip r:embed="rId2">
            <a:extLst>
              <a:ext uri="{28A0092B-C50C-407E-A947-70E740481C1C}">
                <a14:useLocalDpi xmlns:a14="http://schemas.microsoft.com/office/drawing/2010/main" val="0"/>
              </a:ext>
            </a:extLst>
          </a:blip>
          <a:srcRect b="3425"/>
          <a:stretch/>
        </p:blipFill>
        <p:spPr>
          <a:xfrm>
            <a:off x="1336228" y="2699889"/>
            <a:ext cx="6462401" cy="3874693"/>
          </a:xfrm>
          <a:prstGeom prst="rect">
            <a:avLst/>
          </a:prstGeom>
        </p:spPr>
      </p:pic>
    </p:spTree>
    <p:extLst>
      <p:ext uri="{BB962C8B-B14F-4D97-AF65-F5344CB8AC3E}">
        <p14:creationId xmlns:p14="http://schemas.microsoft.com/office/powerpoint/2010/main" val="3327108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Graphing the electric potential energy versus distance</a:t>
            </a:r>
          </a:p>
        </p:txBody>
      </p:sp>
      <p:sp>
        <p:nvSpPr>
          <p:cNvPr id="3" name="Content Placeholder 2"/>
          <p:cNvSpPr>
            <a:spLocks noGrp="1"/>
          </p:cNvSpPr>
          <p:nvPr>
            <p:ph idx="1"/>
          </p:nvPr>
        </p:nvSpPr>
        <p:spPr/>
        <p:txBody>
          <a:bodyPr/>
          <a:lstStyle/>
          <a:p>
            <a:r>
              <a:rPr lang="en-US" sz="2400" dirty="0" smtClean="0"/>
              <a:t>Because of the 1/</a:t>
            </a:r>
            <a:r>
              <a:rPr lang="en-US" sz="2400" i="1" dirty="0" smtClean="0"/>
              <a:t>r</a:t>
            </a:r>
            <a:r>
              <a:rPr lang="en-US" sz="2400" dirty="0" smtClean="0"/>
              <a:t> dependence, the electric potential energy approaches positive infinity when the separation approaches zero, and it becomes less positive and approaches zero as like charges are moved far apart.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18_FigureA_Anno.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2270146" y="2873814"/>
            <a:ext cx="4600661" cy="3638893"/>
          </a:xfrm>
          <a:prstGeom prst="rect">
            <a:avLst/>
          </a:prstGeom>
        </p:spPr>
      </p:pic>
    </p:spTree>
    <p:extLst>
      <p:ext uri="{BB962C8B-B14F-4D97-AF65-F5344CB8AC3E}">
        <p14:creationId xmlns:p14="http://schemas.microsoft.com/office/powerpoint/2010/main" val="2824666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Electric potential energy of multiple charge systems</a:t>
            </a:r>
          </a:p>
        </p:txBody>
      </p:sp>
      <p:sp>
        <p:nvSpPr>
          <p:cNvPr id="3" name="Content Placeholder 2"/>
          <p:cNvSpPr>
            <a:spLocks noGrp="1"/>
          </p:cNvSpPr>
          <p:nvPr>
            <p:ph idx="1"/>
          </p:nvPr>
        </p:nvSpPr>
        <p:spPr/>
        <p:txBody>
          <a:bodyPr/>
          <a:lstStyle/>
          <a:p>
            <a:r>
              <a:rPr lang="en-US" dirty="0" smtClean="0"/>
              <a:t>Each pair of charged objects has an associated electric potential energy, and the total electric potential energy of the system is the sum of the energies of all pairs. </a:t>
            </a:r>
          </a:p>
          <a:p>
            <a:r>
              <a:rPr lang="en-US" dirty="0" smtClean="0"/>
              <a:t>For three charged objects, the total electric potential energy is: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Pg_514_Eq 01.jpg"/>
          <p:cNvPicPr>
            <a:picLocks noChangeAspect="1"/>
          </p:cNvPicPr>
          <p:nvPr/>
        </p:nvPicPr>
        <p:blipFill rotWithShape="1">
          <a:blip r:embed="rId2">
            <a:extLst>
              <a:ext uri="{28A0092B-C50C-407E-A947-70E740481C1C}">
                <a14:useLocalDpi xmlns:a14="http://schemas.microsoft.com/office/drawing/2010/main" val="0"/>
              </a:ext>
            </a:extLst>
          </a:blip>
          <a:srcRect b="6288"/>
          <a:stretch/>
        </p:blipFill>
        <p:spPr>
          <a:xfrm>
            <a:off x="2144352" y="4216530"/>
            <a:ext cx="4855297" cy="1563949"/>
          </a:xfrm>
          <a:prstGeom prst="rect">
            <a:avLst/>
          </a:prstGeom>
        </p:spPr>
      </p:pic>
    </p:spTree>
    <p:extLst>
      <p:ext uri="{BB962C8B-B14F-4D97-AF65-F5344CB8AC3E}">
        <p14:creationId xmlns:p14="http://schemas.microsoft.com/office/powerpoint/2010/main" val="1758555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Skills for analyzing processes involving electric force and electric potential energy</a:t>
            </a:r>
          </a:p>
        </p:txBody>
      </p:sp>
      <p:sp>
        <p:nvSpPr>
          <p:cNvPr id="3" name="Content Placeholder 2"/>
          <p:cNvSpPr>
            <a:spLocks noGrp="1"/>
          </p:cNvSpPr>
          <p:nvPr>
            <p:ph idx="1"/>
          </p:nvPr>
        </p:nvSpPr>
        <p:spPr>
          <a:xfrm>
            <a:off x="365124" y="1141413"/>
            <a:ext cx="8417053" cy="5106987"/>
          </a:xfrm>
        </p:spPr>
        <p:txBody>
          <a:bodyPr/>
          <a:lstStyle/>
          <a:p>
            <a:pPr marL="0" indent="0">
              <a:buNone/>
            </a:pPr>
            <a:r>
              <a:rPr lang="en-US" dirty="0" smtClean="0"/>
              <a:t>In conjunction with your problem-solving strategy:</a:t>
            </a:r>
          </a:p>
          <a:p>
            <a:r>
              <a:rPr lang="en-US" dirty="0" smtClean="0"/>
              <a:t>Decide whether you can consider the charged objects to be point-like.</a:t>
            </a:r>
          </a:p>
          <a:p>
            <a:r>
              <a:rPr lang="en-US" dirty="0" smtClean="0"/>
              <a:t>If you are using the work-energy principle, construct an energy bar chart. Decide where the zeros for potential energies are.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77434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Observational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5" name="Picture 14" descr="14_01_Table_01.jpg"/>
          <p:cNvPicPr>
            <a:picLocks noChangeAspect="1"/>
          </p:cNvPicPr>
          <p:nvPr/>
        </p:nvPicPr>
        <p:blipFill rotWithShape="1">
          <a:blip r:embed="rId2">
            <a:extLst>
              <a:ext uri="{28A0092B-C50C-407E-A947-70E740481C1C}">
                <a14:useLocalDpi xmlns:a14="http://schemas.microsoft.com/office/drawing/2010/main" val="0"/>
              </a:ext>
            </a:extLst>
          </a:blip>
          <a:srcRect b="4348"/>
          <a:stretch/>
        </p:blipFill>
        <p:spPr>
          <a:xfrm>
            <a:off x="266700" y="1417320"/>
            <a:ext cx="8601456" cy="4023360"/>
          </a:xfrm>
          <a:prstGeom prst="rect">
            <a:avLst/>
          </a:prstGeom>
        </p:spPr>
      </p:pic>
    </p:spTree>
    <p:extLst>
      <p:ext uri="{BB962C8B-B14F-4D97-AF65-F5344CB8AC3E}">
        <p14:creationId xmlns:p14="http://schemas.microsoft.com/office/powerpoint/2010/main" val="404991327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14.8</a:t>
            </a:r>
            <a:endParaRPr lang="en-US" dirty="0" smtClean="0"/>
          </a:p>
        </p:txBody>
      </p:sp>
      <p:sp>
        <p:nvSpPr>
          <p:cNvPr id="3" name="Content Placeholder 2"/>
          <p:cNvSpPr>
            <a:spLocks noGrp="1"/>
          </p:cNvSpPr>
          <p:nvPr>
            <p:ph idx="1"/>
          </p:nvPr>
        </p:nvSpPr>
        <p:spPr>
          <a:xfrm>
            <a:off x="365125" y="1141413"/>
            <a:ext cx="8328444" cy="5283846"/>
          </a:xfrm>
        </p:spPr>
        <p:txBody>
          <a:bodyPr/>
          <a:lstStyle/>
          <a:p>
            <a:r>
              <a:rPr lang="en-US" dirty="0" smtClean="0"/>
              <a:t>Suppose that a radon atom in the air in a home is inhaled into the lungs. While in the lungs, the nucleus of the radon atom undergoes radioactive decay, emitting an </a:t>
            </a:r>
            <a:r>
              <a:rPr lang="el-GR" i="1" dirty="0" smtClean="0"/>
              <a:t>α</a:t>
            </a:r>
            <a:r>
              <a:rPr lang="en-US" dirty="0" smtClean="0"/>
              <a:t> (alpha) particle, which is composed of two protons and two neutrons. During this process, the radon nucleus turns into a polonium nucleus with charge +84</a:t>
            </a:r>
            <a:r>
              <a:rPr lang="en-US" i="1" dirty="0" smtClean="0"/>
              <a:t>e</a:t>
            </a:r>
            <a:r>
              <a:rPr lang="en-US" dirty="0" smtClean="0"/>
              <a:t> and mass 3.6 x 10</a:t>
            </a:r>
            <a:r>
              <a:rPr lang="en-US" baseline="30000" dirty="0" smtClean="0"/>
              <a:t>–25</a:t>
            </a:r>
            <a:r>
              <a:rPr lang="en-US" dirty="0" smtClean="0"/>
              <a:t> kg. The </a:t>
            </a:r>
            <a:r>
              <a:rPr lang="el-GR" i="1" dirty="0" smtClean="0"/>
              <a:t>α</a:t>
            </a:r>
            <a:r>
              <a:rPr lang="en-US" dirty="0" smtClean="0"/>
              <a:t> particle has charge +2</a:t>
            </a:r>
            <a:r>
              <a:rPr lang="en-US" i="1" dirty="0" smtClean="0"/>
              <a:t>e</a:t>
            </a:r>
            <a:r>
              <a:rPr lang="en-US" dirty="0" smtClean="0"/>
              <a:t> and mass 6.6 x 10</a:t>
            </a:r>
            <a:r>
              <a:rPr lang="en-US" baseline="30000" dirty="0" smtClean="0"/>
              <a:t>–27</a:t>
            </a:r>
            <a:r>
              <a:rPr lang="en-US" dirty="0" smtClean="0"/>
              <a:t> kg. Suppose the two particles are initially separated by 1.0 x 10</a:t>
            </a:r>
            <a:r>
              <a:rPr lang="en-US" baseline="30000" dirty="0" smtClean="0"/>
              <a:t>–15</a:t>
            </a:r>
            <a:r>
              <a:rPr lang="en-US" dirty="0" smtClean="0"/>
              <a:t> m and are at rest. How fast is the </a:t>
            </a:r>
            <a:r>
              <a:rPr lang="el-GR" dirty="0" smtClean="0"/>
              <a:t>α</a:t>
            </a:r>
            <a:r>
              <a:rPr lang="en-US" dirty="0" smtClean="0"/>
              <a:t> particle moving when it is very far from the polonium nucleus?</a:t>
            </a:r>
            <a:endParaRPr lang="en-US" dirty="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911896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Van de Graaff generator</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19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46" y="678911"/>
            <a:ext cx="3919577" cy="5481362"/>
          </a:xfrm>
          <a:prstGeom prst="rect">
            <a:avLst/>
          </a:prstGeom>
        </p:spPr>
      </p:pic>
      <p:pic>
        <p:nvPicPr>
          <p:cNvPr id="15" name="Picture 14" descr="14_20_Figure.jpg"/>
          <p:cNvPicPr>
            <a:picLocks noChangeAspect="1"/>
          </p:cNvPicPr>
          <p:nvPr/>
        </p:nvPicPr>
        <p:blipFill rotWithShape="1">
          <a:blip r:embed="rId3">
            <a:extLst>
              <a:ext uri="{28A0092B-C50C-407E-A947-70E740481C1C}">
                <a14:useLocalDpi xmlns:a14="http://schemas.microsoft.com/office/drawing/2010/main" val="0"/>
              </a:ext>
            </a:extLst>
          </a:blip>
          <a:srcRect b="2469"/>
          <a:stretch/>
        </p:blipFill>
        <p:spPr>
          <a:xfrm>
            <a:off x="4666804" y="728134"/>
            <a:ext cx="4095907" cy="5345989"/>
          </a:xfrm>
          <a:prstGeom prst="rect">
            <a:avLst/>
          </a:prstGeom>
        </p:spPr>
      </p:pic>
    </p:spTree>
    <p:extLst>
      <p:ext uri="{BB962C8B-B14F-4D97-AF65-F5344CB8AC3E}">
        <p14:creationId xmlns:p14="http://schemas.microsoft.com/office/powerpoint/2010/main" val="4041823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14.10</a:t>
            </a:r>
            <a:endParaRPr lang="en-US" dirty="0" smtClean="0"/>
          </a:p>
        </p:txBody>
      </p:sp>
      <p:sp>
        <p:nvSpPr>
          <p:cNvPr id="3" name="Content Placeholder 2"/>
          <p:cNvSpPr>
            <a:spLocks noGrp="1"/>
          </p:cNvSpPr>
          <p:nvPr>
            <p:ph idx="1"/>
          </p:nvPr>
        </p:nvSpPr>
        <p:spPr>
          <a:xfrm>
            <a:off x="365124" y="1141413"/>
            <a:ext cx="8289063" cy="5106987"/>
          </a:xfrm>
        </p:spPr>
        <p:txBody>
          <a:bodyPr/>
          <a:lstStyle/>
          <a:p>
            <a:r>
              <a:rPr lang="en-US" dirty="0" smtClean="0"/>
              <a:t>The energy needed to remove an electron from a hydrogen atom is approximately 2 x 10</a:t>
            </a:r>
            <a:r>
              <a:rPr lang="en-US" baseline="30000" dirty="0" smtClean="0"/>
              <a:t>–18</a:t>
            </a:r>
            <a:r>
              <a:rPr lang="en-US" dirty="0" smtClean="0"/>
              <a:t> J (about the same for other atoms, too). The average distance a free electron in air will travel between collisions, called the mean free path, is about 10</a:t>
            </a:r>
            <a:r>
              <a:rPr lang="en-US" baseline="30000" dirty="0" smtClean="0"/>
              <a:t>–6</a:t>
            </a:r>
            <a:r>
              <a:rPr lang="en-US" dirty="0" smtClean="0"/>
              <a:t> m. The dome has a 0.15 m radius and a +10</a:t>
            </a:r>
            <a:r>
              <a:rPr lang="en-US" baseline="30000" dirty="0" smtClean="0"/>
              <a:t>–5</a:t>
            </a:r>
            <a:r>
              <a:rPr lang="en-US" dirty="0" smtClean="0"/>
              <a:t> C charge. Could a free electron in the air gain enough kinetic energy to ionize an atom and cause a spark as it travels that short distance toward the charged dome?</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1012913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Wimshurst machine</a:t>
            </a:r>
            <a:endParaRPr lang="en-US" dirty="0" smtClean="0"/>
          </a:p>
        </p:txBody>
      </p:sp>
      <p:sp>
        <p:nvSpPr>
          <p:cNvPr id="3" name="Content Placeholder 2"/>
          <p:cNvSpPr>
            <a:spLocks noGrp="1"/>
          </p:cNvSpPr>
          <p:nvPr>
            <p:ph idx="1"/>
          </p:nvPr>
        </p:nvSpPr>
        <p:spPr>
          <a:xfrm>
            <a:off x="365125" y="1141413"/>
            <a:ext cx="4134265" cy="5106987"/>
          </a:xfrm>
        </p:spPr>
        <p:txBody>
          <a:bodyPr/>
          <a:lstStyle/>
          <a:p>
            <a:r>
              <a:rPr lang="en-US" dirty="0" smtClean="0"/>
              <a:t>The </a:t>
            </a:r>
            <a:r>
              <a:rPr lang="en-US" dirty="0" err="1" smtClean="0"/>
              <a:t>Wimshurst</a:t>
            </a:r>
            <a:r>
              <a:rPr lang="en-US" dirty="0" smtClean="0"/>
              <a:t>, invented in the 1880s, consists of two plastic disks that rotate in opposite directions. It can produce large charge separations.</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21_Figure.jpg"/>
          <p:cNvPicPr>
            <a:picLocks noChangeAspect="1"/>
          </p:cNvPicPr>
          <p:nvPr/>
        </p:nvPicPr>
        <p:blipFill rotWithShape="1">
          <a:blip r:embed="rId2">
            <a:extLst>
              <a:ext uri="{28A0092B-C50C-407E-A947-70E740481C1C}">
                <a14:useLocalDpi xmlns:a14="http://schemas.microsoft.com/office/drawing/2010/main" val="0"/>
              </a:ext>
            </a:extLst>
          </a:blip>
          <a:srcRect b="2803"/>
          <a:stretch/>
        </p:blipFill>
        <p:spPr>
          <a:xfrm>
            <a:off x="4499013" y="704504"/>
            <a:ext cx="4438996" cy="5860473"/>
          </a:xfrm>
          <a:prstGeom prst="rect">
            <a:avLst/>
          </a:prstGeom>
        </p:spPr>
      </p:pic>
    </p:spTree>
    <p:extLst>
      <p:ext uri="{BB962C8B-B14F-4D97-AF65-F5344CB8AC3E}">
        <p14:creationId xmlns:p14="http://schemas.microsoft.com/office/powerpoint/2010/main" val="3624374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photocopier</a:t>
            </a:r>
            <a:endParaRPr lang="en-US" dirty="0" smtClean="0"/>
          </a:p>
        </p:txBody>
      </p:sp>
      <p:sp>
        <p:nvSpPr>
          <p:cNvPr id="3" name="Content Placeholder 2"/>
          <p:cNvSpPr>
            <a:spLocks noGrp="1"/>
          </p:cNvSpPr>
          <p:nvPr>
            <p:ph idx="1"/>
          </p:nvPr>
        </p:nvSpPr>
        <p:spPr/>
        <p:txBody>
          <a:bodyPr/>
          <a:lstStyle/>
          <a:p>
            <a:r>
              <a:rPr lang="en-US" dirty="0" smtClean="0"/>
              <a:t>In a copy machine, a drum gets electrically charged with an image of the page being copied. Dark toner particles stick to the places where the drum is charged.</a:t>
            </a:r>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14" name="Picture 13" descr="14_22_Figure_Anno.jpg"/>
          <p:cNvPicPr>
            <a:picLocks noChangeAspect="1"/>
          </p:cNvPicPr>
          <p:nvPr/>
        </p:nvPicPr>
        <p:blipFill rotWithShape="1">
          <a:blip r:embed="rId2">
            <a:extLst>
              <a:ext uri="{28A0092B-C50C-407E-A947-70E740481C1C}">
                <a14:useLocalDpi xmlns:a14="http://schemas.microsoft.com/office/drawing/2010/main" val="0"/>
              </a:ext>
            </a:extLst>
          </a:blip>
          <a:srcRect b="5193"/>
          <a:stretch/>
        </p:blipFill>
        <p:spPr>
          <a:xfrm>
            <a:off x="266700" y="3047657"/>
            <a:ext cx="8601456" cy="3282696"/>
          </a:xfrm>
          <a:prstGeom prst="rect">
            <a:avLst/>
          </a:prstGeom>
        </p:spPr>
      </p:pic>
    </p:spTree>
    <p:extLst>
      <p:ext uri="{BB962C8B-B14F-4D97-AF65-F5344CB8AC3E}">
        <p14:creationId xmlns:p14="http://schemas.microsoft.com/office/powerpoint/2010/main" val="34754878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4_Pg522_UnTable_01.jpg"/>
          <p:cNvPicPr>
            <a:picLocks noChangeAspect="1"/>
          </p:cNvPicPr>
          <p:nvPr/>
        </p:nvPicPr>
        <p:blipFill rotWithShape="1">
          <a:blip r:embed="rId2">
            <a:extLst>
              <a:ext uri="{28A0092B-C50C-407E-A947-70E740481C1C}">
                <a14:useLocalDpi xmlns:a14="http://schemas.microsoft.com/office/drawing/2010/main" val="0"/>
              </a:ext>
            </a:extLst>
          </a:blip>
          <a:srcRect b="4901"/>
          <a:stretch/>
        </p:blipFill>
        <p:spPr>
          <a:xfrm>
            <a:off x="271272" y="1565196"/>
            <a:ext cx="8601456" cy="3727608"/>
          </a:xfrm>
          <a:prstGeom prst="rect">
            <a:avLst/>
          </a:prstGeom>
        </p:spPr>
      </p:pic>
      <p:sp>
        <p:nvSpPr>
          <p:cNvPr id="2" name="Title 1"/>
          <p:cNvSpPr>
            <a:spLocks noGrp="1"/>
          </p:cNvSpPr>
          <p:nvPr>
            <p:ph type="title"/>
          </p:nvPr>
        </p:nvSpPr>
        <p:spPr/>
        <p:txBody>
          <a:bodyPr/>
          <a:lstStyle/>
          <a:p>
            <a:r>
              <a:rPr lang="en-US" smtClean="0"/>
              <a:t>Summary</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3515325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14_Pg522_UnTable_02.jpg"/>
          <p:cNvPicPr>
            <a:picLocks noChangeAspect="1"/>
          </p:cNvPicPr>
          <p:nvPr/>
        </p:nvPicPr>
        <p:blipFill rotWithShape="1">
          <a:blip r:embed="rId2">
            <a:extLst>
              <a:ext uri="{28A0092B-C50C-407E-A947-70E740481C1C}">
                <a14:useLocalDpi xmlns:a14="http://schemas.microsoft.com/office/drawing/2010/main" val="0"/>
              </a:ext>
            </a:extLst>
          </a:blip>
          <a:srcRect b="8276"/>
          <a:stretch/>
        </p:blipFill>
        <p:spPr>
          <a:xfrm>
            <a:off x="271272" y="1873634"/>
            <a:ext cx="8601456" cy="2342841"/>
          </a:xfrm>
          <a:prstGeom prst="rect">
            <a:avLst/>
          </a:prstGeom>
        </p:spPr>
      </p:pic>
    </p:spTree>
    <p:extLst>
      <p:ext uri="{BB962C8B-B14F-4D97-AF65-F5344CB8AC3E}">
        <p14:creationId xmlns:p14="http://schemas.microsoft.com/office/powerpoint/2010/main" val="2962085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6" name="Picture 5" descr="14_Pg522_UnTable_03.jpg"/>
          <p:cNvPicPr>
            <a:picLocks noChangeAspect="1"/>
          </p:cNvPicPr>
          <p:nvPr/>
        </p:nvPicPr>
        <p:blipFill rotWithShape="1">
          <a:blip r:embed="rId2">
            <a:extLst>
              <a:ext uri="{28A0092B-C50C-407E-A947-70E740481C1C}">
                <a14:useLocalDpi xmlns:a14="http://schemas.microsoft.com/office/drawing/2010/main" val="0"/>
              </a:ext>
            </a:extLst>
          </a:blip>
          <a:srcRect b="6693"/>
          <a:stretch/>
        </p:blipFill>
        <p:spPr>
          <a:xfrm>
            <a:off x="271272" y="1870180"/>
            <a:ext cx="8601456" cy="2730234"/>
          </a:xfrm>
          <a:prstGeom prst="rect">
            <a:avLst/>
          </a:prstGeom>
        </p:spPr>
      </p:pic>
    </p:spTree>
    <p:extLst>
      <p:ext uri="{BB962C8B-B14F-4D97-AF65-F5344CB8AC3E}">
        <p14:creationId xmlns:p14="http://schemas.microsoft.com/office/powerpoint/2010/main" val="11625813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14_Pg522_UnTable_04.jpg"/>
          <p:cNvPicPr>
            <a:picLocks noChangeAspect="1"/>
          </p:cNvPicPr>
          <p:nvPr/>
        </p:nvPicPr>
        <p:blipFill rotWithShape="1">
          <a:blip r:embed="rId2">
            <a:extLst>
              <a:ext uri="{28A0092B-C50C-407E-A947-70E740481C1C}">
                <a14:useLocalDpi xmlns:a14="http://schemas.microsoft.com/office/drawing/2010/main" val="0"/>
              </a:ext>
            </a:extLst>
          </a:blip>
          <a:srcRect b="6696"/>
          <a:stretch/>
        </p:blipFill>
        <p:spPr>
          <a:xfrm>
            <a:off x="271272" y="1867493"/>
            <a:ext cx="8601456" cy="2582265"/>
          </a:xfrm>
          <a:prstGeom prst="rect">
            <a:avLst/>
          </a:prstGeom>
        </p:spPr>
      </p:pic>
    </p:spTree>
    <p:extLst>
      <p:ext uri="{BB962C8B-B14F-4D97-AF65-F5344CB8AC3E}">
        <p14:creationId xmlns:p14="http://schemas.microsoft.com/office/powerpoint/2010/main" val="34453850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3" name="Picture 2" descr="14_Pg522_UnTable_05.jpg"/>
          <p:cNvPicPr>
            <a:picLocks noChangeAspect="1"/>
          </p:cNvPicPr>
          <p:nvPr/>
        </p:nvPicPr>
        <p:blipFill rotWithShape="1">
          <a:blip r:embed="rId2">
            <a:extLst>
              <a:ext uri="{28A0092B-C50C-407E-A947-70E740481C1C}">
                <a14:useLocalDpi xmlns:a14="http://schemas.microsoft.com/office/drawing/2010/main" val="0"/>
              </a:ext>
            </a:extLst>
          </a:blip>
          <a:srcRect t="393" b="4933"/>
          <a:stretch/>
        </p:blipFill>
        <p:spPr>
          <a:xfrm>
            <a:off x="266700" y="1890164"/>
            <a:ext cx="8601456" cy="3451260"/>
          </a:xfrm>
          <a:prstGeom prst="rect">
            <a:avLst/>
          </a:prstGeom>
        </p:spPr>
      </p:pic>
    </p:spTree>
    <p:extLst>
      <p:ext uri="{BB962C8B-B14F-4D97-AF65-F5344CB8AC3E}">
        <p14:creationId xmlns:p14="http://schemas.microsoft.com/office/powerpoint/2010/main" val="264038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Observational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5" name="Picture 4" descr="14_01_Table_02.jpg"/>
          <p:cNvPicPr>
            <a:picLocks noChangeAspect="1"/>
          </p:cNvPicPr>
          <p:nvPr/>
        </p:nvPicPr>
        <p:blipFill rotWithShape="1">
          <a:blip r:embed="rId2">
            <a:extLst>
              <a:ext uri="{28A0092B-C50C-407E-A947-70E740481C1C}">
                <a14:useLocalDpi xmlns:a14="http://schemas.microsoft.com/office/drawing/2010/main" val="0"/>
              </a:ext>
            </a:extLst>
          </a:blip>
          <a:srcRect b="4383"/>
          <a:stretch/>
        </p:blipFill>
        <p:spPr>
          <a:xfrm>
            <a:off x="266700" y="1419137"/>
            <a:ext cx="8601456" cy="3922776"/>
          </a:xfrm>
          <a:prstGeom prst="rect">
            <a:avLst/>
          </a:prstGeom>
        </p:spPr>
      </p:pic>
    </p:spTree>
    <p:extLst>
      <p:ext uri="{BB962C8B-B14F-4D97-AF65-F5344CB8AC3E}">
        <p14:creationId xmlns:p14="http://schemas.microsoft.com/office/powerpoint/2010/main" val="11235304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Observational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6" name="Picture 5" descr="14_01_Table_03.jpg"/>
          <p:cNvPicPr>
            <a:picLocks noChangeAspect="1"/>
          </p:cNvPicPr>
          <p:nvPr/>
        </p:nvPicPr>
        <p:blipFill rotWithShape="1">
          <a:blip r:embed="rId2">
            <a:extLst>
              <a:ext uri="{28A0092B-C50C-407E-A947-70E740481C1C}">
                <a14:useLocalDpi xmlns:a14="http://schemas.microsoft.com/office/drawing/2010/main" val="0"/>
              </a:ext>
            </a:extLst>
          </a:blip>
          <a:srcRect b="4126"/>
          <a:stretch/>
        </p:blipFill>
        <p:spPr>
          <a:xfrm>
            <a:off x="266700" y="1417156"/>
            <a:ext cx="8601456" cy="4178808"/>
          </a:xfrm>
          <a:prstGeom prst="rect">
            <a:avLst/>
          </a:prstGeom>
        </p:spPr>
      </p:pic>
    </p:spTree>
    <p:extLst>
      <p:ext uri="{BB962C8B-B14F-4D97-AF65-F5344CB8AC3E}">
        <p14:creationId xmlns:p14="http://schemas.microsoft.com/office/powerpoint/2010/main" val="31321795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Observational experiment</a:t>
            </a:r>
            <a:endParaRPr lang="en-US" dirty="0" smtClean="0"/>
          </a:p>
        </p:txBody>
      </p:sp>
      <p:sp>
        <p:nvSpPr>
          <p:cNvPr id="4" name="Footer Placeholder 3"/>
          <p:cNvSpPr>
            <a:spLocks noGrp="1"/>
          </p:cNvSpPr>
          <p:nvPr>
            <p:ph type="ftr" sz="quarter" idx="10"/>
          </p:nvPr>
        </p:nvSpPr>
        <p:spPr/>
        <p:txBody>
          <a:bodyPr/>
          <a:lstStyle/>
          <a:p>
            <a:r>
              <a:rPr lang="en-GB" smtClean="0"/>
              <a:t>© 2014 Pearson Education, Inc.</a:t>
            </a:r>
            <a:endParaRPr lang="en-GB"/>
          </a:p>
        </p:txBody>
      </p:sp>
      <p:pic>
        <p:nvPicPr>
          <p:cNvPr id="6" name="Picture 5" descr="14_01_Table_04.jpg"/>
          <p:cNvPicPr>
            <a:picLocks noChangeAspect="1"/>
          </p:cNvPicPr>
          <p:nvPr/>
        </p:nvPicPr>
        <p:blipFill rotWithShape="1">
          <a:blip r:embed="rId2">
            <a:extLst>
              <a:ext uri="{28A0092B-C50C-407E-A947-70E740481C1C}">
                <a14:useLocalDpi xmlns:a14="http://schemas.microsoft.com/office/drawing/2010/main" val="0"/>
              </a:ext>
            </a:extLst>
          </a:blip>
          <a:srcRect b="4505"/>
          <a:stretch/>
        </p:blipFill>
        <p:spPr>
          <a:xfrm>
            <a:off x="266700" y="1419688"/>
            <a:ext cx="8601456" cy="3941064"/>
          </a:xfrm>
          <a:prstGeom prst="rect">
            <a:avLst/>
          </a:prstGeom>
        </p:spPr>
      </p:pic>
    </p:spTree>
    <p:extLst>
      <p:ext uri="{BB962C8B-B14F-4D97-AF65-F5344CB8AC3E}">
        <p14:creationId xmlns:p14="http://schemas.microsoft.com/office/powerpoint/2010/main" val="28564412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1013</TotalTime>
  <Words>2248</Words>
  <Application>Microsoft Macintosh PowerPoint</Application>
  <PresentationFormat>On-screen Show (4:3)</PresentationFormat>
  <Paragraphs>210</Paragraphs>
  <Slides>69</Slides>
  <Notes>2</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HA5Lect_template</vt:lpstr>
      <vt:lpstr>Electric Charge, Force, and Energy</vt:lpstr>
      <vt:lpstr>Electric Charge, Force, and Energy</vt:lpstr>
      <vt:lpstr>Be sure you know how to:</vt:lpstr>
      <vt:lpstr>What's new in this chapter</vt:lpstr>
      <vt:lpstr>Electrostatic interactions</vt:lpstr>
      <vt:lpstr>Observational experiment</vt:lpstr>
      <vt:lpstr>Observational experiment</vt:lpstr>
      <vt:lpstr>Observational experiment</vt:lpstr>
      <vt:lpstr>Observational experiment</vt:lpstr>
      <vt:lpstr>Observational experiment</vt:lpstr>
      <vt:lpstr>Electrostatic interactions</vt:lpstr>
      <vt:lpstr>Electrostatic interactions</vt:lpstr>
      <vt:lpstr>Electrostatic interactions</vt:lpstr>
      <vt:lpstr>Conceptual Exercise 14.1</vt:lpstr>
      <vt:lpstr>Charged objects attract uncharged objects</vt:lpstr>
      <vt:lpstr>Observational experiment</vt:lpstr>
      <vt:lpstr>Observational experiment</vt:lpstr>
      <vt:lpstr>Observational experiment</vt:lpstr>
      <vt:lpstr>Observational experiment</vt:lpstr>
      <vt:lpstr>Charged objects attract uncharged objects</vt:lpstr>
      <vt:lpstr>Is the electrical interaction just a magnetic interaction?</vt:lpstr>
      <vt:lpstr>Testing experiment</vt:lpstr>
      <vt:lpstr>Testing experiment</vt:lpstr>
      <vt:lpstr>Historical models for electric charge</vt:lpstr>
      <vt:lpstr>Contemporary model for electric charge</vt:lpstr>
      <vt:lpstr>Conceptual Exercise 14.2</vt:lpstr>
      <vt:lpstr>Conductors</vt:lpstr>
      <vt:lpstr>Testing experiment</vt:lpstr>
      <vt:lpstr>Testing experiment</vt:lpstr>
      <vt:lpstr>Conductors</vt:lpstr>
      <vt:lpstr>The electroscope</vt:lpstr>
      <vt:lpstr>The electroscope</vt:lpstr>
      <vt:lpstr>Dielectrics</vt:lpstr>
      <vt:lpstr>Polarization of conductors and dielectrics</vt:lpstr>
      <vt:lpstr>Electric properties of materials</vt:lpstr>
      <vt:lpstr>Tip</vt:lpstr>
      <vt:lpstr>Is the human body a conductor or a dielectric?</vt:lpstr>
      <vt:lpstr>Grounding</vt:lpstr>
      <vt:lpstr>Discharging by moisture in the air</vt:lpstr>
      <vt:lpstr>Properties of electric charge</vt:lpstr>
      <vt:lpstr>Electric charge </vt:lpstr>
      <vt:lpstr>Coulomb's force law</vt:lpstr>
      <vt:lpstr>Coulomb's data</vt:lpstr>
      <vt:lpstr>Coulomb's law</vt:lpstr>
      <vt:lpstr>Tip</vt:lpstr>
      <vt:lpstr>Comparing the magnitude of the electric force to the gravitational force</vt:lpstr>
      <vt:lpstr>Tip</vt:lpstr>
      <vt:lpstr>Conceptual Exercise 14.3</vt:lpstr>
      <vt:lpstr>Quantitative Exercise 14.4</vt:lpstr>
      <vt:lpstr>Example 14.5</vt:lpstr>
      <vt:lpstr>Electric potential energy: A qualitative analysis</vt:lpstr>
      <vt:lpstr>Electric potential energy: A qualitative analysis</vt:lpstr>
      <vt:lpstr>Electric potential energy: A quantitative analysis</vt:lpstr>
      <vt:lpstr>Electric potential energy</vt:lpstr>
      <vt:lpstr>Tip</vt:lpstr>
      <vt:lpstr>Example 14.6</vt:lpstr>
      <vt:lpstr>Graphing the electric potential energy versus distance</vt:lpstr>
      <vt:lpstr>Electric potential energy of multiple charge systems</vt:lpstr>
      <vt:lpstr>Skills for analyzing processes involving electric force and electric potential energy</vt:lpstr>
      <vt:lpstr>Example 14.8</vt:lpstr>
      <vt:lpstr>Van de Graaff generator</vt:lpstr>
      <vt:lpstr>Example 14.10</vt:lpstr>
      <vt:lpstr>Wimshurst machine</vt:lpstr>
      <vt:lpstr>A photocopier</vt:lpstr>
      <vt:lpstr>Summary</vt:lpstr>
      <vt:lpstr>Summary</vt:lpstr>
      <vt:lpstr>Summary</vt:lpstr>
      <vt:lpstr>Summary</vt:lpstr>
      <vt:lpstr>Summary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108</cp:revision>
  <cp:lastPrinted>2013-09-23T13:18:58Z</cp:lastPrinted>
  <dcterms:created xsi:type="dcterms:W3CDTF">2007-09-26T05:29:17Z</dcterms:created>
  <dcterms:modified xsi:type="dcterms:W3CDTF">2013-09-24T07:48:25Z</dcterms:modified>
</cp:coreProperties>
</file>