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9" r:id="rId9"/>
    <p:sldMasterId id="2147483781" r:id="rId10"/>
  </p:sldMasterIdLst>
  <p:notesMasterIdLst>
    <p:notesMasterId r:id="rId47"/>
  </p:notesMasterIdLst>
  <p:handoutMasterIdLst>
    <p:handoutMasterId r:id="rId48"/>
  </p:handoutMasterIdLst>
  <p:sldIdLst>
    <p:sldId id="256" r:id="rId11"/>
    <p:sldId id="257" r:id="rId12"/>
    <p:sldId id="258" r:id="rId13"/>
    <p:sldId id="259" r:id="rId14"/>
    <p:sldId id="260" r:id="rId15"/>
    <p:sldId id="295" r:id="rId16"/>
    <p:sldId id="261" r:id="rId17"/>
    <p:sldId id="262" r:id="rId18"/>
    <p:sldId id="263" r:id="rId19"/>
    <p:sldId id="264" r:id="rId20"/>
    <p:sldId id="265" r:id="rId21"/>
    <p:sldId id="269" r:id="rId22"/>
    <p:sldId id="268" r:id="rId23"/>
    <p:sldId id="271" r:id="rId24"/>
    <p:sldId id="277" r:id="rId25"/>
    <p:sldId id="281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2" r:id="rId34"/>
    <p:sldId id="283" r:id="rId35"/>
    <p:sldId id="294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0128F4-C47D-4C67-B991-9CB09D55F78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EAF30E-3571-472C-BE39-F8A28731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C2CB-5356-4E86-9606-54F4E871C70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ACC9-0AF3-4B7F-B46B-02311319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ACC9-0AF3-4B7F-B46B-02311319B9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97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97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971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8063D0-859D-453C-8575-60969D6E2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015C-2CAA-4FB2-9E58-C2F7A1667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69B5-A60C-40E4-A06F-4647C4B500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A5B3E-577F-44A9-A220-C7329A67F3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6491-766A-4557-AF58-2E8E174488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6996-3AED-4C02-83FD-081029BCD2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29D5D-2AA0-4DAE-9C10-FA5DB97051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7AA2-CAD9-43F3-9899-328CCC767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3B5D-55D0-4F64-ACD9-6E1A4624B0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4FE1-5DFC-4289-BBAC-72505AC52D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97B96-1D18-494A-96B8-2CA0EFE9F5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3D80-D1DC-41AD-97E3-62D97C8ED0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70DA-C314-47BE-A89D-ED4095C3B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F043B-5E91-4C73-A9BC-64088BF7BE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2E9F83-D533-4AF9-BC6B-C7325AABE5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391C7-B62D-4809-ACC8-3609457D26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AF5F3A-4498-4E3C-9F1D-5E4DE9566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A657D-D370-4D66-BF5D-10F6CC548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EC765-5FFD-4A70-A331-1A42A4322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AEA7-8BED-42E1-BDD8-7B246BEC9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5C5E2-334E-44D0-8470-97E433F13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C913-F9DC-4BCE-BD08-31B2C5168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04EE-0A81-4F2B-A83D-E1999A161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7BE0D-A543-420D-BCB5-BD46175C7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4C6D9-D4CC-4A29-97FD-0035E1237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128A-9645-468E-A16B-B67FB2DC1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4A68D-0B9B-4C69-82E6-30293F60C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014E-1D0C-4614-BDFB-9B6474AA2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3891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6F3D8082-B0CC-49C8-8619-537613EAA5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9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FCFDD-DC37-47C1-8F70-8CC99E396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0853-F385-4024-891E-1896C096B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8F5CD-9506-404B-BE87-B7E59299A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A349-34B8-4960-BC09-40B31EA54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C1A5-2208-4360-9EF2-F242DF87F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6082-C24B-4857-82A6-1A070D9A8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46BF-606C-4E72-AE2E-3CD679E78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61FCE-1426-42F0-A7DB-6CB7840CC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C4A88-9CC8-413D-993F-AAE5954C7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C5C19-28B2-4208-BC50-524CF274B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D95F-3C3A-47A3-8079-22BCDA1D3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419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99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99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4199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9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99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199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99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00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0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00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0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00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0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00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1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01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01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01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2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02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2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02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2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02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3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3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3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3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3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3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4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4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4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204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204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5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205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5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205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5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205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205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0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206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6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6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206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6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6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206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6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7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207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7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207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7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207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7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208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8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8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208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8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8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208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8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8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208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9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209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209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209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209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9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9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9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0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10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210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11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12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12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12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12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2398C0-767D-427F-B1D6-3276093E9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A167-E59A-4DDC-9217-56A86AAF6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B75D-60A2-4F9B-9FB2-39B778687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DFC87-1DF4-47C3-8238-DCB45C25B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ABC62-B49B-46DA-BAA2-4C8210E6D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5C21C-ECFA-4F2A-A311-ACDF0898A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B0935-FADC-444E-A3F5-D8F3A7777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4368-0D05-4ED6-ADB9-3890E4E06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47F9-F6B8-461C-B2A2-56AF5D052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0E97-EDA0-414E-A279-A4BF8D617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ED586-E976-464D-AE4A-0E3C9679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78D3-4379-4486-8B5C-CE5298C5A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E5EFE0-63DE-42A4-ADE8-7D47A116D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592B-C24C-4A24-A9B1-FDED60554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03BB6-983D-4C8D-A787-AF0B3F80D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E944B-09A0-4888-9662-B38819DA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19A2-749F-4B10-A367-A01FF7A41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F5569-3DBB-4A9D-B1D8-F5CFE2D72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13DB2-B880-4DEC-A29F-1A9C5C380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9581-AA92-487D-A0BA-5D202E55D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41751-FB97-4B6C-A60E-D4880A0C8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435A-002A-4C83-A6BE-58EF4FA9D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E0B93-27BC-499C-BA5C-C590BDCF3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316E6-C234-4AE2-91C6-00AC79CD4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0B5328-5920-47B5-AF9C-70D645E101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8B2F2-FF55-4268-95E9-B309329EC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E29D4-607B-47C5-A055-E5BF988B7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B7C1-A806-4D57-9261-79957C18E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8D4CC-D554-49F9-A601-0EA9B4F78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4FB00-F167-4188-811E-5FFC1DE66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0A1A-5AD1-4634-A61E-6F30EF4C9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10A-BAE8-46D8-9864-8EF87643E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68A75-C47B-4CA0-AD46-3DA4C077D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0A6E-05FC-42BF-ADBC-7A0A43D9E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91CC-BADC-4956-B692-D5700F7AC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D0B7-13ED-430C-AB0E-EBCE5B144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120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FF83389D-487A-491E-A4DC-C5851718A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B5F5-1484-4E0F-8A67-0B8CC5263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C4B22-FA85-4D6B-89B7-E2839DA3C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E5CD6-C250-43E1-AC6D-082F621C4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E07B4-8F79-4A25-802C-92A4CD141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D8EE-ACCA-4E86-BE0C-903F95CBC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056A2-CAF2-479F-8C87-0C1A93A60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CB27B-F795-407E-9F86-A9A3A3896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0FDB-52FE-48C4-8ACF-E535D5B31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E04EE-C145-4889-9FE2-A8168FAA9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894D2-145D-4957-A50C-20A7F4AAD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D69F-FB9A-493B-8CD4-EF7DCBF98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12D50-87C0-4176-9649-3B4F61F5F6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492DF-4E20-488F-8D57-39D8233F3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94A26-84AD-4C7E-9373-A1A455A13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7209-E2D3-4903-BF76-FB3D1AEB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A09DC-4EAB-4C7B-A406-342FCE485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6D7E-7AFF-433B-ACA6-F83D8975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589F6-8C3A-4BA9-AAF2-D2725BFEC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655DF-0062-4B0F-A7A9-E3C6A442C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B6127-9A3E-4EDF-8193-61F94B1F6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ABC7D-4459-4848-9469-8C2A096E5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D8AE-E4C9-4C2D-AB0A-6375749EE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1BE0-D3CA-4692-A055-2B1737DC3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9FA370-A366-4BE3-A2FC-8E9D07EE05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AD56A-B7A7-4C0A-8993-95901651A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0F1F-453E-444C-B528-C5B2534D3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13B-3374-4B62-B3EB-506C56CC4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1D76C-4D49-454B-AF93-D199E45F2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0E97-4B60-45EC-8EA1-A45B5A0E7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1304-4B22-484B-9667-EA815FF5B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6231D-1D89-4997-9E3C-FF83D74B0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2AFA-DD51-4437-B6DA-C48A5B8F0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A08D-6691-4C6C-A560-8F50BA1B7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D648-8659-456F-989D-1FC9EBE50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7674-7248-4235-A7C5-1E0D29308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86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86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FC2D5E-0547-47D6-A3A4-9EFC4F3ED0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50A568CB-85F4-4962-BB48-6CB2AAA558FF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97F3D9-F4A7-4BF8-8975-3E87467A9DE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789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78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78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10D9CBDB-EA1B-43C6-8C45-6901A0A994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09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096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6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097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097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097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7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7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097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097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098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098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098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099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099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99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099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00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00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00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1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01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1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01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1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01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1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0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2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02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02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2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02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3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03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3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03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3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03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04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04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4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04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04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5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05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5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05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5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05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6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06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6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06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6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06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6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07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7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07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07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9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9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9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10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10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74B8510-8F60-4ED8-BC1B-3296A11DD3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FE7059E-407E-4BA0-A463-BE287CBECE7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9034BBD-F432-4D67-A017-9D817F6EC6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01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D3EB61C-BDFA-4D86-99E2-93E1349CE0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6BDE894-F36D-49E3-BD70-65BD049F8EC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336769F-8F6B-41E4-8157-62C88EA0587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cfWsj9Ons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XuGYSM2D8k?t=6m58s" TargetMode="External"/><Relationship Id="rId2" Type="http://schemas.openxmlformats.org/officeDocument/2006/relationships/hyperlink" Target="http://www.youtube.com/watch?v=_36MiCUS1r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O3My5rYZX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srh.noaa.gov/jetstream/global/jet.htm" TargetMode="External"/><Relationship Id="rId4" Type="http://schemas.openxmlformats.org/officeDocument/2006/relationships/hyperlink" Target="http://www.youtube.com/watch?v=CgMWwx7Cll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9600" cy="1736725"/>
          </a:xfrm>
        </p:spPr>
        <p:txBody>
          <a:bodyPr/>
          <a:lstStyle/>
          <a:p>
            <a:r>
              <a:rPr lang="en-US" dirty="0"/>
              <a:t># 11 </a:t>
            </a:r>
            <a:r>
              <a:rPr lang="en-US" dirty="0">
                <a:solidFill>
                  <a:srgbClr val="FF0000"/>
                </a:solidFill>
              </a:rPr>
              <a:t>Atmosphere Notes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5943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http://ds9.ssl.berkeley.edu/LWS_GEMS/3/images_3/layat350.jpg</a:t>
            </a:r>
          </a:p>
        </p:txBody>
      </p:sp>
      <p:pic>
        <p:nvPicPr>
          <p:cNvPr id="1026" name="Picture 2" descr="layat350.jpg (350×28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95400"/>
            <a:ext cx="572841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Thermosphere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hottest layer </a:t>
            </a:r>
            <a:r>
              <a:rPr lang="en-US" dirty="0"/>
              <a:t>(where astronauts re-enter the Earth’s atmosphere)</a:t>
            </a:r>
          </a:p>
          <a:p>
            <a:r>
              <a:rPr lang="en-US" dirty="0">
                <a:solidFill>
                  <a:srgbClr val="FF0000"/>
                </a:solidFill>
              </a:rPr>
              <a:t>Temp increases with altitude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Ionosphere, and aurora found here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High temps but doesn’t feel that hot due to large space between particles, thus particles not transferring thermal energy easily.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Ionosphere</a:t>
            </a:r>
            <a:r>
              <a:rPr lang="en-US" sz="4000" dirty="0" smtClean="0"/>
              <a:t>: Home </a:t>
            </a:r>
            <a:r>
              <a:rPr lang="en-US" sz="4000" dirty="0"/>
              <a:t>of the </a:t>
            </a:r>
            <a:r>
              <a:rPr lang="en-US" sz="4000" dirty="0">
                <a:solidFill>
                  <a:srgbClr val="FF0000"/>
                </a:solidFill>
              </a:rPr>
              <a:t>Auroras</a:t>
            </a:r>
            <a:r>
              <a:rPr lang="en-US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Part of the Thermosphere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 and O absorb</a:t>
            </a:r>
            <a:r>
              <a:rPr lang="en-US" dirty="0"/>
              <a:t> harmful solar </a:t>
            </a:r>
            <a:r>
              <a:rPr lang="en-US" dirty="0" smtClean="0"/>
              <a:t>radiation (</a:t>
            </a:r>
            <a:r>
              <a:rPr lang="en-US" dirty="0" smtClean="0">
                <a:solidFill>
                  <a:srgbClr val="FF0000"/>
                </a:solidFill>
              </a:rPr>
              <a:t>gamma &amp; x-ray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causing</a:t>
            </a:r>
            <a:r>
              <a:rPr lang="en-US" dirty="0" smtClean="0"/>
              <a:t> </a:t>
            </a:r>
            <a:r>
              <a:rPr lang="en-US" dirty="0"/>
              <a:t>thermosphere’s temp to rise, and </a:t>
            </a:r>
            <a:r>
              <a:rPr lang="en-US" dirty="0">
                <a:solidFill>
                  <a:srgbClr val="FF0000"/>
                </a:solidFill>
              </a:rPr>
              <a:t>gas particles become electrically charged </a:t>
            </a:r>
            <a:r>
              <a:rPr lang="en-US" dirty="0"/>
              <a:t>(ions carrying positive or negative charges).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These ions radiate light</a:t>
            </a:r>
            <a:r>
              <a:rPr lang="en-US" dirty="0" smtClean="0"/>
              <a:t> energy </a:t>
            </a:r>
            <a:r>
              <a:rPr lang="en-US" dirty="0"/>
              <a:t>as </a:t>
            </a:r>
            <a:r>
              <a:rPr lang="en-US" dirty="0" smtClean="0"/>
              <a:t>shimmering, </a:t>
            </a:r>
            <a:r>
              <a:rPr lang="en-US" dirty="0"/>
              <a:t>colorful lights.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http://www.youtube.com/watch?v=FcfWsj9OnsI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Greenhouse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Greenhouse effect- </a:t>
            </a:r>
            <a:r>
              <a:rPr lang="en-US" dirty="0" smtClean="0">
                <a:solidFill>
                  <a:srgbClr val="FF0000"/>
                </a:solidFill>
              </a:rPr>
              <a:t>gases </a:t>
            </a:r>
            <a:r>
              <a:rPr lang="en-US" dirty="0">
                <a:solidFill>
                  <a:srgbClr val="FF0000"/>
                </a:solidFill>
              </a:rPr>
              <a:t>in the atmosphere (H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0 vapor and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absorb thermal energy and radiate </a:t>
            </a:r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dirty="0">
                <a:solidFill>
                  <a:srgbClr val="FF0000"/>
                </a:solidFill>
              </a:rPr>
              <a:t>back toward Earth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is most important, 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is being increased by burning fossil fuels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Like a greenhouse because it allows solar energy to enter but prevents thermal energy from escaping.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Convection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the transfer of thermal energy by the circulation or movement of a liquid or a gas.</a:t>
            </a:r>
          </a:p>
          <a:p>
            <a:r>
              <a:rPr lang="en-US" dirty="0"/>
              <a:t>Ex. Pot of boiling water</a:t>
            </a:r>
          </a:p>
          <a:p>
            <a:r>
              <a:rPr lang="en-US" dirty="0">
                <a:solidFill>
                  <a:srgbClr val="FF0000"/>
                </a:solidFill>
              </a:rPr>
              <a:t>As air is heated </a:t>
            </a:r>
            <a:r>
              <a:rPr lang="en-US" dirty="0" smtClean="0">
                <a:solidFill>
                  <a:srgbClr val="FF0000"/>
                </a:solidFill>
              </a:rPr>
              <a:t>near the surface, it </a:t>
            </a:r>
            <a:r>
              <a:rPr lang="en-US" dirty="0">
                <a:solidFill>
                  <a:srgbClr val="FF0000"/>
                </a:solidFill>
              </a:rPr>
              <a:t>becomes less dense and rises, as it cools it becomes denser so sinks. </a:t>
            </a:r>
          </a:p>
          <a:p>
            <a:r>
              <a:rPr lang="en-US" dirty="0"/>
              <a:t>This cycle of warm air rising and cool air sinking causes </a:t>
            </a:r>
            <a:r>
              <a:rPr lang="en-US" dirty="0" smtClean="0"/>
              <a:t>convection currents.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Wind is the movement of air caused by differences in air pressure. </a:t>
            </a:r>
            <a:r>
              <a:rPr lang="en-US" dirty="0" smtClean="0">
                <a:solidFill>
                  <a:srgbClr val="FF0000"/>
                </a:solidFill>
              </a:rPr>
              <a:t>(caused by convection)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greater the pressure difference , the faster the wind moves.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 Belts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the Northern and Southern Hemispheres have 3 wind belts (located every 30 degrees latitude apart) as a result of pressure differences.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slandnet.com/~see/weather/graphics/photos/wind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239000" cy="6891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3681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Draw: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Polar Easterlies: Wind belts from the poles to 60 degrees latitude to 90 degrees in both hemispheres.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Northern H-carry cold arctic air over the US producing ice and snow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Westerlies</a:t>
            </a:r>
            <a:r>
              <a:rPr lang="en-US" dirty="0">
                <a:solidFill>
                  <a:srgbClr val="FF0000"/>
                </a:solidFill>
              </a:rPr>
              <a:t>: Wind belts b/t 30 to 60 lat. In both hemispheres which flow from W to </a:t>
            </a:r>
            <a:r>
              <a:rPr lang="en-US" dirty="0" smtClean="0">
                <a:solidFill>
                  <a:srgbClr val="FF0000"/>
                </a:solidFill>
              </a:rPr>
              <a:t>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Winds Cont..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Winds blow from 30 degrees latitude to almost the </a:t>
            </a:r>
            <a:r>
              <a:rPr lang="en-US" dirty="0" smtClean="0"/>
              <a:t>equator.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Coriolis</a:t>
            </a:r>
            <a:r>
              <a:rPr lang="en-US" dirty="0">
                <a:solidFill>
                  <a:srgbClr val="FF0000"/>
                </a:solidFill>
              </a:rPr>
              <a:t> effect cause these winds to curve to the west in N H and opposite in the S H.</a:t>
            </a:r>
          </a:p>
          <a:p>
            <a:r>
              <a:rPr lang="en-US" dirty="0"/>
              <a:t>These winds were effective at carrying trade ships from Europe to the Americas.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Winds cont…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Doldrums- very little wind around the equator warm rising air creates area of low pressure, “dull or sluggish” winds.</a:t>
            </a:r>
          </a:p>
          <a:p>
            <a:pPr>
              <a:lnSpc>
                <a:spcPct val="90000"/>
              </a:lnSpc>
            </a:pPr>
            <a:r>
              <a:rPr lang="en-US" dirty="0"/>
              <a:t>The Horse latitudes: at about 30 N and 30 S lat. Winds are calm, light  due to sinking air creating area of high pressure. </a:t>
            </a:r>
          </a:p>
          <a:p>
            <a:pPr>
              <a:lnSpc>
                <a:spcPct val="90000"/>
              </a:lnSpc>
            </a:pPr>
            <a:r>
              <a:rPr lang="en-US" dirty="0"/>
              <a:t>(Horses used to be thrown overboard  when ships stuck in windless area) to save H</a:t>
            </a:r>
            <a:r>
              <a:rPr lang="en-US" baseline="-25000" dirty="0"/>
              <a:t>2</a:t>
            </a:r>
            <a:r>
              <a:rPr lang="en-US" dirty="0"/>
              <a:t>0 for sailors.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Atmosphere is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mixture of gases that surrounds the Earth.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Composition: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Nitrogen 78%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Oxygen 21%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 gases 1% (</a:t>
            </a:r>
            <a:r>
              <a:rPr lang="en-US" dirty="0" smtClean="0">
                <a:solidFill>
                  <a:srgbClr val="FF0000"/>
                </a:solidFill>
              </a:rPr>
              <a:t>Argon,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and others)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Variable: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0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Coriolis Effect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apparent curving of the path of winds and ocean currents due to Earth’s rotation.</a:t>
            </a:r>
          </a:p>
          <a:p>
            <a:r>
              <a:rPr lang="en-US" dirty="0"/>
              <a:t>Because of this winds traveling from the North curve to the East in the N H, and those traveling from the South curve to the west. (Vise versa in S H)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http://www.youtube.com/watch?v=_36MiCUS1ro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5486400"/>
            <a:ext cx="462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youtu.be/WXuGYSM2D8k?t=6m58s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Jet Streams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362200"/>
            <a:ext cx="3809999" cy="3724275"/>
          </a:xfrm>
        </p:spPr>
        <p:txBody>
          <a:bodyPr/>
          <a:lstStyle/>
          <a:p>
            <a:r>
              <a:rPr lang="en-US" sz="2000" dirty="0"/>
              <a:t>Like Atmospheric Conveyor Belts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Jet streams are narrow belts of high speed winds that blow in the upper troposphere and lower stratosphere.</a:t>
            </a:r>
          </a:p>
          <a:p>
            <a:r>
              <a:rPr lang="en-US" sz="2000" dirty="0">
                <a:solidFill>
                  <a:srgbClr val="FFC000"/>
                </a:solidFill>
              </a:rPr>
              <a:t>Jet streams do not follow regular patterns around the Earth.</a:t>
            </a:r>
          </a:p>
          <a:p>
            <a:r>
              <a:rPr lang="en-US" sz="2000" dirty="0">
                <a:solidFill>
                  <a:srgbClr val="FFC000"/>
                </a:solidFill>
              </a:rPr>
              <a:t>Important to predict its path for air travel, and storm  movement.</a:t>
            </a:r>
          </a:p>
        </p:txBody>
      </p:sp>
      <p:pic>
        <p:nvPicPr>
          <p:cNvPr id="5122" name="Picture 2" descr="http://www.physicalgeography.net/fundamentals/images/globalairma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556" y="914400"/>
            <a:ext cx="4622444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4953001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Polar Jet Stream Visualization http://www.youtube.com/watch?v=yO3My5rYZXc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601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Jet Stream Explained (sort of) http://www.youtube.com/watch?v=CgMWwx7Cll4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http://www.srh.noaa.gov/jetstream/global/jet.htm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Winds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 winds move short distances and can blow from any direction.</a:t>
            </a:r>
          </a:p>
          <a:p>
            <a:r>
              <a:rPr lang="en-US"/>
              <a:t>Local geographical features (shoreline, mountains, valleys) can produce temp differences that cause local winds.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 and Land Breezes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day, air over ocean is cooler (area of high pressure) and cool air flows to land producing a sea breeze.</a:t>
            </a:r>
          </a:p>
          <a:p>
            <a:r>
              <a:rPr lang="en-US"/>
              <a:t>At night air over ocean is warmer (area of low pressure), but air over land is cooler and cool air moves toward ocean, producing a land breeze.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Atmospheric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Humidity-% saturated with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Measured with hygrometer or </a:t>
            </a:r>
            <a:r>
              <a:rPr lang="en-US" dirty="0" err="1" smtClean="0">
                <a:solidFill>
                  <a:srgbClr val="FF0000"/>
                </a:solidFill>
              </a:rPr>
              <a:t>psychrometer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0% = dry, 100% = fog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Measured with a barometer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Sea level=14.7 psi, Everest Peak=4 psi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Hygrometer</a:t>
            </a:r>
          </a:p>
          <a:p>
            <a:endParaRPr lang="en-US" dirty="0" smtClean="0"/>
          </a:p>
          <a:p>
            <a:r>
              <a:rPr lang="en-US" dirty="0" err="1" smtClean="0"/>
              <a:t>Psychrometer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Barometer</a:t>
            </a:r>
            <a:endParaRPr lang="en-US" dirty="0"/>
          </a:p>
        </p:txBody>
      </p:sp>
      <p:pic>
        <p:nvPicPr>
          <p:cNvPr id="1026" name="Picture 2" descr="http://www.exo-terra.com/download/high_res/products/images/PT2477_Digital_Hyg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1981200" cy="2471351"/>
          </a:xfrm>
          <a:prstGeom prst="rect">
            <a:avLst/>
          </a:prstGeom>
          <a:noFill/>
        </p:spPr>
      </p:pic>
      <p:pic>
        <p:nvPicPr>
          <p:cNvPr id="1028" name="Picture 4" descr="https://www.avogadro-lab-supply.com/item_images/Compa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810000" cy="2724151"/>
          </a:xfrm>
          <a:prstGeom prst="rect">
            <a:avLst/>
          </a:prstGeom>
          <a:noFill/>
        </p:spPr>
      </p:pic>
      <p:pic>
        <p:nvPicPr>
          <p:cNvPr id="1030" name="Picture 6" descr="http://0pinionsvary.files.wordpress.com/2013/01/bar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95800"/>
            <a:ext cx="2353235" cy="2362200"/>
          </a:xfrm>
          <a:prstGeom prst="rect">
            <a:avLst/>
          </a:prstGeom>
          <a:noFill/>
        </p:spPr>
      </p:pic>
      <p:pic>
        <p:nvPicPr>
          <p:cNvPr id="1032" name="Picture 8" descr="http://kids.earth.nasa.gov/archive/air_pressure/simple_b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86200"/>
            <a:ext cx="358382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Psychrometer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610600" cy="512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Cloud Types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/>
              <a:t>Based on information from “Athena”</a:t>
            </a:r>
          </a:p>
          <a:p>
            <a:r>
              <a:rPr lang="en-US"/>
              <a:t>http://inspire.ospi.wednet.edu:8001/curric/weather/pricloud/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Cirrus Clouds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/>
              <a:t>Cirrus </a:t>
            </a:r>
            <a:r>
              <a:rPr lang="en-US" sz="2800" dirty="0"/>
              <a:t>(meaning "curl") clouds are very </a:t>
            </a:r>
            <a:r>
              <a:rPr lang="en-US" sz="2800" dirty="0">
                <a:solidFill>
                  <a:srgbClr val="FF0000"/>
                </a:solidFill>
              </a:rPr>
              <a:t>high, wispy clouds made of ice. </a:t>
            </a:r>
            <a:r>
              <a:rPr lang="en-US" sz="2800" dirty="0"/>
              <a:t>Even in the summer, cirrus clouds are made of ice because it is cold high above Earth.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May indicate bad weather coming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Cumulus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1148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</a:rPr>
              <a:t>Cumulus</a:t>
            </a:r>
            <a:r>
              <a:rPr lang="en-US" sz="2800" dirty="0"/>
              <a:t> (meaning "heap") </a:t>
            </a:r>
            <a:r>
              <a:rPr lang="en-US" sz="2800" dirty="0">
                <a:solidFill>
                  <a:srgbClr val="FF0000"/>
                </a:solidFill>
              </a:rPr>
              <a:t>clouds </a:t>
            </a:r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like huge puffs of cotton.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Fair weather clouds but may develop into thunderstorms.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Pressure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 altitude increases, air pressure decreases.</a:t>
            </a:r>
          </a:p>
          <a:p>
            <a:r>
              <a:rPr lang="en-US" dirty="0">
                <a:solidFill>
                  <a:srgbClr val="FFC000"/>
                </a:solidFill>
              </a:rPr>
              <a:t>Air pressure is a measure of the force that air molecules push on a surface.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Cumulonimbus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Cumulonimbus </a:t>
            </a:r>
            <a:r>
              <a:rPr lang="en-US" sz="2800" dirty="0" smtClean="0">
                <a:solidFill>
                  <a:srgbClr val="FF0000"/>
                </a:solidFill>
              </a:rPr>
              <a:t>clouds. These clouds often produce lightning and thunder. </a:t>
            </a:r>
            <a:r>
              <a:rPr lang="en-US" sz="2800" b="1" dirty="0" smtClean="0">
                <a:solidFill>
                  <a:srgbClr val="FF0000"/>
                </a:solidFill>
              </a:rPr>
              <a:t>Nimbus</a:t>
            </a:r>
            <a:r>
              <a:rPr lang="en-US" sz="2800" dirty="0" smtClean="0">
                <a:solidFill>
                  <a:srgbClr val="FF0000"/>
                </a:solidFill>
              </a:rPr>
              <a:t> always tells us that a cloud brings rain.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Stratus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57200"/>
            <a:ext cx="4038600" cy="5867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Stratus</a:t>
            </a:r>
            <a:r>
              <a:rPr lang="en-US" sz="2800" b="1" dirty="0"/>
              <a:t> </a:t>
            </a:r>
            <a:r>
              <a:rPr lang="en-US" sz="2800" dirty="0"/>
              <a:t>(meaning </a:t>
            </a:r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flat layers</a:t>
            </a:r>
            <a:r>
              <a:rPr lang="en-US" sz="2800" dirty="0" smtClean="0"/>
              <a:t>") </a:t>
            </a:r>
            <a:r>
              <a:rPr lang="en-US" sz="2800" dirty="0">
                <a:solidFill>
                  <a:srgbClr val="FF0000"/>
                </a:solidFill>
              </a:rPr>
              <a:t>clouds are made up of low layers of clouds that usually cover the whole sky</a:t>
            </a:r>
            <a:r>
              <a:rPr lang="en-US" sz="2800" dirty="0"/>
              <a:t> and blot out the sun. </a:t>
            </a:r>
            <a:r>
              <a:rPr lang="en-US" sz="2800" dirty="0" smtClean="0"/>
              <a:t>When </a:t>
            </a:r>
            <a:r>
              <a:rPr lang="en-US" sz="2800" dirty="0"/>
              <a:t>rain falls from them, they are called </a:t>
            </a:r>
            <a:r>
              <a:rPr lang="en-US" sz="2800" b="1" dirty="0">
                <a:solidFill>
                  <a:srgbClr val="FF0000"/>
                </a:solidFill>
              </a:rPr>
              <a:t>nimbostratus</a:t>
            </a:r>
            <a:r>
              <a:rPr lang="en-US" sz="2800" dirty="0">
                <a:solidFill>
                  <a:srgbClr val="FF0000"/>
                </a:solidFill>
              </a:rPr>
              <a:t> clouds</a:t>
            </a:r>
            <a:r>
              <a:rPr lang="en-US" sz="2800" dirty="0" smtClean="0"/>
              <a:t>. (</a:t>
            </a:r>
            <a:r>
              <a:rPr lang="en-US" sz="2800" dirty="0" smtClean="0">
                <a:solidFill>
                  <a:srgbClr val="FF0000"/>
                </a:solidFill>
              </a:rPr>
              <a:t>Usually longer periods of gloomy/rainy weather</a:t>
            </a:r>
            <a:r>
              <a:rPr lang="en-US" sz="2800" dirty="0" smtClean="0"/>
              <a:t>) 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81125"/>
            <a:ext cx="6191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Slide images take by Dave “Stormguy” Crowley http://www.stormguy.com/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04938"/>
            <a:ext cx="6191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47800" y="5791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“Mammatus” --altocumulus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71600"/>
            <a:ext cx="6191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3025"/>
            <a:ext cx="6191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59436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Supercell near Amarillo 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857250"/>
            <a:ext cx="97536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 temperature changes as altitude increases.</a:t>
            </a:r>
          </a:p>
          <a:p>
            <a:r>
              <a:rPr lang="en-US" dirty="0"/>
              <a:t>Some parts of atmosphere warmer b/c contain high % of gases that absorb solar </a:t>
            </a:r>
            <a:r>
              <a:rPr lang="en-US"/>
              <a:t>energy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Layers of the Atmosphere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(From earth’s surface and up)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Troposphere</a:t>
            </a:r>
            <a:r>
              <a:rPr lang="en-US" dirty="0"/>
              <a:t>-layer where gases turn and mix. It is where we 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Stratosphere</a:t>
            </a:r>
            <a:r>
              <a:rPr lang="en-US" dirty="0"/>
              <a:t>-gases are layered and don’t mix much.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Mesosphere</a:t>
            </a:r>
            <a:r>
              <a:rPr lang="en-US" dirty="0"/>
              <a:t>-middle layer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Thermosphere</a:t>
            </a:r>
            <a:r>
              <a:rPr lang="en-US" dirty="0"/>
              <a:t>-temps are the highest </a:t>
            </a:r>
            <a:r>
              <a:rPr lang="en-US" dirty="0" smtClean="0"/>
              <a:t>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Exosphere</a:t>
            </a:r>
            <a:r>
              <a:rPr lang="en-US" dirty="0" smtClean="0"/>
              <a:t>-outer fringe of the atmosphere.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006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http://geogrify.net/GEO1/Images/FOPG/0314.jpg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eogrify.net/GEO1/Images/FOPG/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66396"/>
            <a:ext cx="564899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Troposphere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densest</a:t>
            </a:r>
            <a:r>
              <a:rPr lang="en-US" dirty="0"/>
              <a:t> layer.</a:t>
            </a:r>
          </a:p>
          <a:p>
            <a:r>
              <a:rPr lang="en-US" dirty="0"/>
              <a:t>Contains </a:t>
            </a:r>
            <a:r>
              <a:rPr lang="en-US" dirty="0">
                <a:solidFill>
                  <a:srgbClr val="FF0000"/>
                </a:solidFill>
              </a:rPr>
              <a:t>90% of the atmosphere’s total mass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 smtClean="0">
                <a:solidFill>
                  <a:srgbClr val="FF0000"/>
                </a:solidFill>
              </a:rPr>
              <a:t>life </a:t>
            </a:r>
            <a:r>
              <a:rPr lang="en-US" dirty="0">
                <a:solidFill>
                  <a:srgbClr val="FF0000"/>
                </a:solidFill>
              </a:rPr>
              <a:t>forms live here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Differences </a:t>
            </a:r>
            <a:r>
              <a:rPr lang="en-US" dirty="0"/>
              <a:t>in air temperature and density cause </a:t>
            </a:r>
            <a:r>
              <a:rPr lang="en-US" dirty="0">
                <a:solidFill>
                  <a:srgbClr val="FF0000"/>
                </a:solidFill>
              </a:rPr>
              <a:t>gases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mix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continuously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Temp decreases as altitude increases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Stratosphere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Home of the </a:t>
            </a:r>
            <a:r>
              <a:rPr lang="en-US" sz="2600" dirty="0">
                <a:solidFill>
                  <a:srgbClr val="FF0000"/>
                </a:solidFill>
              </a:rPr>
              <a:t>ozone layer</a:t>
            </a:r>
          </a:p>
          <a:p>
            <a:r>
              <a:rPr lang="en-US" sz="2600" dirty="0">
                <a:solidFill>
                  <a:srgbClr val="FF0000"/>
                </a:solidFill>
              </a:rPr>
              <a:t>Ozone</a:t>
            </a:r>
            <a:r>
              <a:rPr lang="en-US" sz="2600" dirty="0"/>
              <a:t> layer </a:t>
            </a:r>
            <a:r>
              <a:rPr lang="en-US" sz="2600" dirty="0">
                <a:solidFill>
                  <a:srgbClr val="FF0000"/>
                </a:solidFill>
              </a:rPr>
              <a:t>protects life</a:t>
            </a:r>
            <a:r>
              <a:rPr lang="en-US" sz="2600" dirty="0"/>
              <a:t> on Earth </a:t>
            </a:r>
            <a:r>
              <a:rPr lang="en-US" sz="2600" dirty="0">
                <a:solidFill>
                  <a:srgbClr val="FF0000"/>
                </a:solidFill>
              </a:rPr>
              <a:t>by absorbing</a:t>
            </a:r>
            <a:r>
              <a:rPr lang="en-US" sz="2600" dirty="0"/>
              <a:t> harmful </a:t>
            </a:r>
            <a:r>
              <a:rPr lang="en-US" sz="2600" dirty="0" smtClean="0">
                <a:solidFill>
                  <a:srgbClr val="FF0000"/>
                </a:solidFill>
              </a:rPr>
              <a:t>UV radiation</a:t>
            </a:r>
            <a:r>
              <a:rPr lang="en-US" sz="2600" dirty="0"/>
              <a:t>.</a:t>
            </a:r>
          </a:p>
          <a:p>
            <a:r>
              <a:rPr lang="en-US" sz="2600" dirty="0">
                <a:solidFill>
                  <a:srgbClr val="FF0000"/>
                </a:solidFill>
              </a:rPr>
              <a:t>Ozone hole located over the arctic due to CFC’s which are now banned.</a:t>
            </a:r>
          </a:p>
          <a:p>
            <a:r>
              <a:rPr lang="en-US" sz="2600" dirty="0"/>
              <a:t>Scientists predict that the hole will repair itself over time.</a:t>
            </a:r>
          </a:p>
          <a:p>
            <a:r>
              <a:rPr lang="en-US" sz="2600" dirty="0"/>
              <a:t>Gases are layered or “stratified”.</a:t>
            </a:r>
          </a:p>
          <a:p>
            <a:r>
              <a:rPr lang="en-US" sz="2600" dirty="0">
                <a:solidFill>
                  <a:srgbClr val="FF0000"/>
                </a:solidFill>
              </a:rPr>
              <a:t>Temps increase as altitude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Mesosphere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Middle </a:t>
            </a:r>
            <a:r>
              <a:rPr lang="en-US" dirty="0">
                <a:solidFill>
                  <a:srgbClr val="FF0000"/>
                </a:solidFill>
              </a:rPr>
              <a:t>layer.</a:t>
            </a:r>
          </a:p>
          <a:p>
            <a:r>
              <a:rPr lang="en-US" dirty="0">
                <a:solidFill>
                  <a:srgbClr val="FF0000"/>
                </a:solidFill>
              </a:rPr>
              <a:t>The coldest layer.</a:t>
            </a:r>
          </a:p>
          <a:p>
            <a:r>
              <a:rPr lang="en-US" dirty="0">
                <a:solidFill>
                  <a:srgbClr val="FF0000"/>
                </a:solidFill>
              </a:rPr>
              <a:t>Temp decreases as altitude increases.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ouds">
  <a:themeElements>
    <a:clrScheme name="1_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1_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1933</TotalTime>
  <Words>1147</Words>
  <Application>Microsoft Office PowerPoint</Application>
  <PresentationFormat>On-screen Show (4:3)</PresentationFormat>
  <Paragraphs>125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Mountain Top</vt:lpstr>
      <vt:lpstr>Clouds</vt:lpstr>
      <vt:lpstr>Capsules</vt:lpstr>
      <vt:lpstr>Fireworks</vt:lpstr>
      <vt:lpstr>1_Clouds</vt:lpstr>
      <vt:lpstr>Profile</vt:lpstr>
      <vt:lpstr>Radial</vt:lpstr>
      <vt:lpstr>Slit</vt:lpstr>
      <vt:lpstr>Ocean</vt:lpstr>
      <vt:lpstr>Office Theme</vt:lpstr>
      <vt:lpstr># 11 Atmosphere Notes</vt:lpstr>
      <vt:lpstr>Definition</vt:lpstr>
      <vt:lpstr>Atmospheric Pressure</vt:lpstr>
      <vt:lpstr>TEMPERATURE</vt:lpstr>
      <vt:lpstr>Layers of the Atmosphere</vt:lpstr>
      <vt:lpstr>PowerPoint Presentation</vt:lpstr>
      <vt:lpstr>Troposphere</vt:lpstr>
      <vt:lpstr>Stratosphere</vt:lpstr>
      <vt:lpstr>PowerPoint Presentation</vt:lpstr>
      <vt:lpstr>Thermosphere</vt:lpstr>
      <vt:lpstr>Ionosphere: Home of the Auroras </vt:lpstr>
      <vt:lpstr>Greenhouse Effect</vt:lpstr>
      <vt:lpstr>Convection</vt:lpstr>
      <vt:lpstr>Global Winds</vt:lpstr>
      <vt:lpstr>Wind Belts</vt:lpstr>
      <vt:lpstr>PowerPoint Presentation</vt:lpstr>
      <vt:lpstr>Global Winds</vt:lpstr>
      <vt:lpstr>Global Winds Cont..</vt:lpstr>
      <vt:lpstr>Winds cont…</vt:lpstr>
      <vt:lpstr>The Coriolis Effect</vt:lpstr>
      <vt:lpstr>Jet Streams</vt:lpstr>
      <vt:lpstr>Local Winds</vt:lpstr>
      <vt:lpstr>Sea and Land Breezes</vt:lpstr>
      <vt:lpstr>Atmospheric Data</vt:lpstr>
      <vt:lpstr>PowerPoint Presentation</vt:lpstr>
      <vt:lpstr>Psychrometer Table</vt:lpstr>
      <vt:lpstr>Cloud Types</vt:lpstr>
      <vt:lpstr>Cirrus Clouds</vt:lpstr>
      <vt:lpstr>Cumulus    </vt:lpstr>
      <vt:lpstr>Cumulonimbus</vt:lpstr>
      <vt:lpstr>Stratus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 Notes</dc:title>
  <dc:creator>TNS</dc:creator>
  <cp:lastModifiedBy>William Penn Benner III</cp:lastModifiedBy>
  <cp:revision>91</cp:revision>
  <cp:lastPrinted>2016-04-11T18:05:59Z</cp:lastPrinted>
  <dcterms:created xsi:type="dcterms:W3CDTF">2011-01-21T17:07:45Z</dcterms:created>
  <dcterms:modified xsi:type="dcterms:W3CDTF">2017-03-27T12:54:00Z</dcterms:modified>
</cp:coreProperties>
</file>